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27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45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4.xml" ContentType="application/vnd.openxmlformats-officedocument.presentationml.slide+xml"/>
  <Override PartName="/ppt/slides/slide43.xml" ContentType="application/vnd.openxmlformats-officedocument.presentationml.slide+xml"/>
  <Override PartName="/ppt/slides/slide42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26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2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0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404" r:id="rId1"/>
    <p:sldMasterId id="2147484416" r:id="rId2"/>
  </p:sldMasterIdLst>
  <p:notesMasterIdLst>
    <p:notesMasterId r:id="rId48"/>
  </p:notesMasterIdLst>
  <p:handoutMasterIdLst>
    <p:handoutMasterId r:id="rId49"/>
  </p:handoutMasterIdLst>
  <p:sldIdLst>
    <p:sldId id="310" r:id="rId3"/>
    <p:sldId id="320" r:id="rId4"/>
    <p:sldId id="316" r:id="rId5"/>
    <p:sldId id="343" r:id="rId6"/>
    <p:sldId id="330" r:id="rId7"/>
    <p:sldId id="331" r:id="rId8"/>
    <p:sldId id="361" r:id="rId9"/>
    <p:sldId id="362" r:id="rId10"/>
    <p:sldId id="334" r:id="rId11"/>
    <p:sldId id="333" r:id="rId12"/>
    <p:sldId id="363" r:id="rId13"/>
    <p:sldId id="339" r:id="rId14"/>
    <p:sldId id="340" r:id="rId15"/>
    <p:sldId id="341" r:id="rId16"/>
    <p:sldId id="364" r:id="rId17"/>
    <p:sldId id="366" r:id="rId18"/>
    <p:sldId id="367" r:id="rId19"/>
    <p:sldId id="318" r:id="rId20"/>
    <p:sldId id="323" r:id="rId21"/>
    <p:sldId id="324" r:id="rId22"/>
    <p:sldId id="325" r:id="rId23"/>
    <p:sldId id="326" r:id="rId24"/>
    <p:sldId id="327" r:id="rId25"/>
    <p:sldId id="328" r:id="rId26"/>
    <p:sldId id="368" r:id="rId27"/>
    <p:sldId id="319" r:id="rId28"/>
    <p:sldId id="329" r:id="rId29"/>
    <p:sldId id="372" r:id="rId30"/>
    <p:sldId id="371" r:id="rId31"/>
    <p:sldId id="350" r:id="rId32"/>
    <p:sldId id="351" r:id="rId33"/>
    <p:sldId id="353" r:id="rId34"/>
    <p:sldId id="354" r:id="rId35"/>
    <p:sldId id="355" r:id="rId36"/>
    <p:sldId id="356" r:id="rId37"/>
    <p:sldId id="357" r:id="rId38"/>
    <p:sldId id="358" r:id="rId39"/>
    <p:sldId id="359" r:id="rId40"/>
    <p:sldId id="360" r:id="rId41"/>
    <p:sldId id="369" r:id="rId42"/>
    <p:sldId id="370" r:id="rId43"/>
    <p:sldId id="315" r:id="rId44"/>
    <p:sldId id="373" r:id="rId45"/>
    <p:sldId id="374" r:id="rId46"/>
    <p:sldId id="375" r:id="rId4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é Lozano" initials="JL" lastIdx="4" clrIdx="0">
    <p:extLst>
      <p:ext uri="{19B8F6BF-5375-455C-9EA6-DF929625EA0E}">
        <p15:presenceInfo xmlns:p15="http://schemas.microsoft.com/office/powerpoint/2012/main" userId="S-1-5-21-117609710-706699826-1801674531-1218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C03D1"/>
    <a:srgbClr val="008000"/>
    <a:srgbClr val="BD3747"/>
    <a:srgbClr val="932B37"/>
    <a:srgbClr val="610DBD"/>
    <a:srgbClr val="1275B8"/>
    <a:srgbClr val="9C1F2E"/>
    <a:srgbClr val="E6B0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55" autoAdjust="0"/>
    <p:restoredTop sz="90293" autoAdjust="0"/>
  </p:normalViewPr>
  <p:slideViewPr>
    <p:cSldViewPr>
      <p:cViewPr>
        <p:scale>
          <a:sx n="108" d="100"/>
          <a:sy n="108" d="100"/>
        </p:scale>
        <p:origin x="-16" y="-4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2551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8136"/>
    </p:cViewPr>
  </p:sorterViewPr>
  <p:notesViewPr>
    <p:cSldViewPr>
      <p:cViewPr>
        <p:scale>
          <a:sx n="66" d="100"/>
          <a:sy n="66" d="100"/>
        </p:scale>
        <p:origin x="-3486" y="-252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commentAuthors" Target="commentAuthors.xml"/><Relationship Id="rId55" Type="http://schemas.openxmlformats.org/officeDocument/2006/relationships/customXml" Target="../customXml/item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8" Type="http://schemas.openxmlformats.org/officeDocument/2006/relationships/customXml" Target="../customXml/item4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56" Type="http://schemas.openxmlformats.org/officeDocument/2006/relationships/customXml" Target="../customXml/item2.xml"/><Relationship Id="rId8" Type="http://schemas.openxmlformats.org/officeDocument/2006/relationships/slide" Target="slides/slide6.xml"/><Relationship Id="rId51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handoutMaster" Target="handoutMasters/handoutMaster1.xml"/><Relationship Id="rId57" Type="http://schemas.openxmlformats.org/officeDocument/2006/relationships/customXml" Target="../customXml/item3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735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22" tIns="47462" rIns="94922" bIns="47462" numCol="1" anchor="t" anchorCtr="0" compatLnSpc="1">
            <a:prstTxWarp prst="textNoShape">
              <a:avLst/>
            </a:prstTxWarp>
          </a:bodyPr>
          <a:lstStyle>
            <a:lvl1pPr defTabSz="949313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667" y="0"/>
            <a:ext cx="3037734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22" tIns="47462" rIns="94922" bIns="47462" numCol="1" anchor="t" anchorCtr="0" compatLnSpc="1">
            <a:prstTxWarp prst="textNoShape">
              <a:avLst/>
            </a:prstTxWarp>
          </a:bodyPr>
          <a:lstStyle>
            <a:lvl1pPr algn="r" defTabSz="949313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898"/>
            <a:ext cx="3037735" cy="464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22" tIns="47462" rIns="94922" bIns="47462" numCol="1" anchor="b" anchorCtr="0" compatLnSpc="1">
            <a:prstTxWarp prst="textNoShape">
              <a:avLst/>
            </a:prstTxWarp>
          </a:bodyPr>
          <a:lstStyle>
            <a:lvl1pPr defTabSz="949313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667" y="8831898"/>
            <a:ext cx="3037734" cy="464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22" tIns="47462" rIns="94922" bIns="47462" numCol="1" anchor="b" anchorCtr="0" compatLnSpc="1">
            <a:prstTxWarp prst="textNoShape">
              <a:avLst/>
            </a:prstTxWarp>
          </a:bodyPr>
          <a:lstStyle>
            <a:lvl1pPr algn="r" defTabSz="948385" eaLnBrk="1" hangingPunct="1">
              <a:defRPr sz="1200" b="0"/>
            </a:lvl1pPr>
          </a:lstStyle>
          <a:p>
            <a:pPr>
              <a:defRPr/>
            </a:pPr>
            <a:fld id="{EDEFE064-D2DE-4B6F-94B2-746519AEE2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730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735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22" tIns="47462" rIns="94922" bIns="47462" numCol="1" anchor="t" anchorCtr="0" compatLnSpc="1">
            <a:prstTxWarp prst="textNoShape">
              <a:avLst/>
            </a:prstTxWarp>
          </a:bodyPr>
          <a:lstStyle>
            <a:lvl1pPr defTabSz="949313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667" y="0"/>
            <a:ext cx="3037734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22" tIns="47462" rIns="94922" bIns="47462" numCol="1" anchor="t" anchorCtr="0" compatLnSpc="1">
            <a:prstTxWarp prst="textNoShape">
              <a:avLst/>
            </a:prstTxWarp>
          </a:bodyPr>
          <a:lstStyle>
            <a:lvl1pPr algn="r" defTabSz="949313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14813" y="542925"/>
            <a:ext cx="2089150" cy="1566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67467" y="2248004"/>
            <a:ext cx="5997821" cy="6428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22" tIns="47462" rIns="94922" bIns="474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898"/>
            <a:ext cx="3037735" cy="464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22" tIns="47462" rIns="94922" bIns="47462" numCol="1" anchor="b" anchorCtr="0" compatLnSpc="1">
            <a:prstTxWarp prst="textNoShape">
              <a:avLst/>
            </a:prstTxWarp>
          </a:bodyPr>
          <a:lstStyle>
            <a:lvl1pPr defTabSz="949313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667" y="8831898"/>
            <a:ext cx="3037734" cy="464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22" tIns="47462" rIns="94922" bIns="47462" numCol="1" anchor="b" anchorCtr="0" compatLnSpc="1">
            <a:prstTxWarp prst="textNoShape">
              <a:avLst/>
            </a:prstTxWarp>
          </a:bodyPr>
          <a:lstStyle>
            <a:lvl1pPr algn="r" defTabSz="948385" eaLnBrk="1" hangingPunct="1">
              <a:defRPr sz="1200" b="0"/>
            </a:lvl1pPr>
          </a:lstStyle>
          <a:p>
            <a:pPr>
              <a:defRPr/>
            </a:pPr>
            <a:fld id="{C165835C-ABC6-43DD-9F7E-9085145D7D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354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222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026" indent="-288463" defTabSz="946222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361" indent="-231404" defTabSz="946222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9339" indent="-231404" defTabSz="94622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3733" indent="-231404" defTabSz="94622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0201" indent="-231404" defTabSz="9462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6670" indent="-231404" defTabSz="9462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3138" indent="-231404" defTabSz="9462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9607" indent="-231404" defTabSz="9462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D63F78-80FD-4053-B559-4A8213A264BB}" type="slidenum">
              <a:rPr lang="en-US" altLang="en-US" sz="1200">
                <a:solidFill>
                  <a:srgbClr val="000000"/>
                </a:solidFill>
                <a:ea typeface="ＭＳ Ｐゴシック" panose="020B0600070205080204" pitchFamily="34" charset="-128"/>
              </a:rPr>
              <a:pPr>
                <a:spcBef>
                  <a:spcPct val="0"/>
                </a:spcBef>
              </a:pPr>
              <a:t>1</a:t>
            </a:fld>
            <a:endParaRPr lang="en-US" altLang="en-US" sz="12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28650" y="542925"/>
            <a:ext cx="5676900" cy="4257675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467" y="5561353"/>
            <a:ext cx="5997821" cy="311518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The California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576683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222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026" indent="-288463" defTabSz="946222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361" indent="-231404" defTabSz="946222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9339" indent="-231404" defTabSz="94622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3733" indent="-231404" defTabSz="94622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0201" indent="-231404" defTabSz="9462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6670" indent="-231404" defTabSz="9462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3138" indent="-231404" defTabSz="9462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9607" indent="-231404" defTabSz="9462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D63F78-80FD-4053-B559-4A8213A264BB}" type="slidenum">
              <a:rPr lang="en-US" altLang="en-US" sz="1200">
                <a:solidFill>
                  <a:srgbClr val="000000"/>
                </a:solidFill>
                <a:ea typeface="ＭＳ Ｐゴシック" panose="020B0600070205080204" pitchFamily="34" charset="-128"/>
              </a:rPr>
              <a:pPr>
                <a:spcBef>
                  <a:spcPct val="0"/>
                </a:spcBef>
              </a:pPr>
              <a:t>30</a:t>
            </a:fld>
            <a:endParaRPr lang="en-US" altLang="en-US" sz="12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28650" y="542925"/>
            <a:ext cx="5676900" cy="4257675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467" y="5561353"/>
            <a:ext cx="5997821" cy="311518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The California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5766832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222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026" indent="-288463" defTabSz="946222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361" indent="-231404" defTabSz="946222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9339" indent="-231404" defTabSz="94622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3733" indent="-231404" defTabSz="94622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0201" indent="-231404" defTabSz="9462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6670" indent="-231404" defTabSz="9462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3138" indent="-231404" defTabSz="9462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9607" indent="-231404" defTabSz="9462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588B0F-8E0F-47C2-9E7B-0303B6B7C133}" type="slidenum">
              <a:rPr lang="en-US" altLang="en-US" sz="1200">
                <a:solidFill>
                  <a:srgbClr val="000000"/>
                </a:solidFill>
                <a:ea typeface="ＭＳ Ｐゴシック" panose="020B0600070205080204" pitchFamily="34" charset="-128"/>
              </a:rPr>
              <a:pPr>
                <a:spcBef>
                  <a:spcPct val="0"/>
                </a:spcBef>
              </a:pPr>
              <a:t>42</a:t>
            </a:fld>
            <a:endParaRPr lang="en-US" altLang="en-US" sz="12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2963" y="542925"/>
            <a:ext cx="5461000" cy="409733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467" y="5713545"/>
            <a:ext cx="5997821" cy="296299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1200" b="1">
                <a:latin typeface="Arial" panose="020B0604020202020204" pitchFamily="34" charset="0"/>
                <a:ea typeface="ＭＳ Ｐゴシック" panose="020B0600070205080204" pitchFamily="34" charset="-128"/>
              </a:rPr>
              <a:t>The California State University</a:t>
            </a:r>
          </a:p>
          <a:p>
            <a:pPr eaLnBrk="1" hangingPunct="1"/>
            <a:r>
              <a:rPr lang="en-US" altLang="en-US" sz="1200" b="1">
                <a:latin typeface="Arial" panose="020B0604020202020204" pitchFamily="34" charset="0"/>
                <a:ea typeface="ＭＳ Ｐゴシック" panose="020B0600070205080204" pitchFamily="34" charset="-128"/>
              </a:rPr>
              <a:t>www.calstate.edu</a:t>
            </a:r>
          </a:p>
        </p:txBody>
      </p:sp>
    </p:spTree>
    <p:extLst>
      <p:ext uri="{BB962C8B-B14F-4D97-AF65-F5344CB8AC3E}">
        <p14:creationId xmlns:p14="http://schemas.microsoft.com/office/powerpoint/2010/main" val="2538772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238" indent="-288925" defTabSz="947738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5225" indent="-231775" defTabSz="947738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1950" indent="-231775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7088" indent="-231775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4288" indent="-231775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11488" indent="-231775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8688" indent="-231775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5888" indent="-231775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C4E14C-40E3-45C0-9EFE-4E70085950ED}" type="slidenum">
              <a:rPr lang="en-US" altLang="en-US" sz="1200" smtClean="0">
                <a:solidFill>
                  <a:srgbClr val="000000"/>
                </a:solidFill>
                <a:ea typeface="MS PGothic" panose="020B0600070205080204" pitchFamily="34" charset="-128"/>
              </a:rPr>
              <a:pPr>
                <a:spcBef>
                  <a:spcPct val="0"/>
                </a:spcBef>
              </a:pPr>
              <a:t>4</a:t>
            </a:fld>
            <a:endParaRPr lang="en-US" altLang="en-US" sz="1200">
              <a:solidFill>
                <a:srgbClr val="000000"/>
              </a:solidFill>
              <a:ea typeface="MS PGothic" panose="020B0600070205080204" pitchFamily="34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0238" y="542925"/>
            <a:ext cx="5686425" cy="4264025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568950"/>
            <a:ext cx="6008687" cy="31194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ea typeface="MS PGothic" panose="020B0600070205080204" pitchFamily="34" charset="-128"/>
              </a:rPr>
              <a:t>The California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190897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42938" y="844550"/>
            <a:ext cx="5689600" cy="4267200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932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932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93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93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701C06-BEED-40A5-B58C-DDEBACBB1BE2}" type="slidenum">
              <a:rPr lang="en-US" altLang="en-US" sz="1200" smtClean="0"/>
              <a:pPr>
                <a:spcBef>
                  <a:spcPct val="0"/>
                </a:spcBef>
              </a:pPr>
              <a:t>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629999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42938" y="844550"/>
            <a:ext cx="5689600" cy="42672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</a:rPr>
              <a:t>Northridge does not provide credit through ACE’s Online Military Guide; CSULB does not provide credit using a DD 214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932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932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93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93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B136DFA-35A3-48D3-B5B4-0351424D8782}" type="slidenum">
              <a:rPr lang="en-US" altLang="en-US" sz="1200" smtClean="0"/>
              <a:pPr>
                <a:spcBef>
                  <a:spcPct val="0"/>
                </a:spcBef>
              </a:pPr>
              <a:t>6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19225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42938" y="844550"/>
            <a:ext cx="5689600" cy="4267200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932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932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93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93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88A47C-CA4B-4A04-9336-BC0A717957E3}" type="slidenum">
              <a:rPr lang="en-US" altLang="en-US" sz="1200" smtClean="0"/>
              <a:pPr>
                <a:spcBef>
                  <a:spcPct val="0"/>
                </a:spcBef>
              </a:pPr>
              <a:t>9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835211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42938" y="844550"/>
            <a:ext cx="5689600" cy="4267200"/>
          </a:xfrm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932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932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93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93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4ECCDA-2FAB-4D37-81ED-B72019CF93B7}" type="slidenum">
              <a:rPr lang="en-US" altLang="en-US" sz="1200" smtClean="0"/>
              <a:pPr>
                <a:spcBef>
                  <a:spcPct val="0"/>
                </a:spcBef>
              </a:pPr>
              <a:t>10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736991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42938" y="844550"/>
            <a:ext cx="5689600" cy="4267200"/>
          </a:xfrm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>
                <a:latin typeface="Arial" panose="020B0604020202020204" pitchFamily="34" charset="0"/>
              </a:rPr>
              <a:t>No response from Northridge, San Jose, and Sonoma.  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932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932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93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93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AE78408-FB26-4EDB-8C8F-7AA81DF4F7CA}" type="slidenum">
              <a:rPr lang="en-US" altLang="en-US" sz="1200" smtClean="0"/>
              <a:pPr>
                <a:spcBef>
                  <a:spcPct val="0"/>
                </a:spcBef>
              </a:pPr>
              <a:t>12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19846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42938" y="844550"/>
            <a:ext cx="5689600" cy="4267200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>
                <a:latin typeface="Arial" panose="020B0604020202020204" pitchFamily="34" charset="0"/>
              </a:rPr>
              <a:t>The following campuses do not assign credit if coursework is not available: SLO, Humboldt; Unclear responses from: CSUMB, CSULA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932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932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93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93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D82416-3435-41D2-B00F-4C33A2D5A98F}" type="slidenum">
              <a:rPr lang="en-US" altLang="en-US" sz="1200" smtClean="0"/>
              <a:pPr>
                <a:spcBef>
                  <a:spcPct val="0"/>
                </a:spcBef>
              </a:pPr>
              <a:t>13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444703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42938" y="844550"/>
            <a:ext cx="5689600" cy="4267200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* San Marcos and Maritime do not have policies established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932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932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93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93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9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C01DA4-94BB-4416-8822-F7833F668343}" type="slidenum">
              <a:rPr lang="en-US" altLang="en-US" sz="1200" smtClean="0"/>
              <a:pPr>
                <a:spcBef>
                  <a:spcPct val="0"/>
                </a:spcBef>
              </a:pPr>
              <a:t>14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107110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ChangeArrowheads="1"/>
          </p:cNvSpPr>
          <p:nvPr userDrawn="1"/>
        </p:nvSpPr>
        <p:spPr bwMode="auto">
          <a:xfrm>
            <a:off x="0" y="1981200"/>
            <a:ext cx="9144000" cy="2895600"/>
          </a:xfrm>
          <a:prstGeom prst="rect">
            <a:avLst/>
          </a:prstGeom>
          <a:solidFill>
            <a:srgbClr val="CF14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C00000"/>
              </a:solidFill>
              <a:ea typeface="ＭＳ Ｐゴシック" pitchFamily="34" charset="-128"/>
            </a:endParaRPr>
          </a:p>
        </p:txBody>
      </p:sp>
      <p:sp>
        <p:nvSpPr>
          <p:cNvPr id="3" name="Rectangle 28"/>
          <p:cNvSpPr>
            <a:spLocks noChangeArrowheads="1"/>
          </p:cNvSpPr>
          <p:nvPr userDrawn="1"/>
        </p:nvSpPr>
        <p:spPr bwMode="auto">
          <a:xfrm>
            <a:off x="0" y="1981200"/>
            <a:ext cx="9144000" cy="76200"/>
          </a:xfrm>
          <a:prstGeom prst="rect">
            <a:avLst/>
          </a:prstGeom>
          <a:solidFill>
            <a:srgbClr val="746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4" name="Rectangle 29"/>
          <p:cNvSpPr>
            <a:spLocks noChangeArrowheads="1"/>
          </p:cNvSpPr>
          <p:nvPr userDrawn="1"/>
        </p:nvSpPr>
        <p:spPr bwMode="auto">
          <a:xfrm>
            <a:off x="0" y="4800600"/>
            <a:ext cx="9144000" cy="76200"/>
          </a:xfrm>
          <a:prstGeom prst="rect">
            <a:avLst/>
          </a:prstGeom>
          <a:solidFill>
            <a:srgbClr val="746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6742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3551E-1AA6-4EFC-95E8-E2D59F0E52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15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371600"/>
            <a:ext cx="20574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6019800" cy="4800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2DB35-D5AB-4E9D-940E-4E0C1E897E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2070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ChangeArrowheads="1"/>
          </p:cNvSpPr>
          <p:nvPr userDrawn="1"/>
        </p:nvSpPr>
        <p:spPr bwMode="auto">
          <a:xfrm>
            <a:off x="0" y="1981200"/>
            <a:ext cx="9144000" cy="2895600"/>
          </a:xfrm>
          <a:prstGeom prst="rect">
            <a:avLst/>
          </a:prstGeom>
          <a:solidFill>
            <a:srgbClr val="CF14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C00000"/>
              </a:solidFill>
              <a:ea typeface="ＭＳ Ｐゴシック" pitchFamily="34" charset="-128"/>
            </a:endParaRPr>
          </a:p>
        </p:txBody>
      </p:sp>
      <p:sp>
        <p:nvSpPr>
          <p:cNvPr id="3" name="Rectangle 28"/>
          <p:cNvSpPr>
            <a:spLocks noChangeArrowheads="1"/>
          </p:cNvSpPr>
          <p:nvPr userDrawn="1"/>
        </p:nvSpPr>
        <p:spPr bwMode="auto">
          <a:xfrm>
            <a:off x="0" y="1981200"/>
            <a:ext cx="9144000" cy="76200"/>
          </a:xfrm>
          <a:prstGeom prst="rect">
            <a:avLst/>
          </a:prstGeom>
          <a:solidFill>
            <a:srgbClr val="746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4" name="Rectangle 29"/>
          <p:cNvSpPr>
            <a:spLocks noChangeArrowheads="1"/>
          </p:cNvSpPr>
          <p:nvPr userDrawn="1"/>
        </p:nvSpPr>
        <p:spPr bwMode="auto">
          <a:xfrm>
            <a:off x="0" y="4800600"/>
            <a:ext cx="9144000" cy="76200"/>
          </a:xfrm>
          <a:prstGeom prst="rect">
            <a:avLst/>
          </a:prstGeom>
          <a:solidFill>
            <a:srgbClr val="746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4859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1C0ED-5092-40B0-A719-0C6B790F5D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1963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2E85B-6CFE-4A4A-A866-68D551D0E9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8745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79B01-87F4-44EA-9B13-A6385CF82C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4509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7AA2E-7EF3-403B-A2F5-B80D6520D3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9054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52F39-913A-4D47-8AF7-EECF5A0DC6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25166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5254B-A4E9-4B9A-B88C-87BF968323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28454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8C89-9126-4B29-B689-46790529F3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9379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1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AB61B-1643-4D5A-887C-4AF017560A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2778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6F00E-0E73-4B2B-AFBF-E9A6F4472B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9015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6A3E0-CC62-4A1F-8EF9-E7A45BA996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34481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371600"/>
            <a:ext cx="20574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6019800" cy="4800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1EB10-DD24-4BA7-938A-A0B56FC6D2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323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63461-252E-46DB-B9E1-01B4775F5E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2647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03D25-4CA5-4A05-A84B-2197A9A583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649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DE9C7-2002-4410-8348-3FBF69AC92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0562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BB58E-6A2F-4ADD-A356-B6BEE09968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379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DBE35-A4FA-4CFF-895F-3D17E1C11C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00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3EF22-55CE-4006-A008-88C82B8233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959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A4FFE-8DC9-41C0-9234-EE297E5C10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072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400050"/>
            <a:ext cx="3579812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7160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62200"/>
            <a:ext cx="8229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B0A61A3F-AAED-4267-BCD6-D0ABD35951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2" name="Rectangle 36"/>
          <p:cNvSpPr>
            <a:spLocks noChangeArrowheads="1"/>
          </p:cNvSpPr>
          <p:nvPr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CF14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b="0">
              <a:solidFill>
                <a:srgbClr val="C00000"/>
              </a:solidFill>
              <a:ea typeface="ＭＳ Ｐゴシック" pitchFamily="34" charset="-128"/>
            </a:endParaRPr>
          </a:p>
        </p:txBody>
      </p:sp>
      <p:sp>
        <p:nvSpPr>
          <p:cNvPr id="1033" name="Line 37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rgbClr val="746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02" r:id="rId1"/>
    <p:sldLayoutId id="2147486982" r:id="rId2"/>
    <p:sldLayoutId id="2147486983" r:id="rId3"/>
    <p:sldLayoutId id="2147486984" r:id="rId4"/>
    <p:sldLayoutId id="2147486985" r:id="rId5"/>
    <p:sldLayoutId id="2147486986" r:id="rId6"/>
    <p:sldLayoutId id="2147486987" r:id="rId7"/>
    <p:sldLayoutId id="2147486988" r:id="rId8"/>
    <p:sldLayoutId id="2147486989" r:id="rId9"/>
    <p:sldLayoutId id="2147486990" r:id="rId10"/>
    <p:sldLayoutId id="214748699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10000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10000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10000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10000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10000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1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1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1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10000"/>
          </a:solidFill>
          <a:latin typeface="Arial" charset="0"/>
        </a:defRPr>
      </a:lvl9pPr>
    </p:titleStyle>
    <p:bodyStyle>
      <a:lvl1pPr marL="234950" indent="-23495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800">
          <a:solidFill>
            <a:schemeClr val="bg2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F142B"/>
        </a:buClr>
        <a:buFont typeface="Times" panose="02020603050405020304" pitchFamily="18" charset="0"/>
        <a:buChar char="•"/>
        <a:defRPr sz="2600">
          <a:solidFill>
            <a:schemeClr val="bg2"/>
          </a:solidFill>
          <a:latin typeface="+mn-lt"/>
          <a:ea typeface="ＭＳ Ｐゴシック" panose="020B0600070205080204" pitchFamily="34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400">
          <a:solidFill>
            <a:schemeClr val="bg2"/>
          </a:solidFill>
          <a:latin typeface="+mn-lt"/>
          <a:ea typeface="ＭＳ Ｐゴシック" panose="020B0600070205080204" pitchFamily="34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F142B"/>
        </a:buClr>
        <a:buFont typeface="Times" panose="02020603050405020304" pitchFamily="18" charset="0"/>
        <a:buChar char="•"/>
        <a:defRPr sz="2000">
          <a:solidFill>
            <a:schemeClr val="bg2"/>
          </a:solidFill>
          <a:latin typeface="+mn-lt"/>
          <a:ea typeface="ＭＳ Ｐゴシック" panose="020B0600070205080204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000">
          <a:solidFill>
            <a:schemeClr val="bg2"/>
          </a:solidFill>
          <a:latin typeface="+mn-lt"/>
          <a:ea typeface="ＭＳ Ｐゴシック" panose="020B0600070205080204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bg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bg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bg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400050"/>
            <a:ext cx="3579812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01738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251075"/>
            <a:ext cx="8229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C5BFB3AA-C7EC-4679-8B4F-11A720A177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6" name="Rectangle 36"/>
          <p:cNvSpPr>
            <a:spLocks noChangeArrowheads="1"/>
          </p:cNvSpPr>
          <p:nvPr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CF14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b="0">
              <a:solidFill>
                <a:srgbClr val="C00000"/>
              </a:solidFill>
              <a:ea typeface="ＭＳ Ｐゴシック" pitchFamily="34" charset="-128"/>
            </a:endParaRPr>
          </a:p>
        </p:txBody>
      </p:sp>
      <p:sp>
        <p:nvSpPr>
          <p:cNvPr id="2057" name="Line 37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rgbClr val="746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03" r:id="rId1"/>
    <p:sldLayoutId id="2147486992" r:id="rId2"/>
    <p:sldLayoutId id="2147486993" r:id="rId3"/>
    <p:sldLayoutId id="2147486994" r:id="rId4"/>
    <p:sldLayoutId id="2147486995" r:id="rId5"/>
    <p:sldLayoutId id="2147486996" r:id="rId6"/>
    <p:sldLayoutId id="2147486997" r:id="rId7"/>
    <p:sldLayoutId id="2147486998" r:id="rId8"/>
    <p:sldLayoutId id="2147486999" r:id="rId9"/>
    <p:sldLayoutId id="2147487000" r:id="rId10"/>
    <p:sldLayoutId id="214748700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10000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10000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10000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10000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10000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1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1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1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10000"/>
          </a:solidFill>
          <a:latin typeface="Arial" charset="0"/>
        </a:defRPr>
      </a:lvl9pPr>
    </p:titleStyle>
    <p:bodyStyle>
      <a:lvl1pPr marL="234950" indent="-23495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800">
          <a:solidFill>
            <a:schemeClr val="bg2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F142B"/>
        </a:buClr>
        <a:buFont typeface="Times" panose="02020603050405020304" pitchFamily="18" charset="0"/>
        <a:buChar char="•"/>
        <a:defRPr sz="2600">
          <a:solidFill>
            <a:schemeClr val="bg2"/>
          </a:solidFill>
          <a:latin typeface="+mn-lt"/>
          <a:ea typeface="ＭＳ Ｐゴシック" panose="020B0600070205080204" pitchFamily="34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400">
          <a:solidFill>
            <a:schemeClr val="bg2"/>
          </a:solidFill>
          <a:latin typeface="+mn-lt"/>
          <a:ea typeface="ＭＳ Ｐゴシック" panose="020B0600070205080204" pitchFamily="34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F142B"/>
        </a:buClr>
        <a:buFont typeface="Times" panose="02020603050405020304" pitchFamily="18" charset="0"/>
        <a:buChar char="•"/>
        <a:defRPr sz="2000">
          <a:solidFill>
            <a:schemeClr val="bg2"/>
          </a:solidFill>
          <a:latin typeface="+mn-lt"/>
          <a:ea typeface="ＭＳ Ｐゴシック" panose="020B0600070205080204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000">
          <a:solidFill>
            <a:schemeClr val="bg2"/>
          </a:solidFill>
          <a:latin typeface="+mn-lt"/>
          <a:ea typeface="ＭＳ Ｐゴシック" panose="020B0600070205080204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bg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bg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bg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scuc.org/content/transfer-credit-policy" TargetMode="External"/><Relationship Id="rId2" Type="http://schemas.openxmlformats.org/officeDocument/2006/relationships/hyperlink" Target="https://www.wscuc.org/content/credit-prior-learning-policy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benefits.va.gov/GIBILL/docs/job_aids/SCO_Handbook.pdf" TargetMode="External"/><Relationship Id="rId5" Type="http://schemas.openxmlformats.org/officeDocument/2006/relationships/hyperlink" Target="https://leginfo.legislature.ca.gov/faces/billTextClient.xhtml?bill_id=201720180SB1071" TargetMode="External"/><Relationship Id="rId4" Type="http://schemas.openxmlformats.org/officeDocument/2006/relationships/hyperlink" Target="https://calstate.edu/eo/EO-1036.html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acrao.org/docs/default-source/TrendTopic/Transfer/a-guide-to-best-practices-awarding-transfer-and-prior-learning-credit.pdf" TargetMode="External"/><Relationship Id="rId2" Type="http://schemas.openxmlformats.org/officeDocument/2006/relationships/hyperlink" Target="http://www.acenet.edu/news-room/Documents/Joint-Statement-on-the-Transfer-and-Award-of-Credit.pdf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calstate.edu/attend/student-services/troops-to-college/applying-to-the-csu/Pages/credit-for-prior-learning.aspx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mailto:porourke@calstate.ed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5.jpeg"/><Relationship Id="rId4" Type="http://schemas.openxmlformats.org/officeDocument/2006/relationships/hyperlink" Target="http://www.calstate.edu/veterans" TargetMode="Externa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95300" y="3048000"/>
            <a:ext cx="8153400" cy="1905000"/>
          </a:xfrm>
        </p:spPr>
        <p:txBody>
          <a:bodyPr/>
          <a:lstStyle/>
          <a:p>
            <a:pPr algn="ctr" eaLnBrk="1" hangingPunct="1"/>
            <a:r>
              <a:rPr lang="en-US" altLang="en-US" sz="3600" dirty="0">
                <a:solidFill>
                  <a:schemeClr val="bg1"/>
                </a:solidFill>
              </a:rPr>
              <a:t>Guiding Documents </a:t>
            </a:r>
            <a:br>
              <a:rPr lang="en-US" altLang="en-US" sz="3600" dirty="0">
                <a:solidFill>
                  <a:schemeClr val="bg1"/>
                </a:solidFill>
              </a:rPr>
            </a:br>
            <a:r>
              <a:rPr lang="en-US" altLang="en-US" sz="3600" dirty="0">
                <a:solidFill>
                  <a:schemeClr val="bg1"/>
                </a:solidFill>
              </a:rPr>
              <a:t>in Credit for Prior Learning</a:t>
            </a:r>
            <a:br>
              <a:rPr lang="en-US" altLang="en-US" sz="3600" dirty="0">
                <a:solidFill>
                  <a:schemeClr val="bg1"/>
                </a:solidFill>
              </a:rPr>
            </a:br>
            <a:br>
              <a:rPr lang="en-US" altLang="en-US" sz="3600" dirty="0">
                <a:solidFill>
                  <a:schemeClr val="bg1"/>
                </a:solidFill>
              </a:rPr>
            </a:br>
            <a:r>
              <a:rPr lang="en-US" altLang="en-US" sz="1800" dirty="0">
                <a:solidFill>
                  <a:schemeClr val="bg1"/>
                </a:solidFill>
              </a:rPr>
              <a:t>CSU Credit for Prior Learning Workshops</a:t>
            </a:r>
            <a:br>
              <a:rPr lang="en-US" altLang="en-US" sz="1800" dirty="0">
                <a:solidFill>
                  <a:schemeClr val="bg1"/>
                </a:solidFill>
              </a:rPr>
            </a:br>
            <a:r>
              <a:rPr lang="en-US" altLang="en-US" sz="1800" dirty="0">
                <a:solidFill>
                  <a:schemeClr val="bg1"/>
                </a:solidFill>
              </a:rPr>
              <a:t>April 2018 </a:t>
            </a:r>
            <a:br>
              <a:rPr lang="en-US" altLang="en-US" sz="3600" dirty="0">
                <a:solidFill>
                  <a:schemeClr val="bg1"/>
                </a:solidFill>
              </a:rPr>
            </a:br>
            <a:endParaRPr lang="en-US" altLang="en-US" sz="20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28800" y="55626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Patrick O’Rourke, Ed.D, Director of Active Duty and Veterans Affairs, Office of the Chancellor, CSU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4648200"/>
          </a:xfrm>
        </p:spPr>
        <p:txBody>
          <a:bodyPr/>
          <a:lstStyle/>
          <a:p>
            <a:r>
              <a:rPr lang="en-US" altLang="en-US" sz="2400" dirty="0"/>
              <a:t>There are many military occupations to research and a variety of credit in these areas</a:t>
            </a:r>
          </a:p>
          <a:p>
            <a:endParaRPr lang="en-US" altLang="en-US" sz="2400" dirty="0"/>
          </a:p>
          <a:p>
            <a:r>
              <a:rPr lang="en-US" altLang="en-US" sz="2400" dirty="0"/>
              <a:t>ACE credit recommendations are very general making it difficult for the campus to assign major discipline credit</a:t>
            </a:r>
          </a:p>
          <a:p>
            <a:pPr marL="0" indent="0">
              <a:buFont typeface="Times" panose="02020603050405020304" pitchFamily="18" charset="0"/>
              <a:buNone/>
              <a:defRPr/>
            </a:pPr>
            <a:endParaRPr lang="en-US" sz="2400" dirty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Times" panose="02020603050405020304" pitchFamily="18" charset="0"/>
              <a:buChar char="•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6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956BCA-D016-4DBD-89B6-04CF849E6C06}" type="slidenum">
              <a:rPr lang="en-US" altLang="en-US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152900" y="228600"/>
            <a:ext cx="480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+mj-lt"/>
                <a:ea typeface="ＭＳ Ｐゴシック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  <a:ea typeface="ＭＳ Ｐゴシック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  <a:ea typeface="ＭＳ Ｐゴシック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  <a:ea typeface="ＭＳ Ｐゴシック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  <a:ea typeface="ＭＳ Ｐゴシック" panose="020B0600070205080204" pitchFamily="34" charset="-128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</a:defRPr>
            </a:lvl9pPr>
          </a:lstStyle>
          <a:p>
            <a:r>
              <a:rPr lang="en-US" sz="2800" kern="0" dirty="0"/>
              <a:t>Results: Challenges </a:t>
            </a:r>
          </a:p>
          <a:p>
            <a:r>
              <a:rPr lang="en-US" sz="2000" kern="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24400"/>
          </a:xfrm>
        </p:spPr>
        <p:txBody>
          <a:bodyPr/>
          <a:lstStyle/>
          <a:p>
            <a:pPr lvl="0"/>
            <a:r>
              <a:rPr lang="en-US" sz="2400" dirty="0"/>
              <a:t>Create military career-related degree plans throughout the CSU</a:t>
            </a:r>
          </a:p>
          <a:p>
            <a:pPr lvl="0"/>
            <a:endParaRPr lang="en-US" sz="2400" dirty="0"/>
          </a:p>
          <a:p>
            <a:r>
              <a:rPr lang="en-US" sz="2600" dirty="0"/>
              <a:t>CO should provide guidelines for campuses to follow.</a:t>
            </a:r>
          </a:p>
          <a:p>
            <a:endParaRPr lang="en-US" sz="2200" dirty="0"/>
          </a:p>
          <a:p>
            <a:r>
              <a:rPr lang="en-US" sz="2600" dirty="0"/>
              <a:t>Training and a dedicated website for evaluators, faculty, and articulation officers.</a:t>
            </a:r>
          </a:p>
          <a:p>
            <a:endParaRPr lang="en-US" sz="2600" dirty="0"/>
          </a:p>
          <a:p>
            <a:r>
              <a:rPr lang="en-US" sz="2600" dirty="0"/>
              <a:t>Post a list (similar to AP, IB, and CLEP) of military course recommendations for GE so all may know.</a:t>
            </a:r>
          </a:p>
          <a:p>
            <a:endParaRPr lang="en-US" sz="2200" dirty="0"/>
          </a:p>
          <a:p>
            <a:r>
              <a:rPr lang="en-US" sz="2600" dirty="0"/>
              <a:t>Military prior learning does not match major discipline fields.</a:t>
            </a:r>
            <a:endParaRPr lang="en-US" sz="22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191000" y="-76200"/>
            <a:ext cx="457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+mj-lt"/>
                <a:ea typeface="ＭＳ Ｐゴシック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  <a:ea typeface="ＭＳ Ｐゴシック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  <a:ea typeface="ＭＳ Ｐゴシック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  <a:ea typeface="ＭＳ Ｐゴシック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  <a:ea typeface="ＭＳ Ｐゴシック" panose="020B0600070205080204" pitchFamily="34" charset="-128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</a:defRPr>
            </a:lvl9pPr>
          </a:lstStyle>
          <a:p>
            <a:r>
              <a:rPr lang="en-US" sz="2400" kern="0" dirty="0"/>
              <a:t>Results: Recommendations </a:t>
            </a:r>
          </a:p>
        </p:txBody>
      </p:sp>
    </p:spTree>
    <p:extLst>
      <p:ext uri="{BB962C8B-B14F-4D97-AF65-F5344CB8AC3E}">
        <p14:creationId xmlns:p14="http://schemas.microsoft.com/office/powerpoint/2010/main" val="313676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229600" cy="685800"/>
          </a:xfrm>
        </p:spPr>
        <p:txBody>
          <a:bodyPr/>
          <a:lstStyle/>
          <a:p>
            <a:r>
              <a:rPr lang="en-US" altLang="en-US" sz="2800"/>
              <a:t>Who should attend the training? </a:t>
            </a:r>
          </a:p>
        </p:txBody>
      </p:sp>
      <p:graphicFrame>
        <p:nvGraphicFramePr>
          <p:cNvPr id="39939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4811191"/>
              </p:ext>
            </p:extLst>
          </p:nvPr>
        </p:nvGraphicFramePr>
        <p:xfrm>
          <a:off x="452438" y="2290763"/>
          <a:ext cx="8081962" cy="423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Chart" r:id="rId4" imgW="8696390" imgH="4267200" progId="Excel.Chart.8">
                  <p:embed/>
                </p:oleObj>
              </mc:Choice>
              <mc:Fallback>
                <p:oleObj name="Chart" r:id="rId4" imgW="8696390" imgH="4267200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2290763"/>
                        <a:ext cx="8081962" cy="423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0" name="TextBox 5"/>
          <p:cNvSpPr txBox="1">
            <a:spLocks noChangeArrowheads="1"/>
          </p:cNvSpPr>
          <p:nvPr/>
        </p:nvSpPr>
        <p:spPr bwMode="auto">
          <a:xfrm>
            <a:off x="4038600" y="228600"/>
            <a:ext cx="4495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Times" panose="02020603050405020304" pitchFamily="18" charset="0"/>
              <a:buChar char="•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6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Credit for Non-collegiate Education</a:t>
            </a:r>
          </a:p>
        </p:txBody>
      </p:sp>
      <p:sp>
        <p:nvSpPr>
          <p:cNvPr id="39941" name="TextBox 1"/>
          <p:cNvSpPr txBox="1">
            <a:spLocks noChangeArrowheads="1"/>
          </p:cNvSpPr>
          <p:nvPr/>
        </p:nvSpPr>
        <p:spPr bwMode="auto">
          <a:xfrm>
            <a:off x="609600" y="6172200"/>
            <a:ext cx="533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Times" panose="02020603050405020304" pitchFamily="18" charset="0"/>
              <a:buChar char="•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6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**43% believe faculty involvement is important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229600" cy="685800"/>
          </a:xfrm>
        </p:spPr>
        <p:txBody>
          <a:bodyPr/>
          <a:lstStyle/>
          <a:p>
            <a:r>
              <a:rPr lang="en-US" altLang="en-US" sz="2800"/>
              <a:t>How do you assign credit without coursework? </a:t>
            </a:r>
          </a:p>
        </p:txBody>
      </p:sp>
      <p:graphicFrame>
        <p:nvGraphicFramePr>
          <p:cNvPr id="29699" name="Content Placeholder 11"/>
          <p:cNvGraphicFramePr>
            <a:graphicFrameLocks noGrp="1"/>
          </p:cNvGraphicFramePr>
          <p:nvPr>
            <p:ph idx="1"/>
          </p:nvPr>
        </p:nvGraphicFramePr>
        <p:xfrm>
          <a:off x="561975" y="2130425"/>
          <a:ext cx="8099425" cy="431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Chart" r:id="rId4" imgW="7915188" imgH="4209986" progId="Excel.Chart.8">
                  <p:embed/>
                </p:oleObj>
              </mc:Choice>
              <mc:Fallback>
                <p:oleObj name="Chart" r:id="rId4" imgW="7915188" imgH="4209986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" y="2130425"/>
                        <a:ext cx="8099425" cy="431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4038600" y="228600"/>
            <a:ext cx="4495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Times" panose="02020603050405020304" pitchFamily="18" charset="0"/>
              <a:buChar char="•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6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Credit for Non-collegiate Education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229600" cy="685800"/>
          </a:xfrm>
        </p:spPr>
        <p:txBody>
          <a:bodyPr/>
          <a:lstStyle/>
          <a:p>
            <a:r>
              <a:rPr lang="en-US" altLang="en-US" sz="2800"/>
              <a:t>Campus CPL policies are… </a:t>
            </a:r>
          </a:p>
        </p:txBody>
      </p:sp>
      <p:graphicFrame>
        <p:nvGraphicFramePr>
          <p:cNvPr id="23555" name="Content Placeholder 11"/>
          <p:cNvGraphicFramePr>
            <a:graphicFrameLocks noGrp="1"/>
          </p:cNvGraphicFramePr>
          <p:nvPr>
            <p:ph idx="1"/>
          </p:nvPr>
        </p:nvGraphicFramePr>
        <p:xfrm>
          <a:off x="522288" y="2159000"/>
          <a:ext cx="8518525" cy="444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Chart" r:id="rId4" imgW="8524775" imgH="4448124" progId="Excel.Chart.8">
                  <p:embed/>
                </p:oleObj>
              </mc:Choice>
              <mc:Fallback>
                <p:oleObj name="Chart" r:id="rId4" imgW="8524775" imgH="4448124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159000"/>
                        <a:ext cx="8518525" cy="444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4038600" y="228600"/>
            <a:ext cx="4495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Times" panose="02020603050405020304" pitchFamily="18" charset="0"/>
              <a:buChar char="•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6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Credit for Non-collegiate Education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2590800"/>
            <a:ext cx="5562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Western Association of Schools and Colleges (WASC) </a:t>
            </a:r>
          </a:p>
        </p:txBody>
      </p:sp>
    </p:spTree>
    <p:extLst>
      <p:ext uri="{BB962C8B-B14F-4D97-AF65-F5344CB8AC3E}">
        <p14:creationId xmlns:p14="http://schemas.microsoft.com/office/powerpoint/2010/main" val="2602203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152400"/>
            <a:ext cx="3733800" cy="808038"/>
          </a:xfrm>
        </p:spPr>
        <p:txBody>
          <a:bodyPr/>
          <a:lstStyle/>
          <a:p>
            <a:pPr algn="r"/>
            <a:r>
              <a:rPr lang="en-US" sz="2000" dirty="0"/>
              <a:t>WASC – Joint Statement (ACE-CHEA-AACRAO)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116" y="1066800"/>
            <a:ext cx="4040188" cy="639762"/>
          </a:xfrm>
        </p:spPr>
        <p:txBody>
          <a:bodyPr/>
          <a:lstStyle/>
          <a:p>
            <a:r>
              <a:rPr lang="en-US" u="sng" dirty="0"/>
              <a:t>WASC</a:t>
            </a:r>
            <a:r>
              <a:rPr lang="en-US" dirty="0"/>
              <a:t>	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516" y="1755858"/>
            <a:ext cx="4268788" cy="3951288"/>
          </a:xfrm>
        </p:spPr>
        <p:txBody>
          <a:bodyPr/>
          <a:lstStyle/>
          <a:p>
            <a:r>
              <a:rPr lang="en-US" sz="2000" dirty="0"/>
              <a:t>Encourages use of </a:t>
            </a:r>
            <a:r>
              <a:rPr lang="en-US" sz="2000" b="1" dirty="0"/>
              <a:t>Extra-institutional recommendations </a:t>
            </a:r>
            <a:r>
              <a:rPr lang="en-US" sz="2000" dirty="0"/>
              <a:t>(transfer of credit policy) </a:t>
            </a:r>
          </a:p>
          <a:p>
            <a:r>
              <a:rPr lang="en-US" sz="2000" u="sng" dirty="0">
                <a:highlight>
                  <a:srgbClr val="FFFF00"/>
                </a:highlight>
              </a:rPr>
              <a:t>Institution-based assessment policy letter</a:t>
            </a:r>
          </a:p>
          <a:p>
            <a:pPr lvl="1"/>
            <a:r>
              <a:rPr lang="en-US" sz="1800" dirty="0"/>
              <a:t>&gt;25% of degree</a:t>
            </a:r>
          </a:p>
          <a:p>
            <a:pPr lvl="1"/>
            <a:r>
              <a:rPr lang="en-US" sz="1800" dirty="0"/>
              <a:t>Must link to existing institutional course(s)</a:t>
            </a:r>
          </a:p>
          <a:p>
            <a:pPr lvl="1"/>
            <a:r>
              <a:rPr lang="en-US" sz="1800" dirty="0"/>
              <a:t>Evidence of learning</a:t>
            </a:r>
          </a:p>
          <a:p>
            <a:pPr lvl="1"/>
            <a:r>
              <a:rPr lang="en-US" sz="1800" dirty="0"/>
              <a:t>Clear standards and criteria</a:t>
            </a:r>
          </a:p>
          <a:p>
            <a:pPr lvl="1"/>
            <a:r>
              <a:rPr lang="en-US" sz="1800" dirty="0"/>
              <a:t>Credit is awarded by faculty</a:t>
            </a:r>
          </a:p>
          <a:p>
            <a:pPr lvl="1"/>
            <a:r>
              <a:rPr lang="en-US" sz="1800" dirty="0"/>
              <a:t>Matriculated students only</a:t>
            </a:r>
          </a:p>
          <a:p>
            <a:pPr lvl="1"/>
            <a:r>
              <a:rPr lang="en-US" sz="1800" dirty="0"/>
              <a:t>No advanced assurances</a:t>
            </a:r>
          </a:p>
          <a:p>
            <a:pPr lvl="1"/>
            <a:r>
              <a:rPr lang="en-US" sz="1800" dirty="0"/>
              <a:t>No duplicating credit</a:t>
            </a:r>
          </a:p>
          <a:p>
            <a:pPr lvl="1"/>
            <a:r>
              <a:rPr lang="en-US" sz="1800" b="1" dirty="0">
                <a:solidFill>
                  <a:srgbClr val="1C03D1"/>
                </a:solidFill>
              </a:rPr>
              <a:t>Transparency</a:t>
            </a:r>
            <a:r>
              <a:rPr lang="en-US" sz="1800" dirty="0">
                <a:solidFill>
                  <a:srgbClr val="1C03D1"/>
                </a:solidFill>
              </a:rPr>
              <a:t> </a:t>
            </a:r>
          </a:p>
          <a:p>
            <a:pPr lvl="1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0962" y="1074821"/>
            <a:ext cx="4041775" cy="639762"/>
          </a:xfrm>
        </p:spPr>
        <p:txBody>
          <a:bodyPr/>
          <a:lstStyle/>
          <a:p>
            <a:r>
              <a:rPr lang="en-US" u="sng" dirty="0"/>
              <a:t>Joint Statement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0962" y="1755858"/>
            <a:ext cx="4270375" cy="3951288"/>
          </a:xfrm>
        </p:spPr>
        <p:txBody>
          <a:bodyPr/>
          <a:lstStyle/>
          <a:p>
            <a:r>
              <a:rPr lang="en-US" sz="2000" b="1" dirty="0"/>
              <a:t>Extra-institutional credit transfer</a:t>
            </a:r>
          </a:p>
          <a:p>
            <a:r>
              <a:rPr lang="en-US" sz="2000" dirty="0">
                <a:highlight>
                  <a:srgbClr val="FFFF00"/>
                </a:highlight>
              </a:rPr>
              <a:t>Inter-institutional credit transfer</a:t>
            </a:r>
          </a:p>
          <a:p>
            <a:pPr lvl="1"/>
            <a:r>
              <a:rPr lang="en-US" sz="1600" dirty="0">
                <a:highlight>
                  <a:srgbClr val="FFFF00"/>
                </a:highlight>
              </a:rPr>
              <a:t>Educational quality </a:t>
            </a:r>
          </a:p>
          <a:p>
            <a:pPr lvl="1"/>
            <a:r>
              <a:rPr lang="en-US" sz="1600" dirty="0">
                <a:highlight>
                  <a:srgbClr val="FFFF00"/>
                </a:highlight>
              </a:rPr>
              <a:t>Nature, content, level of learning </a:t>
            </a:r>
          </a:p>
          <a:p>
            <a:r>
              <a:rPr lang="en-US" sz="2000" dirty="0"/>
              <a:t>Institutional autonomy &amp; responsibility </a:t>
            </a:r>
          </a:p>
          <a:p>
            <a:r>
              <a:rPr lang="en-US" sz="2000" dirty="0"/>
              <a:t>Need for well-articulated policies</a:t>
            </a:r>
          </a:p>
          <a:p>
            <a:r>
              <a:rPr lang="en-US" sz="2000" dirty="0"/>
              <a:t>Comparability</a:t>
            </a:r>
          </a:p>
          <a:p>
            <a:pPr lvl="1"/>
            <a:r>
              <a:rPr lang="en-US" sz="1600" dirty="0"/>
              <a:t>Use of learning outcomes and experiences </a:t>
            </a:r>
          </a:p>
          <a:p>
            <a:pPr lvl="1"/>
            <a:r>
              <a:rPr lang="en-US" sz="1600" dirty="0"/>
              <a:t>Use of valid evaluation measures</a:t>
            </a:r>
          </a:p>
          <a:p>
            <a:r>
              <a:rPr lang="en-US" sz="2000" dirty="0"/>
              <a:t>Decisions not made solely on source of accreditation </a:t>
            </a:r>
          </a:p>
          <a:p>
            <a:r>
              <a:rPr lang="en-US" sz="2000" b="1" dirty="0">
                <a:solidFill>
                  <a:srgbClr val="1C03D1"/>
                </a:solidFill>
              </a:rPr>
              <a:t>Transparency</a:t>
            </a:r>
            <a:r>
              <a:rPr lang="en-US" sz="2000" dirty="0"/>
              <a:t> and consistency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DE9C7-2002-4410-8348-3FBF69AC92F7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7799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3048000"/>
            <a:ext cx="556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Executive Order 1036</a:t>
            </a:r>
          </a:p>
        </p:txBody>
      </p:sp>
    </p:spTree>
    <p:extLst>
      <p:ext uri="{BB962C8B-B14F-4D97-AF65-F5344CB8AC3E}">
        <p14:creationId xmlns:p14="http://schemas.microsoft.com/office/powerpoint/2010/main" val="29696728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EO 1036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Dated 14 July 2008</a:t>
            </a:r>
          </a:p>
          <a:p>
            <a:r>
              <a:rPr lang="en-US" dirty="0"/>
              <a:t>Three articles</a:t>
            </a:r>
          </a:p>
          <a:p>
            <a:pPr lvl="1"/>
            <a:r>
              <a:rPr lang="en-US" b="1" dirty="0"/>
              <a:t>Article 1</a:t>
            </a:r>
            <a:r>
              <a:rPr lang="en-US" dirty="0"/>
              <a:t>: Credit for </a:t>
            </a:r>
            <a:r>
              <a:rPr lang="en-US" u="sng" dirty="0">
                <a:solidFill>
                  <a:srgbClr val="1C03D1"/>
                </a:solidFill>
              </a:rPr>
              <a:t>Examination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Article 2</a:t>
            </a:r>
            <a:r>
              <a:rPr lang="en-US" dirty="0"/>
              <a:t>: Credit for Demonstrated Learning, Knowledge or Skills from </a:t>
            </a:r>
            <a:r>
              <a:rPr lang="en-US" u="sng" dirty="0">
                <a:solidFill>
                  <a:srgbClr val="1C03D1"/>
                </a:solidFill>
              </a:rPr>
              <a:t>Experience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Article 3</a:t>
            </a:r>
            <a:r>
              <a:rPr lang="en-US" dirty="0"/>
              <a:t>: Credit for </a:t>
            </a:r>
            <a:r>
              <a:rPr lang="en-US" u="sng" dirty="0">
                <a:solidFill>
                  <a:srgbClr val="1C03D1"/>
                </a:solidFill>
              </a:rPr>
              <a:t>Formal Instruction </a:t>
            </a:r>
            <a:r>
              <a:rPr lang="en-US" dirty="0"/>
              <a:t>in a Non-collegiate Setting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7770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533400"/>
          </a:xfrm>
        </p:spPr>
        <p:txBody>
          <a:bodyPr/>
          <a:lstStyle/>
          <a:p>
            <a:r>
              <a:rPr lang="en-US" dirty="0"/>
              <a:t>EO 1036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" y="1752600"/>
            <a:ext cx="8229600" cy="3810000"/>
          </a:xfrm>
        </p:spPr>
        <p:txBody>
          <a:bodyPr/>
          <a:lstStyle/>
          <a:p>
            <a:r>
              <a:rPr lang="en-US" dirty="0"/>
              <a:t>Article 1 </a:t>
            </a:r>
          </a:p>
          <a:p>
            <a:pPr lvl="1"/>
            <a:r>
              <a:rPr lang="en-US" dirty="0"/>
              <a:t>Campus-originated Challenge Exams</a:t>
            </a:r>
          </a:p>
          <a:p>
            <a:pPr lvl="2"/>
            <a:r>
              <a:rPr lang="en-US" dirty="0"/>
              <a:t>Applicable for admissions and degree</a:t>
            </a:r>
          </a:p>
          <a:p>
            <a:pPr lvl="2"/>
            <a:r>
              <a:rPr lang="en-US" dirty="0"/>
              <a:t>Campuses shall develop procedures </a:t>
            </a:r>
          </a:p>
          <a:p>
            <a:pPr lvl="2"/>
            <a:r>
              <a:rPr lang="en-US" dirty="0"/>
              <a:t>Policies and procedure on website and catalog</a:t>
            </a:r>
          </a:p>
          <a:p>
            <a:pPr lvl="1"/>
            <a:r>
              <a:rPr lang="en-US" dirty="0"/>
              <a:t>Standardized External Exams</a:t>
            </a:r>
          </a:p>
          <a:p>
            <a:pPr lvl="2"/>
            <a:r>
              <a:rPr lang="en-US" dirty="0"/>
              <a:t>(CLEP, AP, DSST, IB)</a:t>
            </a:r>
          </a:p>
          <a:p>
            <a:pPr lvl="2"/>
            <a:r>
              <a:rPr lang="en-US" dirty="0"/>
              <a:t>Can be applied to GE Breadth for transfer students</a:t>
            </a:r>
          </a:p>
          <a:p>
            <a:pPr lvl="2"/>
            <a:r>
              <a:rPr lang="en-US" dirty="0"/>
              <a:t>Except IB and AP, credits are limited to 30 semester units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29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familiar with some of the documents that influence CSU credit for prior learning processes and procedures.</a:t>
            </a:r>
          </a:p>
          <a:p>
            <a:endParaRPr lang="en-US" dirty="0"/>
          </a:p>
          <a:p>
            <a:r>
              <a:rPr lang="en-US" dirty="0"/>
              <a:t>Be exposed to survey information on the CSU’s credit for prior learning processes.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20120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533400"/>
          </a:xfrm>
        </p:spPr>
        <p:txBody>
          <a:bodyPr/>
          <a:lstStyle/>
          <a:p>
            <a:r>
              <a:rPr lang="en-US" dirty="0"/>
              <a:t>EO 1036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810000"/>
          </a:xfrm>
        </p:spPr>
        <p:txBody>
          <a:bodyPr/>
          <a:lstStyle/>
          <a:p>
            <a:r>
              <a:rPr lang="en-US" dirty="0"/>
              <a:t>Article 2 </a:t>
            </a:r>
          </a:p>
          <a:p>
            <a:pPr lvl="1"/>
            <a:r>
              <a:rPr lang="en-US" dirty="0"/>
              <a:t>Authority</a:t>
            </a:r>
          </a:p>
          <a:p>
            <a:pPr lvl="2"/>
            <a:r>
              <a:rPr lang="en-US" dirty="0"/>
              <a:t>Campuses have discretion how to award credit</a:t>
            </a:r>
          </a:p>
          <a:p>
            <a:pPr lvl="2"/>
            <a:r>
              <a:rPr lang="en-US" dirty="0"/>
              <a:t>Credit for experience shall not be used to determine eligibility for admissions</a:t>
            </a:r>
          </a:p>
          <a:p>
            <a:pPr lvl="1"/>
            <a:r>
              <a:rPr lang="en-US" dirty="0"/>
              <a:t>Conditions </a:t>
            </a:r>
          </a:p>
          <a:p>
            <a:pPr lvl="2"/>
            <a:r>
              <a:rPr lang="en-US" dirty="0"/>
              <a:t>Student must be matriculated</a:t>
            </a:r>
          </a:p>
          <a:p>
            <a:pPr lvl="2"/>
            <a:r>
              <a:rPr lang="en-US" dirty="0"/>
              <a:t>Must service academic objectives the institution and student</a:t>
            </a:r>
          </a:p>
          <a:p>
            <a:pPr lvl="2"/>
            <a:r>
              <a:rPr lang="en-US" dirty="0"/>
              <a:t>Awarded credit must be academically credible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86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533400"/>
          </a:xfrm>
        </p:spPr>
        <p:txBody>
          <a:bodyPr/>
          <a:lstStyle/>
          <a:p>
            <a:r>
              <a:rPr lang="en-US" dirty="0"/>
              <a:t>EO 1036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r>
              <a:rPr lang="en-US" dirty="0"/>
              <a:t>Article 2 </a:t>
            </a:r>
          </a:p>
          <a:p>
            <a:pPr lvl="1"/>
            <a:r>
              <a:rPr lang="en-US" sz="2800" dirty="0"/>
              <a:t>Conditions, cont’d. </a:t>
            </a:r>
          </a:p>
          <a:p>
            <a:pPr lvl="2"/>
            <a:r>
              <a:rPr lang="en-US" dirty="0"/>
              <a:t>Student must complete sufficient number of units to establish “satisfactory learning pattern” </a:t>
            </a:r>
            <a:r>
              <a:rPr lang="en-US" u="sng" dirty="0">
                <a:solidFill>
                  <a:srgbClr val="1C03D1"/>
                </a:solidFill>
              </a:rPr>
              <a:t>IAW</a:t>
            </a:r>
            <a:r>
              <a:rPr lang="en-US" dirty="0"/>
              <a:t> </a:t>
            </a:r>
            <a:r>
              <a:rPr lang="en-US" u="sng" dirty="0">
                <a:solidFill>
                  <a:srgbClr val="1C03D1"/>
                </a:solidFill>
              </a:rPr>
              <a:t>campus procedures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Verification and Evaluation (campus policy)</a:t>
            </a:r>
          </a:p>
          <a:p>
            <a:pPr lvl="2"/>
            <a:r>
              <a:rPr lang="en-US" sz="2000" dirty="0">
                <a:solidFill>
                  <a:srgbClr val="1C03D1"/>
                </a:solidFill>
              </a:rPr>
              <a:t>Portfolios, interviews, demonstration, exam 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Application for Credit (campus discretion) 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Documentation 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Descriptive and identifiable in student record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Transparent in catalog and website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04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533400"/>
          </a:xfrm>
        </p:spPr>
        <p:txBody>
          <a:bodyPr/>
          <a:lstStyle/>
          <a:p>
            <a:r>
              <a:rPr lang="en-US" dirty="0"/>
              <a:t>EO 1036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r>
              <a:rPr lang="en-US" dirty="0"/>
              <a:t>Article 3 </a:t>
            </a:r>
          </a:p>
          <a:p>
            <a:pPr lvl="1"/>
            <a:r>
              <a:rPr lang="en-US" sz="2800" dirty="0"/>
              <a:t>Types of Instruction Approved for Credit</a:t>
            </a:r>
          </a:p>
          <a:p>
            <a:pPr lvl="2"/>
            <a:r>
              <a:rPr lang="en-US" dirty="0"/>
              <a:t>Formal instruction as recommended by </a:t>
            </a:r>
            <a:r>
              <a:rPr lang="en-US" dirty="0">
                <a:solidFill>
                  <a:srgbClr val="1C03D1"/>
                </a:solidFill>
              </a:rPr>
              <a:t>ACE</a:t>
            </a:r>
            <a:endParaRPr lang="en-US" dirty="0"/>
          </a:p>
          <a:p>
            <a:pPr lvl="3"/>
            <a:r>
              <a:rPr lang="en-US" b="1" u="sng" dirty="0">
                <a:solidFill>
                  <a:srgbClr val="1C03D1"/>
                </a:solidFill>
              </a:rPr>
              <a:t>Either military or civilian 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Lower division degree credit comparable to the CSU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Upper division degree credit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Graduate degree credit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090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533400"/>
          </a:xfrm>
        </p:spPr>
        <p:txBody>
          <a:bodyPr/>
          <a:lstStyle/>
          <a:p>
            <a:r>
              <a:rPr lang="en-US" dirty="0"/>
              <a:t>EO 1036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r>
              <a:rPr lang="en-US" dirty="0"/>
              <a:t>Article 3 </a:t>
            </a:r>
          </a:p>
          <a:p>
            <a:pPr lvl="1"/>
            <a:r>
              <a:rPr lang="en-US" sz="2800" dirty="0"/>
              <a:t>Application of Credit</a:t>
            </a:r>
          </a:p>
          <a:p>
            <a:pPr lvl="2"/>
            <a:r>
              <a:rPr lang="en-US" dirty="0"/>
              <a:t>Campuses shall allow the number of units recommended by </a:t>
            </a:r>
            <a:r>
              <a:rPr lang="en-US" u="sng" dirty="0">
                <a:solidFill>
                  <a:srgbClr val="1C03D1"/>
                </a:solidFill>
              </a:rPr>
              <a:t>ACE</a:t>
            </a:r>
            <a:r>
              <a:rPr lang="en-US" dirty="0"/>
              <a:t>	</a:t>
            </a:r>
          </a:p>
          <a:p>
            <a:pPr lvl="2"/>
            <a:r>
              <a:rPr lang="en-US" dirty="0"/>
              <a:t>Efforts shall be made to award major or GE credit as opposed to just elective credit</a:t>
            </a:r>
          </a:p>
          <a:p>
            <a:pPr lvl="2"/>
            <a:r>
              <a:rPr lang="en-US" dirty="0"/>
              <a:t>Campuses are encourage to offer 3 units of GE Area E for completion of basic training</a:t>
            </a:r>
          </a:p>
          <a:p>
            <a:pPr lvl="2"/>
            <a:r>
              <a:rPr lang="en-US" dirty="0"/>
              <a:t>No credit for health courses for teaching credential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351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533400"/>
          </a:xfrm>
        </p:spPr>
        <p:txBody>
          <a:bodyPr/>
          <a:lstStyle/>
          <a:p>
            <a:r>
              <a:rPr lang="en-US" dirty="0"/>
              <a:t>EO 1036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r>
              <a:rPr lang="en-US" dirty="0"/>
              <a:t>Article 3 </a:t>
            </a:r>
          </a:p>
          <a:p>
            <a:pPr lvl="1"/>
            <a:r>
              <a:rPr lang="en-US" sz="2800" dirty="0"/>
              <a:t>Conditions of Award </a:t>
            </a:r>
            <a:r>
              <a:rPr lang="en-US" sz="2800" dirty="0">
                <a:solidFill>
                  <a:srgbClr val="1C03D1"/>
                </a:solidFill>
              </a:rPr>
              <a:t>(refers to Article 1)</a:t>
            </a:r>
          </a:p>
          <a:p>
            <a:pPr lvl="2"/>
            <a:r>
              <a:rPr lang="en-US" dirty="0">
                <a:solidFill>
                  <a:srgbClr val="1C03D1"/>
                </a:solidFill>
              </a:rPr>
              <a:t>Standard throughout the system (?)</a:t>
            </a:r>
          </a:p>
          <a:p>
            <a:pPr lvl="2"/>
            <a:r>
              <a:rPr lang="en-US" dirty="0"/>
              <a:t>Not awarded for previous equivalent credit</a:t>
            </a:r>
          </a:p>
          <a:p>
            <a:pPr lvl="2"/>
            <a:r>
              <a:rPr lang="en-US" dirty="0"/>
              <a:t>Must be awarded at the same level as the recommended credit</a:t>
            </a:r>
          </a:p>
          <a:p>
            <a:pPr lvl="2"/>
            <a:r>
              <a:rPr lang="en-US" dirty="0"/>
              <a:t>Must not duplicate credit</a:t>
            </a:r>
          </a:p>
          <a:p>
            <a:pPr lvl="1"/>
            <a:r>
              <a:rPr lang="en-US" sz="2800" dirty="0"/>
              <a:t>Documentation </a:t>
            </a:r>
          </a:p>
          <a:p>
            <a:pPr lvl="2"/>
            <a:r>
              <a:rPr lang="en-US" dirty="0"/>
              <a:t>Joint Service Transcripts (appropriate term); DD 214; </a:t>
            </a:r>
            <a:r>
              <a:rPr lang="en-US" b="1" dirty="0"/>
              <a:t>DD 295</a:t>
            </a:r>
            <a:r>
              <a:rPr lang="en-US" dirty="0"/>
              <a:t>; Community College of the AF; etc. </a:t>
            </a:r>
          </a:p>
          <a:p>
            <a:pPr lvl="2"/>
            <a:r>
              <a:rPr lang="en-US" dirty="0"/>
              <a:t>Policy/procedures posted on website and catalog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0810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2819400"/>
            <a:ext cx="5562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Senate Bill 1071</a:t>
            </a:r>
          </a:p>
          <a:p>
            <a:pPr algn="ctr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(proposed legislation)</a:t>
            </a:r>
          </a:p>
        </p:txBody>
      </p:sp>
    </p:spTree>
    <p:extLst>
      <p:ext uri="{BB962C8B-B14F-4D97-AF65-F5344CB8AC3E}">
        <p14:creationId xmlns:p14="http://schemas.microsoft.com/office/powerpoint/2010/main" val="22121665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SB 1071 </a:t>
            </a:r>
            <a:r>
              <a:rPr lang="en-US" sz="2400" dirty="0"/>
              <a:t>(</a:t>
            </a:r>
            <a:r>
              <a:rPr lang="en-US" sz="2400" u="sng" dirty="0">
                <a:solidFill>
                  <a:srgbClr val="1C03D1"/>
                </a:solidFill>
              </a:rPr>
              <a:t>Proposed</a:t>
            </a:r>
            <a:r>
              <a:rPr lang="en-US" sz="2400" dirty="0"/>
              <a:t> Legislation by Senator Newman)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1. CCC will </a:t>
            </a:r>
            <a:r>
              <a:rPr lang="en-US" sz="1800" u="sng" dirty="0">
                <a:solidFill>
                  <a:srgbClr val="1C03D1"/>
                </a:solidFill>
              </a:rPr>
              <a:t>develop a uniform policy </a:t>
            </a:r>
            <a:r>
              <a:rPr lang="en-US" sz="1800" dirty="0"/>
              <a:t>among its institutions and districts that provides </a:t>
            </a:r>
            <a:r>
              <a:rPr lang="en-US" sz="1800" u="sng" dirty="0">
                <a:solidFill>
                  <a:srgbClr val="1C03D1"/>
                </a:solidFill>
              </a:rPr>
              <a:t>for the awarding of academic credit for military service</a:t>
            </a:r>
            <a:r>
              <a:rPr lang="en-US" sz="1800" dirty="0"/>
              <a:t>, education, and training. 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2. This uniform policy will </a:t>
            </a:r>
            <a:r>
              <a:rPr lang="en-US" sz="1800" u="sng" dirty="0">
                <a:solidFill>
                  <a:srgbClr val="1C03D1"/>
                </a:solidFill>
              </a:rPr>
              <a:t>align with other public post-secondary education </a:t>
            </a:r>
            <a:r>
              <a:rPr lang="en-US" sz="1800" dirty="0"/>
              <a:t>systems.  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3. This policy will </a:t>
            </a:r>
            <a:r>
              <a:rPr lang="en-US" sz="1800" u="sng" dirty="0">
                <a:solidFill>
                  <a:srgbClr val="1C03D1"/>
                </a:solidFill>
              </a:rPr>
              <a:t>include general education course credit </a:t>
            </a:r>
            <a:r>
              <a:rPr lang="en-US" sz="1800" dirty="0"/>
              <a:t>within California Intersegmental GE Transfer Curriculum and the CSU GE Breadth. 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4. If the CCC fails to implement the policy by fall of 2019, it will present reasons for failure to a legislative body responsible for such actions and be given an extension until the fall of 2020 academic term to implement said policy.  </a:t>
            </a:r>
          </a:p>
          <a:p>
            <a:pPr marL="0" indent="0">
              <a:buNone/>
            </a:pPr>
            <a:r>
              <a:rPr lang="en-US" sz="1100" dirty="0"/>
              <a:t> </a:t>
            </a:r>
          </a:p>
          <a:p>
            <a:pPr marL="0" indent="0">
              <a:buNone/>
            </a:pPr>
            <a:r>
              <a:rPr lang="en-US" sz="1100" b="1" dirty="0"/>
              <a:t> </a:t>
            </a:r>
            <a:endParaRPr lang="en-US" sz="11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627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SB 1071 </a:t>
            </a:r>
            <a:r>
              <a:rPr lang="en-US" sz="2400" dirty="0"/>
              <a:t>(</a:t>
            </a:r>
            <a:r>
              <a:rPr lang="en-US" sz="2400" u="sng" dirty="0">
                <a:solidFill>
                  <a:srgbClr val="1C03D1"/>
                </a:solidFill>
              </a:rPr>
              <a:t>Proposed</a:t>
            </a:r>
            <a:r>
              <a:rPr lang="en-US" sz="2400" dirty="0"/>
              <a:t> Legislation by Senator Newman)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5. The uniform policy will be </a:t>
            </a:r>
            <a:r>
              <a:rPr lang="en-US" sz="2000" u="sng" dirty="0">
                <a:solidFill>
                  <a:srgbClr val="1C03D1"/>
                </a:solidFill>
              </a:rPr>
              <a:t>posted on institutional websites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6. The authority and responsibility of this uniform policy is </a:t>
            </a:r>
            <a:r>
              <a:rPr lang="en-US" sz="2000" u="sng" dirty="0">
                <a:solidFill>
                  <a:srgbClr val="1C03D1"/>
                </a:solidFill>
              </a:rPr>
              <a:t>directed at the CCC Chancellor and the academic senate</a:t>
            </a:r>
            <a:r>
              <a:rPr lang="en-US" sz="2000" dirty="0"/>
              <a:t>.  </a:t>
            </a:r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7. The legislation asks to </a:t>
            </a:r>
            <a:r>
              <a:rPr lang="en-US" sz="2000" u="sng" dirty="0">
                <a:solidFill>
                  <a:srgbClr val="1C03D1"/>
                </a:solidFill>
              </a:rPr>
              <a:t>consider using Joint Service Transcripts and ACE recommendations.</a:t>
            </a:r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8. The policy will be </a:t>
            </a:r>
            <a:r>
              <a:rPr lang="en-US" sz="2000" u="sng" dirty="0">
                <a:solidFill>
                  <a:srgbClr val="1C03D1"/>
                </a:solidFill>
              </a:rPr>
              <a:t>periodically reviewed </a:t>
            </a:r>
            <a:r>
              <a:rPr lang="en-US" sz="2000" dirty="0"/>
              <a:t>and updated.  </a:t>
            </a:r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9. Costs, if determined, are pursuant to statutory provisions.  </a:t>
            </a:r>
          </a:p>
          <a:p>
            <a:pPr marL="0" indent="0">
              <a:buNone/>
            </a:pPr>
            <a:r>
              <a:rPr lang="en-US" sz="2000" b="1" dirty="0"/>
              <a:t> 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35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3048000"/>
            <a:ext cx="5562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School Certifying Official Handbook </a:t>
            </a:r>
          </a:p>
        </p:txBody>
      </p:sp>
    </p:spTree>
    <p:extLst>
      <p:ext uri="{BB962C8B-B14F-4D97-AF65-F5344CB8AC3E}">
        <p14:creationId xmlns:p14="http://schemas.microsoft.com/office/powerpoint/2010/main" val="31444095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/>
          <a:lstStyle/>
          <a:p>
            <a:r>
              <a:rPr lang="en-US" dirty="0"/>
              <a:t>School Certifying Official Handbook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8100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PRIOR CREDIT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000" dirty="0"/>
              <a:t>Found in Title 38,Code of Federal Regulations, Sections 21.4253(d)(3) and 21.4254(C)(4). This requires every approved school to </a:t>
            </a:r>
            <a:r>
              <a:rPr lang="en-US" sz="2000" dirty="0">
                <a:solidFill>
                  <a:srgbClr val="1C03D1"/>
                </a:solidFill>
              </a:rPr>
              <a:t>have and enforce a policy with regard to transfer courses, credits, and previous experience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>
                <a:solidFill>
                  <a:srgbClr val="1C03D1"/>
                </a:solidFill>
              </a:rPr>
              <a:t>Reviews of prior credit policies will be conducted during compliance surveys </a:t>
            </a:r>
            <a:r>
              <a:rPr lang="en-US" sz="2000" dirty="0"/>
              <a:t>and treated as approval issues if the school is not complying.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>
                <a:solidFill>
                  <a:srgbClr val="1C03D1"/>
                </a:solidFill>
              </a:rPr>
              <a:t>However</a:t>
            </a:r>
            <a:r>
              <a:rPr lang="en-US" sz="2000" dirty="0"/>
              <a:t>, </a:t>
            </a:r>
            <a:r>
              <a:rPr lang="en-US" sz="2000" u="sng" dirty="0"/>
              <a:t>if a transcript cannot be obtained, you may continue to certify enrollment </a:t>
            </a:r>
            <a:r>
              <a:rPr lang="en-US" sz="2000" dirty="0"/>
              <a:t>as long as the student has matriculated (see definition of non- matriculated students). 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81C0ED-5092-40B0-A719-0C6B790F5D8A}" type="slidenum">
              <a:rPr lang="en-US" altLang="en-US" smtClean="0"/>
              <a:pPr>
                <a:defRPr/>
              </a:pPr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036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2016 CPL Survey Results; Veterans Inventory Survey Results </a:t>
            </a:r>
          </a:p>
          <a:p>
            <a:r>
              <a:rPr lang="en-US" dirty="0"/>
              <a:t>WASC and the Joint Statement </a:t>
            </a:r>
          </a:p>
          <a:p>
            <a:r>
              <a:rPr lang="en-US" dirty="0"/>
              <a:t>EO 1036</a:t>
            </a:r>
          </a:p>
          <a:p>
            <a:r>
              <a:rPr lang="en-US" dirty="0"/>
              <a:t>SB 1071 (proposed legislation)</a:t>
            </a:r>
          </a:p>
          <a:p>
            <a:r>
              <a:rPr lang="en-US" dirty="0"/>
              <a:t>School Certifying Official Handbook</a:t>
            </a:r>
          </a:p>
          <a:p>
            <a:r>
              <a:rPr lang="en-US" dirty="0"/>
              <a:t>A Guide to Best Practices: Awarding Transfer and Prior Learning Credit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04234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828800"/>
            <a:ext cx="8153400" cy="2743200"/>
          </a:xfrm>
        </p:spPr>
        <p:txBody>
          <a:bodyPr/>
          <a:lstStyle/>
          <a:p>
            <a:pPr algn="ctr" eaLnBrk="1" hangingPunct="1"/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A Guide to Best Practices: Awarding Transfer and Prior Learning Credit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>
                    <a:lumMod val="85000"/>
                  </a:schemeClr>
                </a:solidFill>
              </a:rPr>
              <a:t>(</a:t>
            </a:r>
            <a:r>
              <a:rPr lang="en-US" altLang="en-US" sz="2800" dirty="0">
                <a:solidFill>
                  <a:schemeClr val="bg1">
                    <a:lumMod val="85000"/>
                  </a:schemeClr>
                </a:solidFill>
              </a:rPr>
              <a:t>A Framework for CPL)</a:t>
            </a:r>
            <a:br>
              <a:rPr lang="en-US" altLang="en-US" sz="3600" dirty="0">
                <a:solidFill>
                  <a:schemeClr val="bg1"/>
                </a:solidFill>
              </a:rPr>
            </a:br>
            <a:endParaRPr lang="en-US" alt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914400"/>
          </a:xfrm>
        </p:spPr>
        <p:txBody>
          <a:bodyPr/>
          <a:lstStyle/>
          <a:p>
            <a:r>
              <a:rPr lang="en-US" dirty="0"/>
              <a:t>Learning Outcome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534400" cy="4343400"/>
          </a:xfrm>
        </p:spPr>
        <p:txBody>
          <a:bodyPr/>
          <a:lstStyle/>
          <a:p>
            <a:r>
              <a:rPr lang="en-US" dirty="0"/>
              <a:t>Utilize a proposed framework for building effective  policies and procedures for awarding transfer and prior learning credit.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0997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sz="800" dirty="0"/>
            </a:br>
            <a:br>
              <a:rPr lang="en-US" sz="800" dirty="0"/>
            </a:br>
            <a:br>
              <a:rPr lang="en-US" sz="800" dirty="0"/>
            </a:br>
            <a:br>
              <a:rPr lang="en-US" dirty="0"/>
            </a:br>
            <a:r>
              <a:rPr lang="en-US" dirty="0"/>
              <a:t>Definitions</a:t>
            </a:r>
            <a:endParaRPr lang="en-US" sz="1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19600"/>
          </a:xfrm>
        </p:spPr>
        <p:txBody>
          <a:bodyPr/>
          <a:lstStyle/>
          <a:p>
            <a:r>
              <a:rPr lang="en-US" sz="2400" b="1" dirty="0"/>
              <a:t>Do we need definitions?</a:t>
            </a:r>
          </a:p>
          <a:p>
            <a:pPr lvl="1"/>
            <a:r>
              <a:rPr lang="en-US" sz="2200" b="1" dirty="0"/>
              <a:t>“Pass along” credit? </a:t>
            </a:r>
          </a:p>
          <a:p>
            <a:pPr lvl="1"/>
            <a:r>
              <a:rPr lang="en-US" sz="2200" b="1" dirty="0"/>
              <a:t>What is an official transcript? </a:t>
            </a:r>
          </a:p>
          <a:p>
            <a:pPr lvl="1"/>
            <a:r>
              <a:rPr lang="en-US" sz="2200" b="1" dirty="0"/>
              <a:t>What is Prior Learning Assessment?</a:t>
            </a:r>
          </a:p>
          <a:p>
            <a:pPr lvl="1"/>
            <a:r>
              <a:rPr lang="en-US" sz="2200" b="1" dirty="0"/>
              <a:t>What constitutes “college-level” coursework?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730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914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Course Equivalencies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810000"/>
          </a:xfrm>
        </p:spPr>
        <p:txBody>
          <a:bodyPr/>
          <a:lstStyle/>
          <a:p>
            <a:r>
              <a:rPr lang="en-US" sz="2000" b="1" dirty="0"/>
              <a:t>Credit Conversion</a:t>
            </a:r>
          </a:p>
          <a:p>
            <a:pPr lvl="1"/>
            <a:r>
              <a:rPr lang="en-US" sz="1800" b="1" dirty="0">
                <a:solidFill>
                  <a:srgbClr val="1C03D1"/>
                </a:solidFill>
              </a:rPr>
              <a:t>Recommended Practice*: </a:t>
            </a:r>
          </a:p>
          <a:p>
            <a:pPr lvl="2"/>
            <a:r>
              <a:rPr lang="en-US" sz="1600" b="1" dirty="0">
                <a:solidFill>
                  <a:srgbClr val="1C03D1"/>
                </a:solidFill>
              </a:rPr>
              <a:t>Multiply 4 quarter hours by .67% to get semester hours</a:t>
            </a:r>
          </a:p>
          <a:p>
            <a:pPr lvl="2"/>
            <a:r>
              <a:rPr lang="en-US" sz="1600" b="1" dirty="0">
                <a:solidFill>
                  <a:srgbClr val="1C03D1"/>
                </a:solidFill>
              </a:rPr>
              <a:t>Multiply 2.68 semesters hours to reverse the equation</a:t>
            </a:r>
          </a:p>
          <a:p>
            <a:r>
              <a:rPr lang="en-US" sz="2000" b="1" dirty="0"/>
              <a:t>Grades</a:t>
            </a:r>
          </a:p>
          <a:p>
            <a:pPr lvl="1"/>
            <a:r>
              <a:rPr lang="en-US" sz="1800" b="1" dirty="0">
                <a:solidFill>
                  <a:srgbClr val="1C03D1"/>
                </a:solidFill>
              </a:rPr>
              <a:t>Best Practice: Grade of C or better for transfer</a:t>
            </a:r>
          </a:p>
          <a:p>
            <a:pPr lvl="1"/>
            <a:r>
              <a:rPr lang="en-US" sz="1800" b="1" dirty="0">
                <a:solidFill>
                  <a:srgbClr val="1C03D1"/>
                </a:solidFill>
              </a:rPr>
              <a:t>Statement on remedial coursework</a:t>
            </a:r>
          </a:p>
          <a:p>
            <a:pPr lvl="1"/>
            <a:r>
              <a:rPr lang="en-US" sz="1800" b="1" dirty="0">
                <a:solidFill>
                  <a:srgbClr val="1C03D1"/>
                </a:solidFill>
              </a:rPr>
              <a:t>ID minimum grade for “pass”</a:t>
            </a:r>
          </a:p>
          <a:p>
            <a:pPr lvl="1"/>
            <a:endParaRPr lang="en-US" sz="1800" b="1" dirty="0"/>
          </a:p>
          <a:p>
            <a:r>
              <a:rPr lang="en-US" sz="2000" b="1" dirty="0"/>
              <a:t>Credit Limits (2- and 4-year institutions) </a:t>
            </a:r>
          </a:p>
          <a:p>
            <a:pPr lvl="1"/>
            <a:r>
              <a:rPr lang="en-US" sz="1800" b="1" dirty="0"/>
              <a:t>How many credits are accepted?  </a:t>
            </a:r>
          </a:p>
          <a:p>
            <a:pPr lvl="1"/>
            <a:r>
              <a:rPr lang="en-US" sz="1800" b="1" dirty="0">
                <a:solidFill>
                  <a:srgbClr val="1C03D1"/>
                </a:solidFill>
              </a:rPr>
              <a:t>Recommended practice: Identify minimum credits and maximum credits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33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6400800"/>
            <a:ext cx="6896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1C03D1"/>
                </a:solidFill>
              </a:rPr>
              <a:t>*</a:t>
            </a:r>
            <a:r>
              <a:rPr lang="en-US" sz="1600" u="sng" dirty="0">
                <a:solidFill>
                  <a:srgbClr val="1C03D1"/>
                </a:solidFill>
              </a:rPr>
              <a:t>Comments in blue are highlighted from “Best Practices”</a:t>
            </a:r>
          </a:p>
        </p:txBody>
      </p:sp>
    </p:spTree>
    <p:extLst>
      <p:ext uri="{BB962C8B-B14F-4D97-AF65-F5344CB8AC3E}">
        <p14:creationId xmlns:p14="http://schemas.microsoft.com/office/powerpoint/2010/main" val="3236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914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Course Equivalencies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810000"/>
          </a:xfrm>
        </p:spPr>
        <p:txBody>
          <a:bodyPr/>
          <a:lstStyle/>
          <a:p>
            <a:r>
              <a:rPr lang="en-US" sz="2400" b="1" dirty="0"/>
              <a:t>Credit Levels</a:t>
            </a:r>
          </a:p>
          <a:p>
            <a:pPr lvl="1"/>
            <a:r>
              <a:rPr lang="en-US" sz="2000" b="1" dirty="0"/>
              <a:t>Methods for articulating across levels</a:t>
            </a:r>
          </a:p>
          <a:p>
            <a:pPr lvl="1"/>
            <a:r>
              <a:rPr lang="en-US" sz="2000" b="1" dirty="0">
                <a:solidFill>
                  <a:srgbClr val="1C03D1"/>
                </a:solidFill>
              </a:rPr>
              <a:t>Best practice: Transfer 100- and 200-level courses at the same level; articulate 200- to 300-level coursework when academic rigor is the same; transfer 300- to 400-level when possible. </a:t>
            </a:r>
          </a:p>
          <a:p>
            <a:r>
              <a:rPr lang="en-US" sz="2400" b="1" dirty="0"/>
              <a:t>Non-transferability</a:t>
            </a:r>
          </a:p>
          <a:p>
            <a:pPr lvl="1"/>
            <a:r>
              <a:rPr lang="en-US" sz="2000" b="1" dirty="0"/>
              <a:t>What credit will not be accepted and why?</a:t>
            </a:r>
          </a:p>
          <a:p>
            <a:r>
              <a:rPr lang="en-US" sz="2400" b="1" dirty="0"/>
              <a:t>Special discipline transfer</a:t>
            </a:r>
          </a:p>
          <a:p>
            <a:pPr lvl="1"/>
            <a:r>
              <a:rPr lang="en-US" sz="2000" b="1" dirty="0"/>
              <a:t>What rules govern what courses?  (study abroad, ESOL, CTE)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859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914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Course Equivalencies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810000"/>
          </a:xfrm>
        </p:spPr>
        <p:txBody>
          <a:bodyPr/>
          <a:lstStyle/>
          <a:p>
            <a:r>
              <a:rPr lang="en-US" sz="2000" b="1" dirty="0"/>
              <a:t>International Transfer Credit</a:t>
            </a:r>
          </a:p>
          <a:p>
            <a:pPr lvl="1"/>
            <a:r>
              <a:rPr lang="en-US" sz="1800" b="1" dirty="0"/>
              <a:t>What rules apply to international transfer credit</a:t>
            </a:r>
          </a:p>
          <a:p>
            <a:r>
              <a:rPr lang="en-US" sz="2000" b="1" dirty="0"/>
              <a:t>Credit Life and Expiration</a:t>
            </a:r>
          </a:p>
          <a:p>
            <a:pPr lvl="1"/>
            <a:r>
              <a:rPr lang="en-US" sz="1800" b="1" dirty="0"/>
              <a:t>How long should credit be valid for?</a:t>
            </a:r>
          </a:p>
          <a:p>
            <a:pPr lvl="1"/>
            <a:r>
              <a:rPr lang="en-US" sz="1800" b="1" dirty="0"/>
              <a:t>In what cases might that change?</a:t>
            </a:r>
          </a:p>
          <a:p>
            <a:pPr lvl="1"/>
            <a:r>
              <a:rPr lang="en-US" sz="1800" b="1" dirty="0"/>
              <a:t>Are durations the same for all disciplines (History vs. CAD [STEM])</a:t>
            </a:r>
          </a:p>
          <a:p>
            <a:r>
              <a:rPr lang="en-US" sz="2000" b="1" dirty="0"/>
              <a:t>Accreditation Parameters</a:t>
            </a:r>
          </a:p>
          <a:p>
            <a:pPr lvl="1"/>
            <a:r>
              <a:rPr lang="en-US" sz="1800" b="1" dirty="0"/>
              <a:t>Are Nationally and Regionally accredited institutions treated the same?  </a:t>
            </a:r>
          </a:p>
          <a:p>
            <a:r>
              <a:rPr lang="en-US" sz="2000" b="1" dirty="0"/>
              <a:t>Applicability and Awarding of Credit</a:t>
            </a:r>
          </a:p>
          <a:p>
            <a:pPr lvl="1"/>
            <a:r>
              <a:rPr lang="en-US" sz="1800" b="1" dirty="0"/>
              <a:t>Should there be rules for assigning types of credit?  </a:t>
            </a:r>
          </a:p>
          <a:p>
            <a:pPr lvl="1"/>
            <a:r>
              <a:rPr lang="en-US" sz="1800" b="1" dirty="0"/>
              <a:t>Should credit be awarded if it is </a:t>
            </a:r>
            <a:r>
              <a:rPr lang="en-US" sz="1800" b="1" u="sng" dirty="0">
                <a:solidFill>
                  <a:srgbClr val="1C03D1"/>
                </a:solidFill>
              </a:rPr>
              <a:t>detrimental</a:t>
            </a:r>
            <a:r>
              <a:rPr lang="en-US" sz="1800" b="1" dirty="0"/>
              <a:t> to the student (SAP)?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394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914400"/>
          </a:xfrm>
        </p:spPr>
        <p:txBody>
          <a:bodyPr/>
          <a:lstStyle/>
          <a:p>
            <a:r>
              <a:rPr lang="en-US" dirty="0"/>
              <a:t>Evaluating and Transcripting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3415"/>
            <a:ext cx="8229600" cy="3810000"/>
          </a:xfrm>
        </p:spPr>
        <p:txBody>
          <a:bodyPr/>
          <a:lstStyle/>
          <a:p>
            <a:r>
              <a:rPr lang="en-US" sz="2400" b="1" dirty="0"/>
              <a:t>Transcripting Credit</a:t>
            </a:r>
          </a:p>
          <a:p>
            <a:pPr lvl="1"/>
            <a:r>
              <a:rPr lang="en-US" sz="2200" b="1" dirty="0"/>
              <a:t>How is coursework posted to the transcript?  </a:t>
            </a:r>
          </a:p>
          <a:p>
            <a:pPr lvl="1"/>
            <a:r>
              <a:rPr lang="en-US" sz="2200" b="1" dirty="0"/>
              <a:t>Is this described to students having their credit evaluated?  </a:t>
            </a:r>
          </a:p>
          <a:p>
            <a:pPr lvl="1"/>
            <a:r>
              <a:rPr lang="en-US" sz="2200" b="1" dirty="0"/>
              <a:t>Is this processed linked to “change-of-major” and “re-evaluation-of-credit” appeal processes?  </a:t>
            </a:r>
          </a:p>
          <a:p>
            <a:r>
              <a:rPr lang="en-US" sz="2400" b="1" dirty="0"/>
              <a:t>Internal Process for Evaluating Coursework</a:t>
            </a:r>
          </a:p>
          <a:p>
            <a:pPr lvl="1"/>
            <a:r>
              <a:rPr lang="en-US" sz="2200" b="1" dirty="0">
                <a:solidFill>
                  <a:srgbClr val="1C03D1"/>
                </a:solidFill>
              </a:rPr>
              <a:t>Best Practice: Course equivalencies should be made by discipline faculty or designee</a:t>
            </a:r>
          </a:p>
          <a:p>
            <a:pPr lvl="1"/>
            <a:r>
              <a:rPr lang="en-US" sz="2200" b="1" dirty="0">
                <a:solidFill>
                  <a:srgbClr val="1C03D1"/>
                </a:solidFill>
              </a:rPr>
              <a:t>Best Practice: Recommend using 70% matching of content to determine equivalency, unless otherwise needed for specific licensure or accreditation reasons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36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374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/>
          <a:lstStyle/>
          <a:p>
            <a:r>
              <a:rPr lang="en-US" dirty="0"/>
              <a:t>Evaluating and Transcripting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04" y="2074862"/>
            <a:ext cx="8229600" cy="3927475"/>
          </a:xfrm>
        </p:spPr>
        <p:txBody>
          <a:bodyPr/>
          <a:lstStyle/>
          <a:p>
            <a:r>
              <a:rPr lang="en-US" sz="2000" b="1" dirty="0"/>
              <a:t>Internal Process for Evaluating Coursework</a:t>
            </a:r>
          </a:p>
          <a:p>
            <a:pPr lvl="1"/>
            <a:r>
              <a:rPr lang="en-US" sz="2000" b="1" dirty="0">
                <a:solidFill>
                  <a:schemeClr val="tx1"/>
                </a:solidFill>
              </a:rPr>
              <a:t>Who is responsible for this procedure?</a:t>
            </a:r>
          </a:p>
          <a:p>
            <a:pPr lvl="1"/>
            <a:r>
              <a:rPr lang="en-US" sz="2000" b="1" dirty="0">
                <a:solidFill>
                  <a:schemeClr val="tx1"/>
                </a:solidFill>
              </a:rPr>
              <a:t>What materials are needed? </a:t>
            </a:r>
          </a:p>
          <a:p>
            <a:pPr lvl="1"/>
            <a:r>
              <a:rPr lang="en-US" sz="2000" b="1" dirty="0">
                <a:solidFill>
                  <a:schemeClr val="tx1"/>
                </a:solidFill>
              </a:rPr>
              <a:t>Post all equivalencies online.  </a:t>
            </a:r>
          </a:p>
          <a:p>
            <a:pPr lvl="1"/>
            <a:r>
              <a:rPr lang="en-US" sz="2000" b="1" dirty="0">
                <a:solidFill>
                  <a:srgbClr val="1C03D1"/>
                </a:solidFill>
              </a:rPr>
              <a:t>Best Practice: Course equivalencies should be made by discipline faculty or designee</a:t>
            </a:r>
          </a:p>
          <a:p>
            <a:pPr lvl="1"/>
            <a:r>
              <a:rPr lang="en-US" sz="2000" b="1" dirty="0">
                <a:solidFill>
                  <a:srgbClr val="1C03D1"/>
                </a:solidFill>
              </a:rPr>
              <a:t>Best Practice: Recommend using 70% matching of content to determine equivalency, unless otherwise needed for specific licensure or accreditation reasons</a:t>
            </a:r>
          </a:p>
          <a:p>
            <a:pPr lvl="1"/>
            <a:r>
              <a:rPr lang="en-US" sz="2000" b="1" dirty="0">
                <a:solidFill>
                  <a:srgbClr val="1C03D1"/>
                </a:solidFill>
              </a:rPr>
              <a:t>Best Practice: Review coursework every five years unless discipline requires more frequent reviews (computer science, etc.)</a:t>
            </a:r>
          </a:p>
          <a:p>
            <a:pPr lvl="1"/>
            <a:r>
              <a:rPr lang="en-US" sz="2000" b="1" dirty="0">
                <a:solidFill>
                  <a:srgbClr val="1C03D1"/>
                </a:solidFill>
              </a:rPr>
              <a:t>Best Practice: Posting equivalencies on a common database for ease of access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37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742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</p:spPr>
        <p:txBody>
          <a:bodyPr/>
          <a:lstStyle/>
          <a:p>
            <a:r>
              <a:rPr lang="en-US" dirty="0"/>
              <a:t>Evaluating and Transcripting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782" y="2019591"/>
            <a:ext cx="8229600" cy="3810000"/>
          </a:xfrm>
        </p:spPr>
        <p:txBody>
          <a:bodyPr/>
          <a:lstStyle/>
          <a:p>
            <a:r>
              <a:rPr lang="en-US" sz="2400" b="1" dirty="0"/>
              <a:t>Recognition of other forms of credit:</a:t>
            </a:r>
          </a:p>
          <a:p>
            <a:pPr lvl="1"/>
            <a:r>
              <a:rPr lang="en-US" sz="2000" b="1" dirty="0"/>
              <a:t>ACE</a:t>
            </a:r>
          </a:p>
          <a:p>
            <a:pPr lvl="1"/>
            <a:r>
              <a:rPr lang="en-US" sz="2000" b="1" dirty="0"/>
              <a:t>External Exams</a:t>
            </a:r>
          </a:p>
          <a:p>
            <a:pPr lvl="1"/>
            <a:r>
              <a:rPr lang="en-US" sz="2000" b="1" dirty="0"/>
              <a:t>Articulation Agreements</a:t>
            </a:r>
          </a:p>
          <a:p>
            <a:pPr lvl="1"/>
            <a:r>
              <a:rPr lang="en-US" sz="2000" b="1" dirty="0"/>
              <a:t>Experiential Learning</a:t>
            </a:r>
          </a:p>
          <a:p>
            <a:r>
              <a:rPr lang="en-US" sz="2200" b="1" dirty="0"/>
              <a:t>How does this credit transfer?  GE?  Major Credit?  </a:t>
            </a:r>
          </a:p>
          <a:p>
            <a:r>
              <a:rPr lang="en-US" sz="2200" b="1" dirty="0"/>
              <a:t>Articulation Agreements</a:t>
            </a:r>
          </a:p>
          <a:p>
            <a:pPr lvl="1"/>
            <a:r>
              <a:rPr lang="en-US" sz="2000" b="1" dirty="0">
                <a:solidFill>
                  <a:srgbClr val="1C03D1"/>
                </a:solidFill>
              </a:rPr>
              <a:t>Best Practice: Effective agreements indicate how many credits will transfer, what they will satisfy, and the process by which the credits will be applied.  Post them on a website for all to find. </a:t>
            </a:r>
          </a:p>
          <a:p>
            <a:pPr lvl="1"/>
            <a:endParaRPr lang="en-US" sz="2000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2840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</p:spPr>
        <p:txBody>
          <a:bodyPr/>
          <a:lstStyle/>
          <a:p>
            <a:r>
              <a:rPr lang="en-US" sz="2400" dirty="0">
                <a:solidFill>
                  <a:srgbClr val="000000"/>
                </a:solidFill>
              </a:rPr>
              <a:t>Institutional and Student Rights and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>
                <a:solidFill>
                  <a:srgbClr val="000000"/>
                </a:solidFill>
              </a:rPr>
              <a:t>State and Federal Rights and Requirements</a:t>
            </a:r>
          </a:p>
          <a:p>
            <a:pPr lvl="1"/>
            <a:r>
              <a:rPr lang="en-US" sz="1600" b="1" dirty="0">
                <a:solidFill>
                  <a:srgbClr val="000000"/>
                </a:solidFill>
              </a:rPr>
              <a:t>EO1036</a:t>
            </a:r>
          </a:p>
          <a:p>
            <a:pPr lvl="1"/>
            <a:r>
              <a:rPr lang="en-US" sz="1600" b="1" dirty="0">
                <a:solidFill>
                  <a:srgbClr val="000000"/>
                </a:solidFill>
              </a:rPr>
              <a:t>Transfer Policies </a:t>
            </a:r>
          </a:p>
          <a:p>
            <a:r>
              <a:rPr lang="en-US" sz="1800" b="1" dirty="0">
                <a:solidFill>
                  <a:srgbClr val="000000"/>
                </a:solidFill>
              </a:rPr>
              <a:t>Student Appeal Process</a:t>
            </a:r>
          </a:p>
          <a:p>
            <a:pPr lvl="1"/>
            <a:r>
              <a:rPr lang="en-US" sz="1600" b="1" dirty="0">
                <a:solidFill>
                  <a:srgbClr val="000000"/>
                </a:solidFill>
              </a:rPr>
              <a:t>POC, documents, timeline</a:t>
            </a:r>
          </a:p>
          <a:p>
            <a:r>
              <a:rPr lang="en-US" sz="1800" b="1" dirty="0">
                <a:solidFill>
                  <a:srgbClr val="000000"/>
                </a:solidFill>
              </a:rPr>
              <a:t>Residency Requirement for Transfer</a:t>
            </a:r>
          </a:p>
          <a:p>
            <a:pPr lvl="1"/>
            <a:r>
              <a:rPr lang="en-US" sz="1600" b="1" dirty="0">
                <a:solidFill>
                  <a:srgbClr val="000000"/>
                </a:solidFill>
              </a:rPr>
              <a:t>What are institutional residency requirements?</a:t>
            </a:r>
          </a:p>
          <a:p>
            <a:pPr lvl="1"/>
            <a:r>
              <a:rPr lang="en-US" sz="1600" b="1" dirty="0">
                <a:solidFill>
                  <a:srgbClr val="000000"/>
                </a:solidFill>
              </a:rPr>
              <a:t>Limits?  </a:t>
            </a:r>
          </a:p>
          <a:p>
            <a:r>
              <a:rPr lang="en-US" sz="1800" b="1" dirty="0">
                <a:solidFill>
                  <a:srgbClr val="000000"/>
                </a:solidFill>
              </a:rPr>
              <a:t>Post-transfer Matriculation/Reverse Transfer</a:t>
            </a:r>
          </a:p>
          <a:p>
            <a:pPr lvl="1"/>
            <a:r>
              <a:rPr lang="en-US" sz="1600" b="1" dirty="0">
                <a:solidFill>
                  <a:srgbClr val="000000"/>
                </a:solidFill>
              </a:rPr>
              <a:t>What are the rules for credit transfer after the matriculation?</a:t>
            </a:r>
          </a:p>
          <a:p>
            <a:r>
              <a:rPr lang="en-US" sz="1800" b="1" dirty="0">
                <a:solidFill>
                  <a:srgbClr val="000000"/>
                </a:solidFill>
              </a:rPr>
              <a:t>Course Transferability</a:t>
            </a:r>
          </a:p>
          <a:p>
            <a:pPr lvl="1"/>
            <a:r>
              <a:rPr lang="en-US" sz="1600" b="1" dirty="0">
                <a:solidFill>
                  <a:srgbClr val="000000"/>
                </a:solidFill>
              </a:rPr>
              <a:t>How do we ensure our courses are transferable?  </a:t>
            </a:r>
          </a:p>
          <a:p>
            <a:r>
              <a:rPr lang="en-US" sz="1800" b="1" dirty="0">
                <a:solidFill>
                  <a:srgbClr val="000000"/>
                </a:solidFill>
              </a:rPr>
              <a:t>Student Expectations </a:t>
            </a:r>
          </a:p>
          <a:p>
            <a:pPr lvl="1"/>
            <a:r>
              <a:rPr lang="en-US" sz="1600" b="1" dirty="0">
                <a:solidFill>
                  <a:srgbClr val="000000"/>
                </a:solidFill>
              </a:rPr>
              <a:t>Disclosure and transparency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322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28194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>
                <a:solidFill>
                  <a:schemeClr val="bg1"/>
                </a:solidFill>
              </a:rPr>
              <a:t>Military Credit For </a:t>
            </a:r>
            <a:br>
              <a:rPr lang="en-US" altLang="en-US">
                <a:solidFill>
                  <a:schemeClr val="bg1"/>
                </a:solidFill>
              </a:rPr>
            </a:br>
            <a:r>
              <a:rPr lang="en-US" altLang="en-US">
                <a:solidFill>
                  <a:schemeClr val="bg1"/>
                </a:solidFill>
              </a:rPr>
              <a:t>Prior Learning Survey</a:t>
            </a:r>
            <a:endParaRPr lang="en-US" altLang="en-US" sz="2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WASC CPL Policy</a:t>
            </a:r>
          </a:p>
          <a:p>
            <a:pPr lvl="1"/>
            <a:r>
              <a:rPr lang="en-US" sz="1800" dirty="0">
                <a:hlinkClick r:id="rId2"/>
              </a:rPr>
              <a:t>https://www.wscuc.org/content/credit-prior-learning-policy</a:t>
            </a:r>
            <a:r>
              <a:rPr lang="en-US" sz="1800" dirty="0"/>
              <a:t> </a:t>
            </a:r>
          </a:p>
          <a:p>
            <a:r>
              <a:rPr lang="en-US" sz="2400" dirty="0"/>
              <a:t>WASC Credit Transfer Policy</a:t>
            </a:r>
          </a:p>
          <a:p>
            <a:pPr lvl="1"/>
            <a:r>
              <a:rPr lang="en-US" sz="1800" dirty="0">
                <a:hlinkClick r:id="rId3"/>
              </a:rPr>
              <a:t>https://www.wscuc.org/content/transfer-credit-policy</a:t>
            </a:r>
            <a:r>
              <a:rPr lang="en-US" sz="1800" dirty="0"/>
              <a:t> </a:t>
            </a:r>
          </a:p>
          <a:p>
            <a:r>
              <a:rPr lang="en-US" sz="2400" dirty="0"/>
              <a:t>EO 1036</a:t>
            </a:r>
          </a:p>
          <a:p>
            <a:pPr lvl="1"/>
            <a:r>
              <a:rPr lang="en-US" sz="1800" dirty="0">
                <a:hlinkClick r:id="rId4"/>
              </a:rPr>
              <a:t>https://calstate.edu/eo/EO-1036.html</a:t>
            </a:r>
            <a:r>
              <a:rPr lang="en-US" sz="1800" dirty="0"/>
              <a:t> </a:t>
            </a:r>
          </a:p>
          <a:p>
            <a:r>
              <a:rPr lang="en-US" sz="2400" dirty="0"/>
              <a:t>SB 1071</a:t>
            </a:r>
          </a:p>
          <a:p>
            <a:pPr lvl="1"/>
            <a:r>
              <a:rPr lang="en-US" sz="1800" dirty="0">
                <a:hlinkClick r:id="rId5"/>
              </a:rPr>
              <a:t>https://leginfo.legislature.ca.gov/faces/billTextClient.xhtml?bill_id=201720180SB1071</a:t>
            </a:r>
            <a:r>
              <a:rPr lang="en-US" sz="1800" dirty="0"/>
              <a:t> </a:t>
            </a:r>
          </a:p>
          <a:p>
            <a:r>
              <a:rPr lang="en-US" sz="2400" dirty="0"/>
              <a:t>SCO Handbook (p.50) </a:t>
            </a:r>
          </a:p>
          <a:p>
            <a:pPr lvl="1"/>
            <a:r>
              <a:rPr lang="en-US" sz="1800" dirty="0">
                <a:hlinkClick r:id="rId6"/>
              </a:rPr>
              <a:t>https://benefits.va.gov/GIBILL/docs/job_aids/SCO_Handbook.pdf</a:t>
            </a:r>
            <a:r>
              <a:rPr lang="en-US" sz="18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81C0ED-5092-40B0-A719-0C6B790F5D8A}" type="slidenum">
              <a:rPr lang="en-US" altLang="en-US" smtClean="0"/>
              <a:pPr>
                <a:defRPr/>
              </a:pPr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49657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ACE – CHEA – AACRAO Joint Statement</a:t>
            </a:r>
          </a:p>
          <a:p>
            <a:pPr lvl="1"/>
            <a:r>
              <a:rPr lang="en-US" sz="1800" dirty="0">
                <a:hlinkClick r:id="rId2"/>
              </a:rPr>
              <a:t>http://www.acenet.edu/news-room/Documents/Joint-Statement-on-the-Transfer-and-Award-of-Credit.pdf</a:t>
            </a:r>
            <a:r>
              <a:rPr lang="en-US" sz="1800" dirty="0"/>
              <a:t> </a:t>
            </a:r>
            <a:endParaRPr lang="en-US" sz="2200" dirty="0"/>
          </a:p>
          <a:p>
            <a:r>
              <a:rPr lang="en-US" sz="2400" dirty="0"/>
              <a:t>A Guide to Best Practices: Awarding Transfer and Prior Learning Credit</a:t>
            </a:r>
          </a:p>
          <a:p>
            <a:pPr lvl="1"/>
            <a:r>
              <a:rPr lang="en-US" sz="1800" dirty="0">
                <a:hlinkClick r:id="rId3"/>
              </a:rPr>
              <a:t>http://www.aacrao.org/docs/default-source/TrendTopic/Transfer/a-guide-to-best-practices-awarding-transfer-and-prior-learning-credit.pdf</a:t>
            </a:r>
            <a:r>
              <a:rPr lang="en-US" sz="1800" dirty="0"/>
              <a:t> </a:t>
            </a:r>
          </a:p>
          <a:p>
            <a:r>
              <a:rPr lang="en-US" sz="2400" dirty="0"/>
              <a:t>Troops to College Credit for Prior Learning Webpage</a:t>
            </a:r>
          </a:p>
          <a:p>
            <a:pPr lvl="1"/>
            <a:r>
              <a:rPr lang="en-US" sz="1800" dirty="0">
                <a:hlinkClick r:id="rId4"/>
              </a:rPr>
              <a:t>https://www2.calstate.edu/attend/student-services/troops-to-college/applying-to-the-csu/Pages/credit-for-prior-learning.aspx</a:t>
            </a:r>
            <a:r>
              <a:rPr lang="en-US" sz="1800" dirty="0"/>
              <a:t> </a:t>
            </a:r>
          </a:p>
          <a:p>
            <a:endParaRPr lang="en-US" sz="2000" dirty="0"/>
          </a:p>
          <a:p>
            <a:pPr lvl="1"/>
            <a:endParaRPr lang="en-US" sz="18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81C0ED-5092-40B0-A719-0C6B790F5D8A}" type="slidenum">
              <a:rPr lang="en-US" altLang="en-US" smtClean="0"/>
              <a:pPr>
                <a:defRPr/>
              </a:pPr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2574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5"/>
          <p:cNvSpPr>
            <a:spLocks noChangeArrowheads="1"/>
          </p:cNvSpPr>
          <p:nvPr/>
        </p:nvSpPr>
        <p:spPr bwMode="auto">
          <a:xfrm>
            <a:off x="76200" y="4408488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4950" indent="-234950">
              <a:spcBef>
                <a:spcPct val="20000"/>
              </a:spcBef>
              <a:buFont typeface="Times" panose="02020603050405020304" pitchFamily="18" charset="0"/>
              <a:buChar char="•"/>
              <a:defRPr sz="28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6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Font typeface="Times" panose="02020603050405020304" pitchFamily="18" charset="0"/>
              <a:buNone/>
            </a:pPr>
            <a:endParaRPr lang="en-US" altLang="en-US" sz="1800" dirty="0">
              <a:solidFill>
                <a:srgbClr val="000000"/>
              </a:solidFill>
              <a:hlinkClick r:id="rId3"/>
            </a:endParaRPr>
          </a:p>
          <a:p>
            <a:pPr algn="ctr" eaLnBrk="1" hangingPunct="1">
              <a:buNone/>
            </a:pPr>
            <a:endParaRPr lang="en-US" altLang="en-US" sz="1800" dirty="0">
              <a:solidFill>
                <a:srgbClr val="000000"/>
              </a:solidFill>
              <a:hlinkClick r:id="rId3"/>
            </a:endParaRPr>
          </a:p>
          <a:p>
            <a:pPr algn="ctr" eaLnBrk="1" hangingPunct="1">
              <a:buFont typeface="Times" panose="02020603050405020304" pitchFamily="18" charset="0"/>
              <a:buNone/>
            </a:pPr>
            <a:r>
              <a:rPr lang="en-US" altLang="en-US" sz="1800" dirty="0">
                <a:solidFill>
                  <a:srgbClr val="000000"/>
                </a:solidFill>
                <a:hlinkClick r:id="rId3"/>
              </a:rPr>
              <a:t>porourke@calstate.edu</a:t>
            </a:r>
            <a:endParaRPr lang="en-US" altLang="en-US" sz="1800" dirty="0">
              <a:solidFill>
                <a:srgbClr val="000000"/>
              </a:solidFill>
            </a:endParaRPr>
          </a:p>
          <a:p>
            <a:pPr algn="ctr" eaLnBrk="1" hangingPunct="1">
              <a:buFont typeface="Times" panose="02020603050405020304" pitchFamily="18" charset="0"/>
              <a:buNone/>
            </a:pPr>
            <a:r>
              <a:rPr lang="en-US" altLang="en-US" sz="1800" dirty="0">
                <a:solidFill>
                  <a:srgbClr val="000000"/>
                </a:solidFill>
                <a:hlinkClick r:id="rId4"/>
              </a:rPr>
              <a:t>www.calstate.edu/veterans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30723" name="Picture 23" descr="The California State Universit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" r="732"/>
          <a:stretch>
            <a:fillRect/>
          </a:stretch>
        </p:blipFill>
        <p:spPr bwMode="auto">
          <a:xfrm>
            <a:off x="0" y="2008188"/>
            <a:ext cx="9145588" cy="279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Rectangle 24"/>
          <p:cNvSpPr>
            <a:spLocks noChangeArrowheads="1"/>
          </p:cNvSpPr>
          <p:nvPr/>
        </p:nvSpPr>
        <p:spPr bwMode="auto">
          <a:xfrm>
            <a:off x="0" y="1981200"/>
            <a:ext cx="9144000" cy="76200"/>
          </a:xfrm>
          <a:prstGeom prst="rect">
            <a:avLst/>
          </a:prstGeom>
          <a:solidFill>
            <a:srgbClr val="746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Times" panose="02020603050405020304" pitchFamily="18" charset="0"/>
              <a:buChar char="•"/>
              <a:defRPr sz="28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6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30725" name="Rectangle 25"/>
          <p:cNvSpPr>
            <a:spLocks noChangeArrowheads="1"/>
          </p:cNvSpPr>
          <p:nvPr/>
        </p:nvSpPr>
        <p:spPr bwMode="auto">
          <a:xfrm>
            <a:off x="0" y="4724400"/>
            <a:ext cx="9144000" cy="76200"/>
          </a:xfrm>
          <a:prstGeom prst="rect">
            <a:avLst/>
          </a:prstGeom>
          <a:solidFill>
            <a:srgbClr val="746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Times" panose="02020603050405020304" pitchFamily="18" charset="0"/>
              <a:buChar char="•"/>
              <a:defRPr sz="28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6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Times" panose="02020603050405020304" pitchFamily="18" charset="0"/>
              <a:buChar char="•"/>
              <a:defRPr sz="28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6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42D9BC-F2EF-4EB0-9514-8067799ED345}" type="slidenum">
              <a:rPr lang="en-US" altLang="en-US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914400"/>
          </a:xfrm>
        </p:spPr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1. Discuss how you might improve the processes for articulating military education and experience for academic credit at your campus.  How might the system be involved? The community?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2. Discuss what groups of people, resources/tools, and guidance are necessary to meet campus challenges.  What system and community resources might be available to assist campuses?   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3. Discuss how you </a:t>
            </a:r>
            <a:r>
              <a:rPr lang="en-US" sz="2000" b="1" dirty="0">
                <a:solidFill>
                  <a:srgbClr val="1C03D1"/>
                </a:solidFill>
              </a:rPr>
              <a:t>personally</a:t>
            </a:r>
            <a:r>
              <a:rPr lang="en-US" sz="2000" b="1" dirty="0"/>
              <a:t> might resolve some of the challenges faced in improving your credit for prior learning program.  What three things can you action when you return to campus? 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43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E8B5AD-812C-425E-9297-EF7C176A7F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1151000"/>
            <a:ext cx="746571" cy="6860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08F41F2-F32E-4B7A-A093-162C5DEEFB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1137252"/>
            <a:ext cx="754809" cy="6936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6DCCBB5-4A55-4E8F-9FD1-0F4FF8D74C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5838" y="1142999"/>
            <a:ext cx="754807" cy="6936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017B2CD-37AC-4E6D-B531-42945BDFD3E8}"/>
              </a:ext>
            </a:extLst>
          </p:cNvPr>
          <p:cNvSpPr txBox="1"/>
          <p:nvPr/>
        </p:nvSpPr>
        <p:spPr>
          <a:xfrm>
            <a:off x="5105400" y="1694418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Campus   System   Community</a:t>
            </a:r>
          </a:p>
        </p:txBody>
      </p:sp>
    </p:spTree>
    <p:extLst>
      <p:ext uri="{BB962C8B-B14F-4D97-AF65-F5344CB8AC3E}">
        <p14:creationId xmlns:p14="http://schemas.microsoft.com/office/powerpoint/2010/main" val="413204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Learning &amp; Future 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81C0ED-5092-40B0-A719-0C6B790F5D8A}" type="slidenum">
              <a:rPr lang="en-US" altLang="en-US" smtClean="0"/>
              <a:pPr>
                <a:defRPr/>
              </a:pPr>
              <a:t>44</a:t>
            </a:fld>
            <a:endParaRPr lang="en-US" alt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424F61-9950-45BA-8084-E7DB2CB97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did we learn in the past day and a half?</a:t>
            </a:r>
          </a:p>
          <a:p>
            <a:pPr lvl="1"/>
            <a:r>
              <a:rPr lang="en-US" dirty="0"/>
              <a:t>Epiphanies?  </a:t>
            </a:r>
          </a:p>
          <a:p>
            <a:r>
              <a:rPr lang="en-US" dirty="0"/>
              <a:t>Burning questions review </a:t>
            </a:r>
          </a:p>
        </p:txBody>
      </p:sp>
    </p:spTree>
    <p:extLst>
      <p:ext uri="{BB962C8B-B14F-4D97-AF65-F5344CB8AC3E}">
        <p14:creationId xmlns:p14="http://schemas.microsoft.com/office/powerpoint/2010/main" val="19540056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7256B-852D-47D8-A693-224BF1AFB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High-Impact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94DFC-CFFF-4093-8482-DECFA032E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transparency on website and in catalog</a:t>
            </a:r>
          </a:p>
          <a:p>
            <a:pPr lvl="1"/>
            <a:r>
              <a:rPr lang="en-US" dirty="0"/>
              <a:t>Catalog and publish articulated courses and agreements for prospective transfer students</a:t>
            </a:r>
          </a:p>
          <a:p>
            <a:r>
              <a:rPr lang="en-US" dirty="0"/>
              <a:t>“Borrow” best practices from others</a:t>
            </a:r>
          </a:p>
          <a:p>
            <a:r>
              <a:rPr lang="en-US" dirty="0"/>
              <a:t>Solve the </a:t>
            </a:r>
            <a:r>
              <a:rPr lang="en-US"/>
              <a:t>SAP-credit transfer </a:t>
            </a:r>
            <a:r>
              <a:rPr lang="en-US" dirty="0"/>
              <a:t>conundrum</a:t>
            </a:r>
          </a:p>
          <a:p>
            <a:r>
              <a:rPr lang="en-US" dirty="0"/>
              <a:t>Build a CPL team on campus</a:t>
            </a:r>
          </a:p>
          <a:p>
            <a:r>
              <a:rPr lang="en-US" dirty="0"/>
              <a:t>Learn how best to integrate faculty into the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0DEDA7-D5E9-406A-91A7-25BB691C9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81C0ED-5092-40B0-A719-0C6B790F5D8A}" type="slidenum">
              <a:rPr lang="en-US" altLang="en-US" smtClean="0"/>
              <a:pPr>
                <a:defRPr/>
              </a:pPr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2680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2016 CPL Survey Overview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September-October 2016</a:t>
            </a:r>
          </a:p>
          <a:p>
            <a:r>
              <a:rPr lang="en-US" altLang="en-US" dirty="0"/>
              <a:t>Target Audience: CSU Articulation Officers</a:t>
            </a:r>
          </a:p>
          <a:p>
            <a:r>
              <a:rPr lang="en-US" altLang="en-US" dirty="0"/>
              <a:t>20-question Survey Monkey survey</a:t>
            </a:r>
          </a:p>
          <a:p>
            <a:r>
              <a:rPr lang="en-US" altLang="en-US" dirty="0"/>
              <a:t>Based on ACE’s Credit for Prior Learning Tool</a:t>
            </a:r>
          </a:p>
          <a:p>
            <a:r>
              <a:rPr lang="en-US" altLang="en-US" dirty="0"/>
              <a:t>Development/Pilot Involved: </a:t>
            </a:r>
          </a:p>
          <a:p>
            <a:pPr lvl="1"/>
            <a:r>
              <a:rPr lang="en-US" altLang="en-US" dirty="0"/>
              <a:t>Articulation officers, transfer and GE specialists, and others</a:t>
            </a:r>
          </a:p>
          <a:p>
            <a:r>
              <a:rPr lang="en-US" altLang="en-US" dirty="0"/>
              <a:t>100% response rate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Times" panose="02020603050405020304" pitchFamily="18" charset="0"/>
              <a:buChar char="•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6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7CBD56-756D-4189-90FE-07D9DB908D52}" type="slidenum">
              <a:rPr lang="en-US" altLang="en-US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914400"/>
          </a:xfrm>
        </p:spPr>
        <p:txBody>
          <a:bodyPr/>
          <a:lstStyle/>
          <a:p>
            <a:r>
              <a:rPr lang="en-US" altLang="en-US"/>
              <a:t>Credit for Prior Learning Methods </a:t>
            </a:r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4720247"/>
              </p:ext>
            </p:extLst>
          </p:nvPr>
        </p:nvGraphicFramePr>
        <p:xfrm>
          <a:off x="838200" y="1828800"/>
          <a:ext cx="6781800" cy="4389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5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5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86">
                <a:tc>
                  <a:txBody>
                    <a:bodyPr/>
                    <a:lstStyle/>
                    <a:p>
                      <a:r>
                        <a:rPr lang="en-US" sz="1800" dirty="0"/>
                        <a:t>Method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Campuses</a:t>
                      </a: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CLEP Testing</a:t>
                      </a: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All</a:t>
                      </a: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International Baccalaureate </a:t>
                      </a: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All</a:t>
                      </a: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 Testing</a:t>
                      </a: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All</a:t>
                      </a: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DSST Credit by Exam</a:t>
                      </a: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19</a:t>
                      </a: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3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Excelsior College Examination Program</a:t>
                      </a: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6</a:t>
                      </a: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3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ACE Military Credit Recommendations</a:t>
                      </a: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22</a:t>
                      </a: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3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ACE Corporate/Workplace Credit Recommendations</a:t>
                      </a: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6</a:t>
                      </a: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3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Institutional Challenge Exams</a:t>
                      </a: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9</a:t>
                      </a: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3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Departmental Challenge Exams</a:t>
                      </a: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12</a:t>
                      </a: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3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Student Portfolios</a:t>
                      </a: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</a:t>
                      </a: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3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Articulation agreements with community colleges</a:t>
                      </a: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3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DD 214</a:t>
                      </a: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22</a:t>
                      </a: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33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Times" panose="02020603050405020304" pitchFamily="18" charset="0"/>
              <a:buChar char="•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6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78D8D3-E54B-49F9-AA8B-D71D847F3D22}" type="slidenum">
              <a:rPr lang="en-US" altLang="en-US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2" name="Right Arrow 1"/>
          <p:cNvSpPr/>
          <p:nvPr/>
        </p:nvSpPr>
        <p:spPr bwMode="auto">
          <a:xfrm>
            <a:off x="76200" y="3124200"/>
            <a:ext cx="762000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 lvl="0"/>
            <a:r>
              <a:rPr lang="en-US" sz="2200" dirty="0"/>
              <a:t>22 CSU campuses use both ACE and the DD214 (Department of Defense [DOD]discharge form) to assign academic credit for military training.</a:t>
            </a:r>
          </a:p>
          <a:p>
            <a:pPr lvl="0"/>
            <a:endParaRPr lang="en-US" sz="2200" dirty="0"/>
          </a:p>
          <a:p>
            <a:pPr lvl="0"/>
            <a:r>
              <a:rPr lang="en-US" sz="2200" dirty="0"/>
              <a:t>6 out of 23 (26%) campuses report seldom using military CPL policies; 2 of the 6 have not established military CPL policies.</a:t>
            </a:r>
          </a:p>
          <a:p>
            <a:pPr lvl="0"/>
            <a:endParaRPr lang="en-US" sz="2200" dirty="0"/>
          </a:p>
          <a:p>
            <a:pPr lvl="0"/>
            <a:r>
              <a:rPr lang="en-US" sz="2200" dirty="0"/>
              <a:t> 65% of the respondents reported that </a:t>
            </a:r>
            <a:r>
              <a:rPr lang="en-US" sz="2200" b="1" i="1" dirty="0"/>
              <a:t>staff </a:t>
            </a:r>
            <a:r>
              <a:rPr lang="en-US" sz="2200" dirty="0"/>
              <a:t>were either very familiar or familiar with assigning academic credit for military training.</a:t>
            </a:r>
          </a:p>
          <a:p>
            <a:pPr marL="0" lvl="0" indent="0">
              <a:buNone/>
            </a:pPr>
            <a:endParaRPr lang="en-US" sz="2200" dirty="0"/>
          </a:p>
          <a:p>
            <a:pPr lvl="0"/>
            <a:r>
              <a:rPr lang="en-US" sz="2200" dirty="0"/>
              <a:t>100% of the respondents (articulation officers) reported that </a:t>
            </a:r>
            <a:r>
              <a:rPr lang="en-US" sz="2200" b="1" i="1" dirty="0"/>
              <a:t>faculty</a:t>
            </a:r>
            <a:r>
              <a:rPr lang="en-US" sz="2200" dirty="0"/>
              <a:t> were either not familiar (48%) or somewhat familiar (52%) with assigning academic credit for military training.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191000" y="-76200"/>
            <a:ext cx="2133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+mj-lt"/>
                <a:ea typeface="ＭＳ Ｐゴシック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  <a:ea typeface="ＭＳ Ｐゴシック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  <a:ea typeface="ＭＳ Ｐゴシック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  <a:ea typeface="ＭＳ Ｐゴシック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  <a:ea typeface="ＭＳ Ｐゴシック" panose="020B0600070205080204" pitchFamily="34" charset="-128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</a:defRPr>
            </a:lvl9pPr>
          </a:lstStyle>
          <a:p>
            <a:r>
              <a:rPr lang="en-US" kern="0" dirty="0"/>
              <a:t>Results </a:t>
            </a:r>
          </a:p>
        </p:txBody>
      </p:sp>
    </p:spTree>
    <p:extLst>
      <p:ext uri="{BB962C8B-B14F-4D97-AF65-F5344CB8AC3E}">
        <p14:creationId xmlns:p14="http://schemas.microsoft.com/office/powerpoint/2010/main" val="188534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72000"/>
          </a:xfrm>
        </p:spPr>
        <p:txBody>
          <a:bodyPr/>
          <a:lstStyle/>
          <a:p>
            <a:pPr lvl="0"/>
            <a:r>
              <a:rPr lang="en-US" sz="2400" dirty="0"/>
              <a:t>87% responded that they would benefit from military CPL training. </a:t>
            </a:r>
          </a:p>
          <a:p>
            <a:pPr lvl="0"/>
            <a:endParaRPr lang="en-US" sz="2000" dirty="0"/>
          </a:p>
          <a:p>
            <a:pPr lvl="0"/>
            <a:r>
              <a:rPr lang="en-US" sz="2400" dirty="0"/>
              <a:t>26% (6) of the campuses reported not accepting “pass along” JST credit for </a:t>
            </a:r>
            <a:r>
              <a:rPr lang="en-US" sz="2400" b="1" i="1" dirty="0"/>
              <a:t>GE</a:t>
            </a:r>
            <a:r>
              <a:rPr lang="en-US" sz="2400" dirty="0"/>
              <a:t> credit assigned at a community college.</a:t>
            </a:r>
          </a:p>
          <a:p>
            <a:pPr lvl="0"/>
            <a:endParaRPr lang="en-US" sz="2000" dirty="0"/>
          </a:p>
          <a:p>
            <a:pPr lvl="0"/>
            <a:r>
              <a:rPr lang="en-US" sz="2400" dirty="0"/>
              <a:t>39% (9) of the campus reported not accepting “pass along” JST credit for </a:t>
            </a:r>
            <a:r>
              <a:rPr lang="en-US" sz="2400" b="1" i="1" dirty="0"/>
              <a:t>elective</a:t>
            </a:r>
            <a:r>
              <a:rPr lang="en-US" sz="2400" dirty="0"/>
              <a:t> credit assigned at a community college.</a:t>
            </a:r>
          </a:p>
          <a:p>
            <a:pPr lvl="0"/>
            <a:endParaRPr lang="en-US" sz="2000" dirty="0"/>
          </a:p>
          <a:p>
            <a:pPr lvl="0"/>
            <a:r>
              <a:rPr lang="en-US" sz="2400" dirty="0"/>
              <a:t>44% (10) reported not accepting “pass along” JST credit for </a:t>
            </a:r>
            <a:r>
              <a:rPr lang="en-US" sz="2400" b="1" i="1" dirty="0"/>
              <a:t>major course</a:t>
            </a:r>
            <a:r>
              <a:rPr lang="en-US" sz="2400" b="1" dirty="0"/>
              <a:t> </a:t>
            </a:r>
            <a:r>
              <a:rPr lang="en-US" sz="2400" dirty="0"/>
              <a:t>credit assigned at a community college.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B61B-1643-4D5A-887C-4AF017560A70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191000" y="-76200"/>
            <a:ext cx="2133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+mj-lt"/>
                <a:ea typeface="ＭＳ Ｐゴシック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  <a:ea typeface="ＭＳ Ｐゴシック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  <a:ea typeface="ＭＳ Ｐゴシック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  <a:ea typeface="ＭＳ Ｐゴシック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  <a:ea typeface="ＭＳ Ｐゴシック" panose="020B0600070205080204" pitchFamily="34" charset="-128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</a:defRPr>
            </a:lvl9pPr>
          </a:lstStyle>
          <a:p>
            <a:r>
              <a:rPr lang="en-US" kern="0" dirty="0"/>
              <a:t>Results </a:t>
            </a:r>
          </a:p>
        </p:txBody>
      </p:sp>
    </p:spTree>
    <p:extLst>
      <p:ext uri="{BB962C8B-B14F-4D97-AF65-F5344CB8AC3E}">
        <p14:creationId xmlns:p14="http://schemas.microsoft.com/office/powerpoint/2010/main" val="382692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00613"/>
          </a:xfrm>
        </p:spPr>
        <p:txBody>
          <a:bodyPr/>
          <a:lstStyle/>
          <a:p>
            <a:pPr>
              <a:defRPr/>
            </a:pPr>
            <a:r>
              <a:rPr lang="en-US" altLang="en-US" sz="2400" dirty="0"/>
              <a:t>Military prior learning does not match major discipline fields</a:t>
            </a:r>
          </a:p>
          <a:p>
            <a:pPr lvl="1">
              <a:defRPr/>
            </a:pPr>
            <a:r>
              <a:rPr lang="en-US" altLang="en-US" sz="2400" dirty="0"/>
              <a:t>Most military credit is issued an elective</a:t>
            </a:r>
          </a:p>
          <a:p>
            <a:pPr lvl="1">
              <a:defRPr/>
            </a:pPr>
            <a:r>
              <a:rPr lang="en-US" altLang="en-US" sz="2400" dirty="0"/>
              <a:t>Units are received but not specific course credit</a:t>
            </a:r>
          </a:p>
          <a:p>
            <a:pPr>
              <a:defRPr/>
            </a:pPr>
            <a:endParaRPr lang="en-US" altLang="en-US" sz="2400" dirty="0"/>
          </a:p>
          <a:p>
            <a:pPr>
              <a:defRPr/>
            </a:pPr>
            <a:r>
              <a:rPr lang="en-US" altLang="en-US" sz="2400" dirty="0"/>
              <a:t>Some military transfer credits are deducted to avoid exceeding 150 units </a:t>
            </a:r>
            <a:r>
              <a:rPr lang="en-US" altLang="en-US" sz="2400" i="1" u="sng" dirty="0"/>
              <a:t>(Satisfactory Academic Progress)</a:t>
            </a:r>
          </a:p>
          <a:p>
            <a:pPr>
              <a:defRPr/>
            </a:pPr>
            <a:endParaRPr lang="en-US" altLang="en-US" sz="2200" dirty="0"/>
          </a:p>
          <a:p>
            <a:r>
              <a:rPr lang="en-US" altLang="en-US" sz="2400" dirty="0"/>
              <a:t>Some military or veteran students do not submit their Joint Service Transcripts (JSTs) or submit them late in their term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Times" panose="02020603050405020304" pitchFamily="18" charset="0"/>
              <a:buChar char="•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6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F142B"/>
              </a:buClr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A33D6F-43C9-45A9-8687-62167A64EF60}" type="slidenum">
              <a:rPr lang="en-US" altLang="en-US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152900" y="304800"/>
            <a:ext cx="480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+mj-lt"/>
                <a:ea typeface="ＭＳ Ｐゴシック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  <a:ea typeface="ＭＳ Ｐゴシック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  <a:ea typeface="ＭＳ Ｐゴシック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  <a:ea typeface="ＭＳ Ｐゴシック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  <a:ea typeface="ＭＳ Ｐゴシック" panose="020B0600070205080204" pitchFamily="34" charset="-128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10000"/>
                </a:solidFill>
                <a:latin typeface="Arial" charset="0"/>
              </a:defRPr>
            </a:lvl9pPr>
          </a:lstStyle>
          <a:p>
            <a:r>
              <a:rPr lang="en-US" sz="2800" kern="0" dirty="0"/>
              <a:t>Results: Challenges </a:t>
            </a:r>
          </a:p>
          <a:p>
            <a:r>
              <a:rPr lang="en-US" sz="2000" kern="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efault Design">
  <a:themeElements>
    <a:clrScheme name="CSU COLORS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C00000"/>
      </a:accent1>
      <a:accent2>
        <a:srgbClr val="C1C1E7"/>
      </a:accent2>
      <a:accent3>
        <a:srgbClr val="FFFFFF"/>
      </a:accent3>
      <a:accent4>
        <a:srgbClr val="000000"/>
      </a:accent4>
      <a:accent5>
        <a:srgbClr val="404D72"/>
      </a:accent5>
      <a:accent6>
        <a:srgbClr val="746F66"/>
      </a:accent6>
      <a:hlink>
        <a:srgbClr val="002060"/>
      </a:hlink>
      <a:folHlink>
        <a:srgbClr val="63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75695E"/>
        </a:dk2>
        <a:lt2>
          <a:srgbClr val="000000"/>
        </a:lt2>
        <a:accent1>
          <a:srgbClr val="CF142B"/>
        </a:accent1>
        <a:accent2>
          <a:srgbClr val="0A4567"/>
        </a:accent2>
        <a:accent3>
          <a:srgbClr val="FFFFFF"/>
        </a:accent3>
        <a:accent4>
          <a:srgbClr val="000000"/>
        </a:accent4>
        <a:accent5>
          <a:srgbClr val="E4AAAC"/>
        </a:accent5>
        <a:accent6>
          <a:srgbClr val="083E5D"/>
        </a:accent6>
        <a:hlink>
          <a:srgbClr val="C5AC81"/>
        </a:hlink>
        <a:folHlink>
          <a:srgbClr val="8B7F7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CSU COLORS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C00000"/>
      </a:accent1>
      <a:accent2>
        <a:srgbClr val="C1C1E7"/>
      </a:accent2>
      <a:accent3>
        <a:srgbClr val="FFFFFF"/>
      </a:accent3>
      <a:accent4>
        <a:srgbClr val="000000"/>
      </a:accent4>
      <a:accent5>
        <a:srgbClr val="404D72"/>
      </a:accent5>
      <a:accent6>
        <a:srgbClr val="746F66"/>
      </a:accent6>
      <a:hlink>
        <a:srgbClr val="002060"/>
      </a:hlink>
      <a:folHlink>
        <a:srgbClr val="63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75695E"/>
        </a:dk2>
        <a:lt2>
          <a:srgbClr val="000000"/>
        </a:lt2>
        <a:accent1>
          <a:srgbClr val="CF142B"/>
        </a:accent1>
        <a:accent2>
          <a:srgbClr val="0A4567"/>
        </a:accent2>
        <a:accent3>
          <a:srgbClr val="FFFFFF"/>
        </a:accent3>
        <a:accent4>
          <a:srgbClr val="000000"/>
        </a:accent4>
        <a:accent5>
          <a:srgbClr val="E4AAAC"/>
        </a:accent5>
        <a:accent6>
          <a:srgbClr val="083E5D"/>
        </a:accent6>
        <a:hlink>
          <a:srgbClr val="C5AC81"/>
        </a:hlink>
        <a:folHlink>
          <a:srgbClr val="8B7F7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ImageCreateDate xmlns="21CF7C51-4EEA-4BAD-9455-385096195CF7" xsi:nil="true"/>
    <PublishingStartDate xmlns="http://schemas.microsoft.com/sharepoint/v3" xsi:nil="true"/>
    <wic_System_Copyright xmlns="http://schemas.microsoft.com/sharepoint/v3/fields" xsi:nil="true"/>
    <_dlc_DocId xmlns="30355ef0-b855-4ebb-a92a-a6c79f7573fd">72WVDYXX2UNK-175845990-10</_dlc_DocId>
    <_dlc_DocIdUrl xmlns="30355ef0-b855-4ebb-a92a-a6c79f7573fd">
      <Url>https://update.calstate.edu/attend/student-services/troops-to-college/applying-to-the-csu/_layouts/15/DocIdRedir.aspx?ID=72WVDYXX2UNK-175845990-10</Url>
      <Description>72WVDYXX2UNK-175845990-10</Description>
    </_dlc_DocIdUrl>
  </documentManagement>
</p:properti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CFD08B54D6E73B48B0BD9FB36F78D1BB" ma:contentTypeVersion="2" ma:contentTypeDescription="Upload an image." ma:contentTypeScope="" ma:versionID="bbd19517a77002dc1ad65d5d400c9652">
  <xsd:schema xmlns:xsd="http://www.w3.org/2001/XMLSchema" xmlns:xs="http://www.w3.org/2001/XMLSchema" xmlns:p="http://schemas.microsoft.com/office/2006/metadata/properties" xmlns:ns1="http://schemas.microsoft.com/sharepoint/v3" xmlns:ns2="21CF7C51-4EEA-4BAD-9455-385096195CF7" xmlns:ns3="http://schemas.microsoft.com/sharepoint/v3/fields" xmlns:ns4="30355ef0-b855-4ebb-a92a-a6c79f7573fd" targetNamespace="http://schemas.microsoft.com/office/2006/metadata/properties" ma:root="true" ma:fieldsID="763ddb367d407c54d038c659cd9f9bbc" ns1:_="" ns2:_="" ns3:_="" ns4:_="">
    <xsd:import namespace="http://schemas.microsoft.com/sharepoint/v3"/>
    <xsd:import namespace="21CF7C51-4EEA-4BAD-9455-385096195CF7"/>
    <xsd:import namespace="http://schemas.microsoft.com/sharepoint/v3/fields"/>
    <xsd:import namespace="30355ef0-b855-4ebb-a92a-a6c79f7573fd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_dlc_DocId" minOccurs="0"/>
                <xsd:element ref="ns4:_dlc_DocIdUrl" minOccurs="0"/>
                <xsd:element ref="ns4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30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31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CF7C51-4EEA-4BAD-9455-385096195CF7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355ef0-b855-4ebb-a92a-a6c79f7573fd" elementFormDefault="qualified">
    <xsd:import namespace="http://schemas.microsoft.com/office/2006/documentManagement/types"/>
    <xsd:import namespace="http://schemas.microsoft.com/office/infopath/2007/PartnerControls"/>
    <xsd:element name="_dlc_DocId" ma:index="27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9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774C06-5C62-44AB-99FC-70D2B48E3215}"/>
</file>

<file path=customXml/itemProps2.xml><?xml version="1.0" encoding="utf-8"?>
<ds:datastoreItem xmlns:ds="http://schemas.openxmlformats.org/officeDocument/2006/customXml" ds:itemID="{1968C00A-E0D2-4F2A-9A44-1423D677AB17}"/>
</file>

<file path=customXml/itemProps3.xml><?xml version="1.0" encoding="utf-8"?>
<ds:datastoreItem xmlns:ds="http://schemas.openxmlformats.org/officeDocument/2006/customXml" ds:itemID="{692BB842-22B7-47DC-A736-000C0F341675}"/>
</file>

<file path=customXml/itemProps4.xml><?xml version="1.0" encoding="utf-8"?>
<ds:datastoreItem xmlns:ds="http://schemas.openxmlformats.org/officeDocument/2006/customXml" ds:itemID="{CD4A4BD3-EDD8-413F-B23B-42F3E67F3D9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22170</TotalTime>
  <Words>2308</Words>
  <Application>Microsoft Office PowerPoint</Application>
  <PresentationFormat>On-screen Show (4:3)</PresentationFormat>
  <Paragraphs>399</Paragraphs>
  <Slides>45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3" baseType="lpstr">
      <vt:lpstr>MS PGothic</vt:lpstr>
      <vt:lpstr>MS PGothic</vt:lpstr>
      <vt:lpstr>Arial</vt:lpstr>
      <vt:lpstr>Calibri</vt:lpstr>
      <vt:lpstr>Times</vt:lpstr>
      <vt:lpstr>1_Default Design</vt:lpstr>
      <vt:lpstr>Default Design</vt:lpstr>
      <vt:lpstr>Chart</vt:lpstr>
      <vt:lpstr>Guiding Documents  in Credit for Prior Learning  CSU Credit for Prior Learning Workshops April 2018  </vt:lpstr>
      <vt:lpstr>Learning Outcomes</vt:lpstr>
      <vt:lpstr>Agenda</vt:lpstr>
      <vt:lpstr>Military Credit For  Prior Learning Survey</vt:lpstr>
      <vt:lpstr>2016 CPL Survey Overview</vt:lpstr>
      <vt:lpstr>Credit for Prior Learning Methods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Who should attend the training? </vt:lpstr>
      <vt:lpstr>How do you assign credit without coursework? </vt:lpstr>
      <vt:lpstr>Campus CPL policies are… </vt:lpstr>
      <vt:lpstr>PowerPoint Presentation</vt:lpstr>
      <vt:lpstr>WASC – Joint Statement (ACE-CHEA-AACRAO)</vt:lpstr>
      <vt:lpstr>PowerPoint Presentation</vt:lpstr>
      <vt:lpstr>EO 1036</vt:lpstr>
      <vt:lpstr>EO 1036</vt:lpstr>
      <vt:lpstr>EO 1036</vt:lpstr>
      <vt:lpstr>EO 1036</vt:lpstr>
      <vt:lpstr>EO 1036</vt:lpstr>
      <vt:lpstr>EO 1036</vt:lpstr>
      <vt:lpstr>EO 1036</vt:lpstr>
      <vt:lpstr>PowerPoint Presentation</vt:lpstr>
      <vt:lpstr>SB 1071 (Proposed Legislation by Senator Newman)</vt:lpstr>
      <vt:lpstr>SB 1071 (Proposed Legislation by Senator Newman)</vt:lpstr>
      <vt:lpstr>PowerPoint Presentation</vt:lpstr>
      <vt:lpstr>School Certifying Official Handbook </vt:lpstr>
      <vt:lpstr>        A Guide to Best Practices: Awarding Transfer and Prior Learning Credit (A Framework for CPL) </vt:lpstr>
      <vt:lpstr>Learning Outcome</vt:lpstr>
      <vt:lpstr>    Definitions</vt:lpstr>
      <vt:lpstr>  Course Equivalencies</vt:lpstr>
      <vt:lpstr>  Course Equivalencies</vt:lpstr>
      <vt:lpstr>  Course Equivalencies</vt:lpstr>
      <vt:lpstr>Evaluating and Transcripting Credit</vt:lpstr>
      <vt:lpstr>Evaluating and Transcripting Credit</vt:lpstr>
      <vt:lpstr>Evaluating and Transcripting Credit</vt:lpstr>
      <vt:lpstr>Institutional and Student Rights and Responsibilities</vt:lpstr>
      <vt:lpstr>Resources </vt:lpstr>
      <vt:lpstr>Resources </vt:lpstr>
      <vt:lpstr>PowerPoint Presentation</vt:lpstr>
      <vt:lpstr>Learning Outcomes</vt:lpstr>
      <vt:lpstr>Summary of Learning &amp; Future Actions</vt:lpstr>
      <vt:lpstr>High-Impact Practices</vt:lpstr>
    </vt:vector>
  </TitlesOfParts>
  <Company>Compaq Computer Corp.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name or presenter name</dc:title>
  <dc:creator>Joy Davies</dc:creator>
  <cp:keywords/>
  <dc:description>Rev. 1 - October 2000</dc:description>
  <cp:lastModifiedBy>O'Rourke, Patrick</cp:lastModifiedBy>
  <cp:revision>1021</cp:revision>
  <cp:lastPrinted>2017-02-20T16:36:21Z</cp:lastPrinted>
  <dcterms:created xsi:type="dcterms:W3CDTF">2000-10-09T15:40:46Z</dcterms:created>
  <dcterms:modified xsi:type="dcterms:W3CDTF">2018-04-10T15:06:42Z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0x0101009148F5A04DDD49CBA7127AADA5FB792B00AADE34325A8B49CDA8BB4DB53328F21400CFD08B54D6E73B48B0BD9FB36F78D1BB</vt:lpwstr>
  </property>
  <property fmtid="{D5CDD505-2E9C-101B-9397-08002B2CF9AE}" pid="3" name="_dlc_DocIdItemGuid">
    <vt:lpwstr>05e7445a-fdb5-4e7b-babb-b78da8efd7f9</vt:lpwstr>
  </property>
</Properties>
</file>