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notesSlides/notesSlide16.xml" ContentType="application/vnd.openxmlformats-officedocument.presentationml.notesSlide+xml"/>
  <Override PartName="/ppt/slideMasters/slideMaster1.xml" ContentType="application/vnd.openxmlformats-officedocument.presentationml.slideMaster+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7.xml" ContentType="application/vnd.openxmlformats-officedocument.presentationml.notesSlide+xml"/>
  <Override PartName="/ppt/slideMasters/slideMaster2.xml" ContentType="application/vnd.openxmlformats-officedocument.presentationml.slideMaster+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diagrams/quickStyle1.xml" ContentType="application/vnd.openxmlformats-officedocument.drawingml.diagramStyle+xml"/>
  <Override PartName="/ppt/diagrams/layout1.xml" ContentType="application/vnd.openxmlformats-officedocument.drawingml.diagramLayout+xml"/>
  <Override PartName="/ppt/theme/themeOverride1.xml" ContentType="application/vnd.openxmlformats-officedocument.themeOverrid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olors1.xml" ContentType="application/vnd.ms-office.chartcolorstyle+xml"/>
  <Override PartName="/ppt/charts/style2.xml" ContentType="application/vnd.ms-office.chartstyle+xml"/>
  <Override PartName="/ppt/charts/chart2.xml" ContentType="application/vnd.openxmlformats-officedocument.drawingml.chart+xml"/>
  <Override PartName="/ppt/diagrams/drawing2.xml" ContentType="application/vnd.ms-office.drawingml.diagramDrawing+xml"/>
  <Override PartName="/ppt/diagrams/quickStyle2.xml" ContentType="application/vnd.openxmlformats-officedocument.drawingml.diagramStyle+xml"/>
  <Override PartName="/ppt/diagrams/colors2.xml" ContentType="application/vnd.openxmlformats-officedocument.drawingml.diagramColors+xml"/>
  <Override PartName="/ppt/diagrams/layout2.xml" ContentType="application/vnd.openxmlformats-officedocument.drawingml.diagramLayout+xml"/>
  <Override PartName="/ppt/charts/colors2.xml" ContentType="application/vnd.ms-office.chartcolorstyle+xml"/>
  <Override PartName="/ppt/handoutMasters/handoutMaster1.xml" ContentType="application/vnd.openxmlformats-officedocument.presentationml.handoutMaster+xml"/>
  <Override PartName="/ppt/theme/themeOverride2.xml" ContentType="application/vnd.openxmlformats-officedocument.themeOverr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04" r:id="rId1"/>
    <p:sldMasterId id="2147484416" r:id="rId2"/>
  </p:sldMasterIdLst>
  <p:notesMasterIdLst>
    <p:notesMasterId r:id="rId26"/>
  </p:notesMasterIdLst>
  <p:handoutMasterIdLst>
    <p:handoutMasterId r:id="rId27"/>
  </p:handoutMasterIdLst>
  <p:sldIdLst>
    <p:sldId id="310" r:id="rId3"/>
    <p:sldId id="444" r:id="rId4"/>
    <p:sldId id="446" r:id="rId5"/>
    <p:sldId id="468" r:id="rId6"/>
    <p:sldId id="470" r:id="rId7"/>
    <p:sldId id="469" r:id="rId8"/>
    <p:sldId id="455" r:id="rId9"/>
    <p:sldId id="447" r:id="rId10"/>
    <p:sldId id="448" r:id="rId11"/>
    <p:sldId id="456" r:id="rId12"/>
    <p:sldId id="451" r:id="rId13"/>
    <p:sldId id="449" r:id="rId14"/>
    <p:sldId id="466" r:id="rId15"/>
    <p:sldId id="450" r:id="rId16"/>
    <p:sldId id="454" r:id="rId17"/>
    <p:sldId id="457" r:id="rId18"/>
    <p:sldId id="473" r:id="rId19"/>
    <p:sldId id="458" r:id="rId20"/>
    <p:sldId id="459" r:id="rId21"/>
    <p:sldId id="460" r:id="rId22"/>
    <p:sldId id="461" r:id="rId23"/>
    <p:sldId id="471" r:id="rId24"/>
    <p:sldId id="315"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5pPr>
    <a:lvl6pPr marL="2286000" algn="l" defTabSz="914400" rtl="0" eaLnBrk="1" latinLnBrk="0" hangingPunct="1">
      <a:defRPr sz="2400" b="1" kern="1200">
        <a:solidFill>
          <a:schemeClr val="tx1"/>
        </a:solidFill>
        <a:latin typeface="Arial" panose="020B0604020202020204" pitchFamily="34" charset="0"/>
        <a:ea typeface="+mn-ea"/>
        <a:cs typeface="+mn-cs"/>
      </a:defRPr>
    </a:lvl6pPr>
    <a:lvl7pPr marL="2743200" algn="l" defTabSz="914400" rtl="0" eaLnBrk="1" latinLnBrk="0" hangingPunct="1">
      <a:defRPr sz="2400" b="1" kern="1200">
        <a:solidFill>
          <a:schemeClr val="tx1"/>
        </a:solidFill>
        <a:latin typeface="Arial" panose="020B0604020202020204" pitchFamily="34" charset="0"/>
        <a:ea typeface="+mn-ea"/>
        <a:cs typeface="+mn-cs"/>
      </a:defRPr>
    </a:lvl7pPr>
    <a:lvl8pPr marL="3200400" algn="l" defTabSz="914400" rtl="0" eaLnBrk="1" latinLnBrk="0" hangingPunct="1">
      <a:defRPr sz="2400" b="1" kern="1200">
        <a:solidFill>
          <a:schemeClr val="tx1"/>
        </a:solidFill>
        <a:latin typeface="Arial" panose="020B0604020202020204" pitchFamily="34" charset="0"/>
        <a:ea typeface="+mn-ea"/>
        <a:cs typeface="+mn-cs"/>
      </a:defRPr>
    </a:lvl8pPr>
    <a:lvl9pPr marL="3657600" algn="l" defTabSz="914400" rtl="0" eaLnBrk="1" latinLnBrk="0" hangingPunct="1">
      <a:defRPr sz="24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E6B012"/>
    <a:srgbClr val="1275B8"/>
    <a:srgbClr val="1C03D1"/>
    <a:srgbClr val="BD3747"/>
    <a:srgbClr val="932B37"/>
    <a:srgbClr val="610DB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55" autoAdjust="0"/>
    <p:restoredTop sz="76247" autoAdjust="0"/>
  </p:normalViewPr>
  <p:slideViewPr>
    <p:cSldViewPr>
      <p:cViewPr varScale="1">
        <p:scale>
          <a:sx n="62" d="100"/>
          <a:sy n="62" d="100"/>
        </p:scale>
        <p:origin x="1560" y="62"/>
      </p:cViewPr>
      <p:guideLst>
        <p:guide orient="horz" pos="2160"/>
        <p:guide pos="2880"/>
      </p:guideLst>
    </p:cSldViewPr>
  </p:slideViewPr>
  <p:outlineViewPr>
    <p:cViewPr>
      <p:scale>
        <a:sx n="33" d="100"/>
        <a:sy n="33" d="100"/>
      </p:scale>
      <p:origin x="264" y="255148"/>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3486" y="-252"/>
      </p:cViewPr>
      <p:guideLst>
        <p:guide orient="horz" pos="2929"/>
        <p:guide pos="216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Work</a:t>
            </a:r>
            <a:r>
              <a:rPr lang="en-US" b="1" baseline="0" dirty="0" smtClean="0">
                <a:solidFill>
                  <a:schemeClr val="tx1"/>
                </a:solidFill>
              </a:rPr>
              <a:t> Group</a:t>
            </a:r>
            <a:r>
              <a:rPr lang="en-US" b="1" dirty="0" smtClean="0">
                <a:solidFill>
                  <a:schemeClr val="tx1"/>
                </a:solidFill>
              </a:rPr>
              <a:t> Representation</a:t>
            </a:r>
            <a:endParaRPr lang="en-US" b="1" dirty="0">
              <a:solidFill>
                <a:schemeClr val="tx1"/>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Work Group Representation</c:v>
                </c:pt>
              </c:strCache>
            </c:strRef>
          </c:tx>
          <c:spPr>
            <a:ln w="28575">
              <a:solidFill>
                <a:schemeClr val="tx1"/>
              </a:solidFill>
            </a:ln>
          </c:spPr>
          <c:dPt>
            <c:idx val="0"/>
            <c:bubble3D val="0"/>
            <c:spPr>
              <a:solidFill>
                <a:srgbClr val="0070C0"/>
              </a:solidFill>
              <a:ln w="28575">
                <a:solidFill>
                  <a:schemeClr val="tx1"/>
                </a:solidFill>
              </a:ln>
              <a:effectLst/>
            </c:spPr>
            <c:extLst>
              <c:ext xmlns:c16="http://schemas.microsoft.com/office/drawing/2014/chart" uri="{C3380CC4-5D6E-409C-BE32-E72D297353CC}">
                <c16:uniqueId val="{00000001-B6A0-4A18-8966-CB90B7A8367D}"/>
              </c:ext>
            </c:extLst>
          </c:dPt>
          <c:dPt>
            <c:idx val="1"/>
            <c:bubble3D val="0"/>
            <c:spPr>
              <a:solidFill>
                <a:srgbClr val="E6B012"/>
              </a:solidFill>
              <a:ln w="28575">
                <a:solidFill>
                  <a:schemeClr val="tx1"/>
                </a:solidFill>
              </a:ln>
              <a:effectLst/>
            </c:spPr>
            <c:extLst>
              <c:ext xmlns:c16="http://schemas.microsoft.com/office/drawing/2014/chart" uri="{C3380CC4-5D6E-409C-BE32-E72D297353CC}">
                <c16:uniqueId val="{00000003-B6A0-4A18-8966-CB90B7A8367D}"/>
              </c:ext>
            </c:extLst>
          </c:dPt>
          <c:dPt>
            <c:idx val="2"/>
            <c:bubble3D val="0"/>
            <c:spPr>
              <a:solidFill>
                <a:srgbClr val="008000"/>
              </a:solidFill>
              <a:ln w="28575">
                <a:solidFill>
                  <a:schemeClr val="tx1"/>
                </a:solidFill>
              </a:ln>
              <a:effectLst/>
            </c:spPr>
            <c:extLst>
              <c:ext xmlns:c16="http://schemas.microsoft.com/office/drawing/2014/chart" uri="{C3380CC4-5D6E-409C-BE32-E72D297353CC}">
                <c16:uniqueId val="{00000005-B6A0-4A18-8966-CB90B7A8367D}"/>
              </c:ext>
            </c:extLst>
          </c:dPt>
          <c:dLbls>
            <c:dLbl>
              <c:idx val="0"/>
              <c:layout>
                <c:manualLayout>
                  <c:x val="-0.12624027787810926"/>
                  <c:y val="-9.7012391893636252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B6A0-4A18-8966-CB90B7A8367D}"/>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effectLst>
                        <a:outerShdw blurRad="38100" dist="38100" dir="2700000" algn="tl">
                          <a:srgbClr val="000000">
                            <a:alpha val="43137"/>
                          </a:srgbClr>
                        </a:outerShdw>
                      </a:effectLst>
                      <a:latin typeface="+mn-lt"/>
                      <a:ea typeface="+mn-ea"/>
                      <a:cs typeface="+mn-cs"/>
                    </a:defRPr>
                  </a:pPr>
                  <a:endParaRPr lang="en-US"/>
                </a:p>
              </c:txPr>
              <c:showLegendKey val="0"/>
              <c:showVal val="0"/>
              <c:showCatName val="0"/>
              <c:showSerName val="0"/>
              <c:showPercent val="1"/>
              <c:showBubbleSize val="0"/>
              <c:extLst>
                <c:ext xmlns:c16="http://schemas.microsoft.com/office/drawing/2014/chart" uri="{C3380CC4-5D6E-409C-BE32-E72D297353CC}">
                  <c16:uniqueId val="{00000003-B6A0-4A18-8966-CB90B7A8367D}"/>
                </c:ext>
              </c:extLst>
            </c:dLbl>
            <c:dLbl>
              <c:idx val="2"/>
              <c:layout>
                <c:manualLayout>
                  <c:x val="0.13885405379373444"/>
                  <c:y val="3.9659868336130166E-2"/>
                </c:manualLayout>
              </c:layout>
              <c:tx>
                <c:rich>
                  <a:bodyPr/>
                  <a:lstStyle/>
                  <a:p>
                    <a:fld id="{E3E7E21F-9F86-450D-A302-C67927ECE0E3}" type="PERCENTAGE">
                      <a:rPr lang="en-US" sz="1600">
                        <a:solidFill>
                          <a:schemeClr val="bg1"/>
                        </a:solidFill>
                      </a:rPr>
                      <a:pPr/>
                      <a:t>[PERCENTAGE]</a:t>
                    </a:fld>
                    <a:endParaRPr lang="en-US"/>
                  </a:p>
                </c:rich>
              </c:tx>
              <c:showLegendKey val="0"/>
              <c:showVal val="0"/>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B6A0-4A18-8966-CB90B7A8367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Administrator</c:v>
                </c:pt>
                <c:pt idx="1">
                  <c:v>Faculty</c:v>
                </c:pt>
                <c:pt idx="2">
                  <c:v>Staff</c:v>
                </c:pt>
              </c:strCache>
            </c:strRef>
          </c:cat>
          <c:val>
            <c:numRef>
              <c:f>Sheet1!$B$2:$B$4</c:f>
              <c:numCache>
                <c:formatCode>General</c:formatCode>
                <c:ptCount val="3"/>
                <c:pt idx="0">
                  <c:v>3</c:v>
                </c:pt>
                <c:pt idx="1">
                  <c:v>0</c:v>
                </c:pt>
                <c:pt idx="2">
                  <c:v>2</c:v>
                </c:pt>
              </c:numCache>
            </c:numRef>
          </c:val>
          <c:extLst>
            <c:ext xmlns:c16="http://schemas.microsoft.com/office/drawing/2014/chart" uri="{C3380CC4-5D6E-409C-BE32-E72D297353CC}">
              <c16:uniqueId val="{00000006-B6A0-4A18-8966-CB90B7A8367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a:solidFill>
                  <a:schemeClr val="tx1"/>
                </a:solidFill>
              </a:rPr>
              <a:t>Committee Representation</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Committee Representation</c:v>
                </c:pt>
              </c:strCache>
            </c:strRef>
          </c:tx>
          <c:spPr>
            <a:ln w="28575">
              <a:solidFill>
                <a:schemeClr val="tx1"/>
              </a:solidFill>
            </a:ln>
          </c:spPr>
          <c:dPt>
            <c:idx val="0"/>
            <c:bubble3D val="0"/>
            <c:spPr>
              <a:solidFill>
                <a:srgbClr val="1275B8"/>
              </a:solidFill>
              <a:ln w="28575">
                <a:solidFill>
                  <a:schemeClr val="tx1"/>
                </a:solidFill>
              </a:ln>
              <a:effectLst/>
            </c:spPr>
            <c:extLst>
              <c:ext xmlns:c16="http://schemas.microsoft.com/office/drawing/2014/chart" uri="{C3380CC4-5D6E-409C-BE32-E72D297353CC}">
                <c16:uniqueId val="{00000001-F84A-4957-93AE-8B4A71F9279F}"/>
              </c:ext>
            </c:extLst>
          </c:dPt>
          <c:dPt>
            <c:idx val="1"/>
            <c:bubble3D val="0"/>
            <c:spPr>
              <a:solidFill>
                <a:srgbClr val="E6B012"/>
              </a:solidFill>
              <a:ln w="28575">
                <a:solidFill>
                  <a:schemeClr val="tx1"/>
                </a:solidFill>
              </a:ln>
              <a:effectLst/>
            </c:spPr>
            <c:extLst>
              <c:ext xmlns:c16="http://schemas.microsoft.com/office/drawing/2014/chart" uri="{C3380CC4-5D6E-409C-BE32-E72D297353CC}">
                <c16:uniqueId val="{00000003-F84A-4957-93AE-8B4A71F9279F}"/>
              </c:ext>
            </c:extLst>
          </c:dPt>
          <c:dPt>
            <c:idx val="2"/>
            <c:bubble3D val="0"/>
            <c:spPr>
              <a:solidFill>
                <a:srgbClr val="008000"/>
              </a:solidFill>
              <a:ln w="28575">
                <a:solidFill>
                  <a:schemeClr val="tx1"/>
                </a:solidFill>
              </a:ln>
              <a:effectLst/>
            </c:spPr>
            <c:extLst>
              <c:ext xmlns:c16="http://schemas.microsoft.com/office/drawing/2014/chart" uri="{C3380CC4-5D6E-409C-BE32-E72D297353CC}">
                <c16:uniqueId val="{00000005-F84A-4957-93AE-8B4A71F9279F}"/>
              </c:ext>
            </c:extLst>
          </c:dPt>
          <c:dLbls>
            <c:dLbl>
              <c:idx val="0"/>
              <c:layout>
                <c:manualLayout>
                  <c:x val="-6.6113237581413437E-2"/>
                  <c:y val="0.14562222825595075"/>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F84A-4957-93AE-8B4A71F9279F}"/>
                </c:ext>
              </c:extLst>
            </c:dLbl>
            <c:dLbl>
              <c:idx val="1"/>
              <c:layout>
                <c:manualLayout>
                  <c:x val="-4.5947251385243568E-2"/>
                  <c:y val="-0.23216829577337317"/>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F84A-4957-93AE-8B4A71F9279F}"/>
                </c:ext>
              </c:extLst>
            </c:dLbl>
            <c:dLbl>
              <c:idx val="2"/>
              <c:layout>
                <c:manualLayout>
                  <c:x val="8.6793039758918972E-2"/>
                  <c:y val="0.15571816453977735"/>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F84A-4957-93AE-8B4A71F9279F}"/>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Administrator</c:v>
                </c:pt>
                <c:pt idx="1">
                  <c:v>Faculty</c:v>
                </c:pt>
                <c:pt idx="2">
                  <c:v>Staff</c:v>
                </c:pt>
              </c:strCache>
            </c:strRef>
          </c:cat>
          <c:val>
            <c:numRef>
              <c:f>Sheet1!$B$2:$B$4</c:f>
              <c:numCache>
                <c:formatCode>General</c:formatCode>
                <c:ptCount val="3"/>
                <c:pt idx="0">
                  <c:v>2</c:v>
                </c:pt>
                <c:pt idx="1">
                  <c:v>8</c:v>
                </c:pt>
                <c:pt idx="2">
                  <c:v>3</c:v>
                </c:pt>
              </c:numCache>
            </c:numRef>
          </c:val>
          <c:extLst>
            <c:ext xmlns:c16="http://schemas.microsoft.com/office/drawing/2014/chart" uri="{C3380CC4-5D6E-409C-BE32-E72D297353CC}">
              <c16:uniqueId val="{00000006-F84A-4957-93AE-8B4A71F9279F}"/>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53E2D-8A16-43CC-81FA-F6C0BB1596C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69D0F88B-AFA4-43D0-8426-E8007D703793}">
      <dgm:prSet phldrT="[Text]"/>
      <dgm:spPr>
        <a:solidFill>
          <a:srgbClr val="008000"/>
        </a:solidFill>
        <a:ln>
          <a:solidFill>
            <a:srgbClr val="008000"/>
          </a:solidFill>
        </a:ln>
      </dgm:spPr>
      <dgm:t>
        <a:bodyPr/>
        <a:lstStyle/>
        <a:p>
          <a:r>
            <a:rPr lang="en-US" dirty="0" smtClean="0">
              <a:effectLst>
                <a:outerShdw blurRad="38100" dist="38100" dir="2700000" algn="tl">
                  <a:srgbClr val="000000">
                    <a:alpha val="43137"/>
                  </a:srgbClr>
                </a:outerShdw>
              </a:effectLst>
            </a:rPr>
            <a:t>CPP President</a:t>
          </a:r>
          <a:endParaRPr lang="en-US" dirty="0">
            <a:effectLst>
              <a:outerShdw blurRad="38100" dist="38100" dir="2700000" algn="tl">
                <a:srgbClr val="000000">
                  <a:alpha val="43137"/>
                </a:srgbClr>
              </a:outerShdw>
            </a:effectLst>
          </a:endParaRPr>
        </a:p>
      </dgm:t>
    </dgm:pt>
    <dgm:pt modelId="{B545ECE2-03A9-4CC6-AFCF-276AE8D91609}" type="parTrans" cxnId="{4B2BB641-B35E-4A5A-A58F-0B2D8D3A3BF0}">
      <dgm:prSet/>
      <dgm:spPr/>
      <dgm:t>
        <a:bodyPr/>
        <a:lstStyle/>
        <a:p>
          <a:endParaRPr lang="en-US"/>
        </a:p>
      </dgm:t>
    </dgm:pt>
    <dgm:pt modelId="{8B50CFAE-55A0-4052-8C8B-5E35719B71E0}" type="sibTrans" cxnId="{4B2BB641-B35E-4A5A-A58F-0B2D8D3A3BF0}">
      <dgm:prSet/>
      <dgm:spPr>
        <a:solidFill>
          <a:schemeClr val="tx1"/>
        </a:solidFill>
        <a:ln>
          <a:solidFill>
            <a:schemeClr val="tx1"/>
          </a:solidFill>
        </a:ln>
      </dgm:spPr>
      <dgm:t>
        <a:bodyPr/>
        <a:lstStyle/>
        <a:p>
          <a:endParaRPr lang="en-US" dirty="0"/>
        </a:p>
      </dgm:t>
    </dgm:pt>
    <dgm:pt modelId="{412104DD-3D57-4AE6-B71E-D32F1C5FE19B}">
      <dgm:prSet phldrT="[Text]"/>
      <dgm:spPr>
        <a:solidFill>
          <a:srgbClr val="E6B012"/>
        </a:solidFill>
      </dgm:spPr>
      <dgm:t>
        <a:bodyPr/>
        <a:lstStyle/>
        <a:p>
          <a:r>
            <a:rPr lang="en-US" dirty="0" smtClean="0">
              <a:effectLst>
                <a:outerShdw blurRad="38100" dist="38100" dir="2700000" algn="tl">
                  <a:srgbClr val="000000">
                    <a:alpha val="43137"/>
                  </a:srgbClr>
                </a:outerShdw>
              </a:effectLst>
            </a:rPr>
            <a:t>Vice President of Student Affairs</a:t>
          </a:r>
          <a:endParaRPr lang="en-US" dirty="0">
            <a:effectLst>
              <a:outerShdw blurRad="38100" dist="38100" dir="2700000" algn="tl">
                <a:srgbClr val="000000">
                  <a:alpha val="43137"/>
                </a:srgbClr>
              </a:outerShdw>
            </a:effectLst>
          </a:endParaRPr>
        </a:p>
      </dgm:t>
    </dgm:pt>
    <dgm:pt modelId="{FD727E29-D97A-4DA2-B44B-5BA347F47B72}" type="parTrans" cxnId="{C24FFE9B-A8EC-45A7-B4A0-DEBBE4F84AC1}">
      <dgm:prSet/>
      <dgm:spPr/>
      <dgm:t>
        <a:bodyPr/>
        <a:lstStyle/>
        <a:p>
          <a:endParaRPr lang="en-US"/>
        </a:p>
      </dgm:t>
    </dgm:pt>
    <dgm:pt modelId="{98FE96AC-F818-45C8-ADA2-4DFB06216081}" type="sibTrans" cxnId="{C24FFE9B-A8EC-45A7-B4A0-DEBBE4F84AC1}">
      <dgm:prSet/>
      <dgm:spPr>
        <a:solidFill>
          <a:schemeClr val="tx1"/>
        </a:solidFill>
      </dgm:spPr>
      <dgm:t>
        <a:bodyPr/>
        <a:lstStyle/>
        <a:p>
          <a:endParaRPr lang="en-US" dirty="0"/>
        </a:p>
      </dgm:t>
    </dgm:pt>
    <dgm:pt modelId="{70535176-DD29-46D4-8585-9A5A19FD2274}">
      <dgm:prSet phldrT="[Text]"/>
      <dgm:spPr>
        <a:solidFill>
          <a:srgbClr val="E6B012"/>
        </a:solidFill>
      </dgm:spPr>
      <dgm:t>
        <a:bodyPr/>
        <a:lstStyle/>
        <a:p>
          <a:r>
            <a:rPr lang="en-US" dirty="0" smtClean="0">
              <a:effectLst>
                <a:outerShdw blurRad="38100" dist="38100" dir="2700000" algn="tl">
                  <a:srgbClr val="000000">
                    <a:alpha val="43137"/>
                  </a:srgbClr>
                </a:outerShdw>
              </a:effectLst>
            </a:rPr>
            <a:t>Provost &amp; Vice President of Academic Affairs</a:t>
          </a:r>
          <a:endParaRPr lang="en-US" dirty="0">
            <a:effectLst>
              <a:outerShdw blurRad="38100" dist="38100" dir="2700000" algn="tl">
                <a:srgbClr val="000000">
                  <a:alpha val="43137"/>
                </a:srgbClr>
              </a:outerShdw>
            </a:effectLst>
          </a:endParaRPr>
        </a:p>
      </dgm:t>
    </dgm:pt>
    <dgm:pt modelId="{D858854E-D877-4D1B-A78F-6E0C75269703}" type="parTrans" cxnId="{4332B79B-B09B-4C80-993A-F66DC5C38061}">
      <dgm:prSet/>
      <dgm:spPr/>
      <dgm:t>
        <a:bodyPr/>
        <a:lstStyle/>
        <a:p>
          <a:endParaRPr lang="en-US"/>
        </a:p>
      </dgm:t>
    </dgm:pt>
    <dgm:pt modelId="{279EC8B9-F209-4300-ACD0-3689E9F14DA2}" type="sibTrans" cxnId="{4332B79B-B09B-4C80-993A-F66DC5C38061}">
      <dgm:prSet/>
      <dgm:spPr>
        <a:noFill/>
      </dgm:spPr>
      <dgm:t>
        <a:bodyPr/>
        <a:lstStyle/>
        <a:p>
          <a:endParaRPr lang="en-US" dirty="0"/>
        </a:p>
      </dgm:t>
    </dgm:pt>
    <dgm:pt modelId="{60A102C7-1A14-4F9C-9B10-E6253395DBA9}" type="pres">
      <dgm:prSet presAssocID="{E2853E2D-8A16-43CC-81FA-F6C0BB1596C3}" presName="Name0" presStyleCnt="0">
        <dgm:presLayoutVars>
          <dgm:dir/>
          <dgm:resizeHandles val="exact"/>
        </dgm:presLayoutVars>
      </dgm:prSet>
      <dgm:spPr/>
      <dgm:t>
        <a:bodyPr/>
        <a:lstStyle/>
        <a:p>
          <a:endParaRPr lang="en-US"/>
        </a:p>
      </dgm:t>
    </dgm:pt>
    <dgm:pt modelId="{B5F0CA1B-A1F0-4C2D-A5DE-387E6455B2E2}" type="pres">
      <dgm:prSet presAssocID="{69D0F88B-AFA4-43D0-8426-E8007D703793}" presName="node" presStyleLbl="node1" presStyleIdx="0" presStyleCnt="3">
        <dgm:presLayoutVars>
          <dgm:bulletEnabled val="1"/>
        </dgm:presLayoutVars>
      </dgm:prSet>
      <dgm:spPr/>
      <dgm:t>
        <a:bodyPr/>
        <a:lstStyle/>
        <a:p>
          <a:endParaRPr lang="en-US"/>
        </a:p>
      </dgm:t>
    </dgm:pt>
    <dgm:pt modelId="{0DC3FDA5-7182-49BA-AECD-DB2CD61ECC39}" type="pres">
      <dgm:prSet presAssocID="{8B50CFAE-55A0-4052-8C8B-5E35719B71E0}" presName="sibTrans" presStyleLbl="sibTrans2D1" presStyleIdx="0" presStyleCnt="3" custAng="2068642" custScaleX="120722" custScaleY="162051" custLinFactNeighborX="-63761" custLinFactNeighborY="28107"/>
      <dgm:spPr/>
      <dgm:t>
        <a:bodyPr/>
        <a:lstStyle/>
        <a:p>
          <a:endParaRPr lang="en-US"/>
        </a:p>
      </dgm:t>
    </dgm:pt>
    <dgm:pt modelId="{32D8E6F9-C0C3-4CAA-9743-AC4737CAF522}" type="pres">
      <dgm:prSet presAssocID="{8B50CFAE-55A0-4052-8C8B-5E35719B71E0}" presName="connectorText" presStyleLbl="sibTrans2D1" presStyleIdx="0" presStyleCnt="3"/>
      <dgm:spPr/>
      <dgm:t>
        <a:bodyPr/>
        <a:lstStyle/>
        <a:p>
          <a:endParaRPr lang="en-US"/>
        </a:p>
      </dgm:t>
    </dgm:pt>
    <dgm:pt modelId="{144F89CA-CA2F-48E5-ACC0-59951D4FF2EE}" type="pres">
      <dgm:prSet presAssocID="{412104DD-3D57-4AE6-B71E-D32F1C5FE19B}" presName="node" presStyleLbl="node1" presStyleIdx="1" presStyleCnt="3" custRadScaleRad="114803" custRadScaleInc="-6423">
        <dgm:presLayoutVars>
          <dgm:bulletEnabled val="1"/>
        </dgm:presLayoutVars>
      </dgm:prSet>
      <dgm:spPr/>
      <dgm:t>
        <a:bodyPr/>
        <a:lstStyle/>
        <a:p>
          <a:endParaRPr lang="en-US"/>
        </a:p>
      </dgm:t>
    </dgm:pt>
    <dgm:pt modelId="{B602C9D6-B2F1-4C01-B9CA-881E4C50F255}" type="pres">
      <dgm:prSet presAssocID="{98FE96AC-F818-45C8-ADA2-4DFB06216081}" presName="sibTrans" presStyleLbl="sibTrans2D1" presStyleIdx="1" presStyleCnt="3" custScaleX="102251" custScaleY="170286"/>
      <dgm:spPr/>
      <dgm:t>
        <a:bodyPr/>
        <a:lstStyle/>
        <a:p>
          <a:endParaRPr lang="en-US"/>
        </a:p>
      </dgm:t>
    </dgm:pt>
    <dgm:pt modelId="{50E7B2D3-6872-47DB-9647-486DD14FBB04}" type="pres">
      <dgm:prSet presAssocID="{98FE96AC-F818-45C8-ADA2-4DFB06216081}" presName="connectorText" presStyleLbl="sibTrans2D1" presStyleIdx="1" presStyleCnt="3"/>
      <dgm:spPr/>
      <dgm:t>
        <a:bodyPr/>
        <a:lstStyle/>
        <a:p>
          <a:endParaRPr lang="en-US"/>
        </a:p>
      </dgm:t>
    </dgm:pt>
    <dgm:pt modelId="{9BC83F14-160D-4B19-8744-FE9058E27A24}" type="pres">
      <dgm:prSet presAssocID="{70535176-DD29-46D4-8585-9A5A19FD2274}" presName="node" presStyleLbl="node1" presStyleIdx="2" presStyleCnt="3" custRadScaleRad="111441" custRadScaleInc="5402">
        <dgm:presLayoutVars>
          <dgm:bulletEnabled val="1"/>
        </dgm:presLayoutVars>
      </dgm:prSet>
      <dgm:spPr/>
      <dgm:t>
        <a:bodyPr/>
        <a:lstStyle/>
        <a:p>
          <a:endParaRPr lang="en-US"/>
        </a:p>
      </dgm:t>
    </dgm:pt>
    <dgm:pt modelId="{69F69235-C962-4A50-9C99-055BB13177E9}" type="pres">
      <dgm:prSet presAssocID="{279EC8B9-F209-4300-ACD0-3689E9F14DA2}" presName="sibTrans" presStyleLbl="sibTrans2D1" presStyleIdx="2" presStyleCnt="3" custLinFactX="-46282" custLinFactNeighborX="-100000" custLinFactNeighborY="-74337"/>
      <dgm:spPr/>
      <dgm:t>
        <a:bodyPr/>
        <a:lstStyle/>
        <a:p>
          <a:endParaRPr lang="en-US"/>
        </a:p>
      </dgm:t>
    </dgm:pt>
    <dgm:pt modelId="{B28D35AA-4F9C-4084-A2A4-7AF360142D25}" type="pres">
      <dgm:prSet presAssocID="{279EC8B9-F209-4300-ACD0-3689E9F14DA2}" presName="connectorText" presStyleLbl="sibTrans2D1" presStyleIdx="2" presStyleCnt="3"/>
      <dgm:spPr/>
      <dgm:t>
        <a:bodyPr/>
        <a:lstStyle/>
        <a:p>
          <a:endParaRPr lang="en-US"/>
        </a:p>
      </dgm:t>
    </dgm:pt>
  </dgm:ptLst>
  <dgm:cxnLst>
    <dgm:cxn modelId="{9B058C28-A923-4D89-8569-5B1CC78FED63}" type="presOf" srcId="{98FE96AC-F818-45C8-ADA2-4DFB06216081}" destId="{B602C9D6-B2F1-4C01-B9CA-881E4C50F255}" srcOrd="0" destOrd="0" presId="urn:microsoft.com/office/officeart/2005/8/layout/cycle7"/>
    <dgm:cxn modelId="{C24FFE9B-A8EC-45A7-B4A0-DEBBE4F84AC1}" srcId="{E2853E2D-8A16-43CC-81FA-F6C0BB1596C3}" destId="{412104DD-3D57-4AE6-B71E-D32F1C5FE19B}" srcOrd="1" destOrd="0" parTransId="{FD727E29-D97A-4DA2-B44B-5BA347F47B72}" sibTransId="{98FE96AC-F818-45C8-ADA2-4DFB06216081}"/>
    <dgm:cxn modelId="{4B2BB641-B35E-4A5A-A58F-0B2D8D3A3BF0}" srcId="{E2853E2D-8A16-43CC-81FA-F6C0BB1596C3}" destId="{69D0F88B-AFA4-43D0-8426-E8007D703793}" srcOrd="0" destOrd="0" parTransId="{B545ECE2-03A9-4CC6-AFCF-276AE8D91609}" sibTransId="{8B50CFAE-55A0-4052-8C8B-5E35719B71E0}"/>
    <dgm:cxn modelId="{4332B79B-B09B-4C80-993A-F66DC5C38061}" srcId="{E2853E2D-8A16-43CC-81FA-F6C0BB1596C3}" destId="{70535176-DD29-46D4-8585-9A5A19FD2274}" srcOrd="2" destOrd="0" parTransId="{D858854E-D877-4D1B-A78F-6E0C75269703}" sibTransId="{279EC8B9-F209-4300-ACD0-3689E9F14DA2}"/>
    <dgm:cxn modelId="{D6075038-F5DC-4F12-B4D3-492E992396B8}" type="presOf" srcId="{279EC8B9-F209-4300-ACD0-3689E9F14DA2}" destId="{69F69235-C962-4A50-9C99-055BB13177E9}" srcOrd="0" destOrd="0" presId="urn:microsoft.com/office/officeart/2005/8/layout/cycle7"/>
    <dgm:cxn modelId="{E682E5CE-80C9-4338-8449-E890EDF96EC3}" type="presOf" srcId="{E2853E2D-8A16-43CC-81FA-F6C0BB1596C3}" destId="{60A102C7-1A14-4F9C-9B10-E6253395DBA9}" srcOrd="0" destOrd="0" presId="urn:microsoft.com/office/officeart/2005/8/layout/cycle7"/>
    <dgm:cxn modelId="{EDFA777B-FC75-435C-B99D-2ABF780B6FCE}" type="presOf" srcId="{98FE96AC-F818-45C8-ADA2-4DFB06216081}" destId="{50E7B2D3-6872-47DB-9647-486DD14FBB04}" srcOrd="1" destOrd="0" presId="urn:microsoft.com/office/officeart/2005/8/layout/cycle7"/>
    <dgm:cxn modelId="{D3D695A4-63AF-47E3-B606-BD90F236B0C2}" type="presOf" srcId="{412104DD-3D57-4AE6-B71E-D32F1C5FE19B}" destId="{144F89CA-CA2F-48E5-ACC0-59951D4FF2EE}" srcOrd="0" destOrd="0" presId="urn:microsoft.com/office/officeart/2005/8/layout/cycle7"/>
    <dgm:cxn modelId="{B43B44A1-D5D1-40B0-BC1D-51C32EEF5F03}" type="presOf" srcId="{8B50CFAE-55A0-4052-8C8B-5E35719B71E0}" destId="{0DC3FDA5-7182-49BA-AECD-DB2CD61ECC39}" srcOrd="0" destOrd="0" presId="urn:microsoft.com/office/officeart/2005/8/layout/cycle7"/>
    <dgm:cxn modelId="{A278C679-6D27-4C63-8F23-2330763E7D19}" type="presOf" srcId="{8B50CFAE-55A0-4052-8C8B-5E35719B71E0}" destId="{32D8E6F9-C0C3-4CAA-9743-AC4737CAF522}" srcOrd="1" destOrd="0" presId="urn:microsoft.com/office/officeart/2005/8/layout/cycle7"/>
    <dgm:cxn modelId="{6171F293-BA6B-4953-BC8E-7067A50EC4EE}" type="presOf" srcId="{70535176-DD29-46D4-8585-9A5A19FD2274}" destId="{9BC83F14-160D-4B19-8744-FE9058E27A24}" srcOrd="0" destOrd="0" presId="urn:microsoft.com/office/officeart/2005/8/layout/cycle7"/>
    <dgm:cxn modelId="{9FFF6307-80C2-482A-82FA-3E6972870C45}" type="presOf" srcId="{69D0F88B-AFA4-43D0-8426-E8007D703793}" destId="{B5F0CA1B-A1F0-4C2D-A5DE-387E6455B2E2}" srcOrd="0" destOrd="0" presId="urn:microsoft.com/office/officeart/2005/8/layout/cycle7"/>
    <dgm:cxn modelId="{8344EDFE-7CBD-484A-8E6B-CD2BAF9F6948}" type="presOf" srcId="{279EC8B9-F209-4300-ACD0-3689E9F14DA2}" destId="{B28D35AA-4F9C-4084-A2A4-7AF360142D25}" srcOrd="1" destOrd="0" presId="urn:microsoft.com/office/officeart/2005/8/layout/cycle7"/>
    <dgm:cxn modelId="{D51E7EAD-D773-4D33-8E0D-D533932A97E3}" type="presParOf" srcId="{60A102C7-1A14-4F9C-9B10-E6253395DBA9}" destId="{B5F0CA1B-A1F0-4C2D-A5DE-387E6455B2E2}" srcOrd="0" destOrd="0" presId="urn:microsoft.com/office/officeart/2005/8/layout/cycle7"/>
    <dgm:cxn modelId="{CD49EB5E-6E11-4EBE-BE1B-39A41D98ED63}" type="presParOf" srcId="{60A102C7-1A14-4F9C-9B10-E6253395DBA9}" destId="{0DC3FDA5-7182-49BA-AECD-DB2CD61ECC39}" srcOrd="1" destOrd="0" presId="urn:microsoft.com/office/officeart/2005/8/layout/cycle7"/>
    <dgm:cxn modelId="{4DA9DBE0-3715-4FA0-B2F1-F752951E43FC}" type="presParOf" srcId="{0DC3FDA5-7182-49BA-AECD-DB2CD61ECC39}" destId="{32D8E6F9-C0C3-4CAA-9743-AC4737CAF522}" srcOrd="0" destOrd="0" presId="urn:microsoft.com/office/officeart/2005/8/layout/cycle7"/>
    <dgm:cxn modelId="{53CF20FE-967E-4915-BDC3-763AB0E49EB2}" type="presParOf" srcId="{60A102C7-1A14-4F9C-9B10-E6253395DBA9}" destId="{144F89CA-CA2F-48E5-ACC0-59951D4FF2EE}" srcOrd="2" destOrd="0" presId="urn:microsoft.com/office/officeart/2005/8/layout/cycle7"/>
    <dgm:cxn modelId="{A15A16F0-615D-4847-96D6-A88F8E61CA3E}" type="presParOf" srcId="{60A102C7-1A14-4F9C-9B10-E6253395DBA9}" destId="{B602C9D6-B2F1-4C01-B9CA-881E4C50F255}" srcOrd="3" destOrd="0" presId="urn:microsoft.com/office/officeart/2005/8/layout/cycle7"/>
    <dgm:cxn modelId="{80ED5710-7955-43D0-A9FE-915DC083779E}" type="presParOf" srcId="{B602C9D6-B2F1-4C01-B9CA-881E4C50F255}" destId="{50E7B2D3-6872-47DB-9647-486DD14FBB04}" srcOrd="0" destOrd="0" presId="urn:microsoft.com/office/officeart/2005/8/layout/cycle7"/>
    <dgm:cxn modelId="{0A70E0B6-D1AD-4681-800C-FBA755FE9540}" type="presParOf" srcId="{60A102C7-1A14-4F9C-9B10-E6253395DBA9}" destId="{9BC83F14-160D-4B19-8744-FE9058E27A24}" srcOrd="4" destOrd="0" presId="urn:microsoft.com/office/officeart/2005/8/layout/cycle7"/>
    <dgm:cxn modelId="{6A248754-0CF4-4011-A262-573BC9E0916D}" type="presParOf" srcId="{60A102C7-1A14-4F9C-9B10-E6253395DBA9}" destId="{69F69235-C962-4A50-9C99-055BB13177E9}" srcOrd="5" destOrd="0" presId="urn:microsoft.com/office/officeart/2005/8/layout/cycle7"/>
    <dgm:cxn modelId="{8E6EF752-3338-47E5-BFB8-24A0BF185C58}" type="presParOf" srcId="{69F69235-C962-4A50-9C99-055BB13177E9}" destId="{B28D35AA-4F9C-4084-A2A4-7AF360142D25}" srcOrd="0" destOrd="0" presId="urn:microsoft.com/office/officeart/2005/8/layout/cycle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CE940F-7CE1-4934-9EBB-76CA8BF18830}"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F9DCEC92-2364-4381-BA86-C6E7EF80529F}">
      <dgm:prSet phldrT="[Text]" custT="1"/>
      <dgm:spPr>
        <a:solidFill>
          <a:srgbClr val="008000"/>
        </a:solidFill>
      </dgm:spPr>
      <dgm:t>
        <a:bodyPr/>
        <a:lstStyle/>
        <a:p>
          <a:r>
            <a:rPr lang="en-US" sz="2000" b="1" dirty="0" smtClean="0">
              <a:effectLst>
                <a:outerShdw blurRad="38100" dist="38100" dir="2700000" algn="tl">
                  <a:srgbClr val="000000">
                    <a:alpha val="43137"/>
                  </a:srgbClr>
                </a:outerShdw>
              </a:effectLst>
            </a:rPr>
            <a:t>Veterans Success Committee</a:t>
          </a:r>
          <a:endParaRPr lang="en-US" sz="2000" b="1" dirty="0">
            <a:effectLst>
              <a:outerShdw blurRad="38100" dist="38100" dir="2700000" algn="tl">
                <a:srgbClr val="000000">
                  <a:alpha val="43137"/>
                </a:srgbClr>
              </a:outerShdw>
            </a:effectLst>
          </a:endParaRPr>
        </a:p>
      </dgm:t>
    </dgm:pt>
    <dgm:pt modelId="{CCFD09D0-5CDA-4007-891D-E4A4F3EA5425}" type="parTrans" cxnId="{F652C44C-EE3B-4C8D-A30C-DD8E615BD58E}">
      <dgm:prSet/>
      <dgm:spPr/>
      <dgm:t>
        <a:bodyPr/>
        <a:lstStyle/>
        <a:p>
          <a:endParaRPr lang="en-US"/>
        </a:p>
      </dgm:t>
    </dgm:pt>
    <dgm:pt modelId="{6F90543F-8917-401D-B8EF-A20314B21DEC}" type="sibTrans" cxnId="{F652C44C-EE3B-4C8D-A30C-DD8E615BD58E}">
      <dgm:prSet/>
      <dgm:spPr/>
      <dgm:t>
        <a:bodyPr/>
        <a:lstStyle/>
        <a:p>
          <a:endParaRPr lang="en-US" dirty="0"/>
        </a:p>
      </dgm:t>
    </dgm:pt>
    <dgm:pt modelId="{DA1D772F-86E6-44A7-BCCB-265BFB20A446}">
      <dgm:prSet phldrT="[Text]" custT="1"/>
      <dgm:spPr>
        <a:solidFill>
          <a:srgbClr val="E6B012"/>
        </a:solidFill>
      </dgm:spPr>
      <dgm:t>
        <a:bodyPr/>
        <a:lstStyle/>
        <a:p>
          <a:r>
            <a:rPr lang="en-US" sz="2000" b="1" dirty="0" smtClean="0">
              <a:effectLst>
                <a:outerShdw blurRad="38100" dist="38100" dir="2700000" algn="tl">
                  <a:srgbClr val="000000">
                    <a:alpha val="43137"/>
                  </a:srgbClr>
                </a:outerShdw>
              </a:effectLst>
            </a:rPr>
            <a:t>Key Partnerships</a:t>
          </a:r>
          <a:endParaRPr lang="en-US" sz="2000" b="1" dirty="0">
            <a:effectLst>
              <a:outerShdw blurRad="38100" dist="38100" dir="2700000" algn="tl">
                <a:srgbClr val="000000">
                  <a:alpha val="43137"/>
                </a:srgbClr>
              </a:outerShdw>
            </a:effectLst>
          </a:endParaRPr>
        </a:p>
      </dgm:t>
    </dgm:pt>
    <dgm:pt modelId="{1A098710-9260-4985-B503-6E5CBBF58667}" type="parTrans" cxnId="{A6274194-ADB5-4D8B-84C9-71DBA28E5A3F}">
      <dgm:prSet/>
      <dgm:spPr/>
      <dgm:t>
        <a:bodyPr/>
        <a:lstStyle/>
        <a:p>
          <a:endParaRPr lang="en-US"/>
        </a:p>
      </dgm:t>
    </dgm:pt>
    <dgm:pt modelId="{18720505-08C9-4D98-AB0D-E09F6CC30B62}" type="sibTrans" cxnId="{A6274194-ADB5-4D8B-84C9-71DBA28E5A3F}">
      <dgm:prSet/>
      <dgm:spPr/>
      <dgm:t>
        <a:bodyPr/>
        <a:lstStyle/>
        <a:p>
          <a:endParaRPr lang="en-US" dirty="0"/>
        </a:p>
      </dgm:t>
    </dgm:pt>
    <dgm:pt modelId="{827C838B-6063-4D73-B18E-4D0964112296}">
      <dgm:prSet phldrT="[Text]"/>
      <dgm:spPr>
        <a:solidFill>
          <a:schemeClr val="accent5">
            <a:lumMod val="75000"/>
          </a:schemeClr>
        </a:solidFill>
      </dgm:spPr>
      <dgm:t>
        <a:bodyPr/>
        <a:lstStyle/>
        <a:p>
          <a:r>
            <a:rPr lang="en-US" b="1" dirty="0" smtClean="0">
              <a:effectLst>
                <a:outerShdw blurRad="38100" dist="38100" dir="2700000" algn="tl">
                  <a:srgbClr val="000000">
                    <a:alpha val="43137"/>
                  </a:srgbClr>
                </a:outerShdw>
              </a:effectLst>
            </a:rPr>
            <a:t>Military Transfer Credit Recognition</a:t>
          </a:r>
          <a:endParaRPr lang="en-US" b="1" dirty="0">
            <a:effectLst>
              <a:outerShdw blurRad="38100" dist="38100" dir="2700000" algn="tl">
                <a:srgbClr val="000000">
                  <a:alpha val="43137"/>
                </a:srgbClr>
              </a:outerShdw>
            </a:effectLst>
          </a:endParaRPr>
        </a:p>
      </dgm:t>
    </dgm:pt>
    <dgm:pt modelId="{12D8F090-7F2A-4E6D-8254-412E3989552D}" type="parTrans" cxnId="{4DB84EDC-91CA-4EF3-8DAB-D96515FF3182}">
      <dgm:prSet/>
      <dgm:spPr/>
      <dgm:t>
        <a:bodyPr/>
        <a:lstStyle/>
        <a:p>
          <a:endParaRPr lang="en-US"/>
        </a:p>
      </dgm:t>
    </dgm:pt>
    <dgm:pt modelId="{E47BF450-FF6C-4D31-B09F-4B08B6ABF390}" type="sibTrans" cxnId="{4DB84EDC-91CA-4EF3-8DAB-D96515FF3182}">
      <dgm:prSet/>
      <dgm:spPr/>
      <dgm:t>
        <a:bodyPr/>
        <a:lstStyle/>
        <a:p>
          <a:endParaRPr lang="en-US"/>
        </a:p>
      </dgm:t>
    </dgm:pt>
    <dgm:pt modelId="{7AFAFB4C-290F-4E53-AA26-CD5CEA5B4C19}" type="pres">
      <dgm:prSet presAssocID="{C2CE940F-7CE1-4934-9EBB-76CA8BF18830}" presName="linearFlow" presStyleCnt="0">
        <dgm:presLayoutVars>
          <dgm:dir/>
          <dgm:resizeHandles val="exact"/>
        </dgm:presLayoutVars>
      </dgm:prSet>
      <dgm:spPr/>
    </dgm:pt>
    <dgm:pt modelId="{0CE66B9F-37C7-4859-8A69-B7E41CA2C41A}" type="pres">
      <dgm:prSet presAssocID="{F9DCEC92-2364-4381-BA86-C6E7EF80529F}" presName="node" presStyleLbl="node1" presStyleIdx="0" presStyleCnt="3" custScaleX="115496" custScaleY="97222">
        <dgm:presLayoutVars>
          <dgm:bulletEnabled val="1"/>
        </dgm:presLayoutVars>
      </dgm:prSet>
      <dgm:spPr/>
      <dgm:t>
        <a:bodyPr/>
        <a:lstStyle/>
        <a:p>
          <a:endParaRPr lang="en-US"/>
        </a:p>
      </dgm:t>
    </dgm:pt>
    <dgm:pt modelId="{F57812D3-A941-4BD7-A545-C63FFBA1E842}" type="pres">
      <dgm:prSet presAssocID="{6F90543F-8917-401D-B8EF-A20314B21DEC}" presName="spacerL" presStyleCnt="0"/>
      <dgm:spPr/>
    </dgm:pt>
    <dgm:pt modelId="{9DA49C6C-3079-411E-9F69-C423ACAAF6D0}" type="pres">
      <dgm:prSet presAssocID="{6F90543F-8917-401D-B8EF-A20314B21DEC}" presName="sibTrans" presStyleLbl="sibTrans2D1" presStyleIdx="0" presStyleCnt="2" custScaleX="63192" custScaleY="70409" custLinFactNeighborX="35011" custLinFactNeighborY="-1167"/>
      <dgm:spPr/>
      <dgm:t>
        <a:bodyPr/>
        <a:lstStyle/>
        <a:p>
          <a:endParaRPr lang="en-US"/>
        </a:p>
      </dgm:t>
    </dgm:pt>
    <dgm:pt modelId="{6F49D7E9-40DE-4CAE-A77E-CC7762C3F7E6}" type="pres">
      <dgm:prSet presAssocID="{6F90543F-8917-401D-B8EF-A20314B21DEC}" presName="spacerR" presStyleCnt="0"/>
      <dgm:spPr/>
    </dgm:pt>
    <dgm:pt modelId="{E80D6DEF-5CB7-4D69-BAB9-86474D600872}" type="pres">
      <dgm:prSet presAssocID="{DA1D772F-86E6-44A7-BCCB-265BFB20A446}" presName="node" presStyleLbl="node1" presStyleIdx="1" presStyleCnt="3" custScaleX="118412" custScaleY="97525">
        <dgm:presLayoutVars>
          <dgm:bulletEnabled val="1"/>
        </dgm:presLayoutVars>
      </dgm:prSet>
      <dgm:spPr/>
      <dgm:t>
        <a:bodyPr/>
        <a:lstStyle/>
        <a:p>
          <a:endParaRPr lang="en-US"/>
        </a:p>
      </dgm:t>
    </dgm:pt>
    <dgm:pt modelId="{84A0C3F9-F843-492D-A08D-D61C3EEC389B}" type="pres">
      <dgm:prSet presAssocID="{18720505-08C9-4D98-AB0D-E09F6CC30B62}" presName="spacerL" presStyleCnt="0"/>
      <dgm:spPr/>
    </dgm:pt>
    <dgm:pt modelId="{171A3214-DC2F-4376-8BD0-EF14AC27D1DF}" type="pres">
      <dgm:prSet presAssocID="{18720505-08C9-4D98-AB0D-E09F6CC30B62}" presName="sibTrans" presStyleLbl="sibTrans2D1" presStyleIdx="1" presStyleCnt="2" custScaleX="54803" custScaleY="57119"/>
      <dgm:spPr/>
      <dgm:t>
        <a:bodyPr/>
        <a:lstStyle/>
        <a:p>
          <a:endParaRPr lang="en-US"/>
        </a:p>
      </dgm:t>
    </dgm:pt>
    <dgm:pt modelId="{51A9B253-2B93-4C99-9983-5922FAA30B2F}" type="pres">
      <dgm:prSet presAssocID="{18720505-08C9-4D98-AB0D-E09F6CC30B62}" presName="spacerR" presStyleCnt="0"/>
      <dgm:spPr/>
    </dgm:pt>
    <dgm:pt modelId="{7331EED5-A708-4D55-B442-92FC36051757}" type="pres">
      <dgm:prSet presAssocID="{827C838B-6063-4D73-B18E-4D0964112296}" presName="node" presStyleLbl="node1" presStyleIdx="2" presStyleCnt="3" custScaleX="117542">
        <dgm:presLayoutVars>
          <dgm:bulletEnabled val="1"/>
        </dgm:presLayoutVars>
      </dgm:prSet>
      <dgm:spPr/>
      <dgm:t>
        <a:bodyPr/>
        <a:lstStyle/>
        <a:p>
          <a:endParaRPr lang="en-US"/>
        </a:p>
      </dgm:t>
    </dgm:pt>
  </dgm:ptLst>
  <dgm:cxnLst>
    <dgm:cxn modelId="{1877E963-2CAA-40EE-941A-95058CA4B6A8}" type="presOf" srcId="{C2CE940F-7CE1-4934-9EBB-76CA8BF18830}" destId="{7AFAFB4C-290F-4E53-AA26-CD5CEA5B4C19}" srcOrd="0" destOrd="0" presId="urn:microsoft.com/office/officeart/2005/8/layout/equation1"/>
    <dgm:cxn modelId="{11674CE0-87FF-4258-A3A4-369FE88A75F7}" type="presOf" srcId="{F9DCEC92-2364-4381-BA86-C6E7EF80529F}" destId="{0CE66B9F-37C7-4859-8A69-B7E41CA2C41A}" srcOrd="0" destOrd="0" presId="urn:microsoft.com/office/officeart/2005/8/layout/equation1"/>
    <dgm:cxn modelId="{7D835AE7-566C-49E9-BE5A-2C264243D3E9}" type="presOf" srcId="{6F90543F-8917-401D-B8EF-A20314B21DEC}" destId="{9DA49C6C-3079-411E-9F69-C423ACAAF6D0}" srcOrd="0" destOrd="0" presId="urn:microsoft.com/office/officeart/2005/8/layout/equation1"/>
    <dgm:cxn modelId="{A6274194-ADB5-4D8B-84C9-71DBA28E5A3F}" srcId="{C2CE940F-7CE1-4934-9EBB-76CA8BF18830}" destId="{DA1D772F-86E6-44A7-BCCB-265BFB20A446}" srcOrd="1" destOrd="0" parTransId="{1A098710-9260-4985-B503-6E5CBBF58667}" sibTransId="{18720505-08C9-4D98-AB0D-E09F6CC30B62}"/>
    <dgm:cxn modelId="{4DB84EDC-91CA-4EF3-8DAB-D96515FF3182}" srcId="{C2CE940F-7CE1-4934-9EBB-76CA8BF18830}" destId="{827C838B-6063-4D73-B18E-4D0964112296}" srcOrd="2" destOrd="0" parTransId="{12D8F090-7F2A-4E6D-8254-412E3989552D}" sibTransId="{E47BF450-FF6C-4D31-B09F-4B08B6ABF390}"/>
    <dgm:cxn modelId="{55220737-D3BA-4B4C-B31C-32644DD06E16}" type="presOf" srcId="{18720505-08C9-4D98-AB0D-E09F6CC30B62}" destId="{171A3214-DC2F-4376-8BD0-EF14AC27D1DF}" srcOrd="0" destOrd="0" presId="urn:microsoft.com/office/officeart/2005/8/layout/equation1"/>
    <dgm:cxn modelId="{1FAC1DED-F704-4CB9-9DF9-9E672CB4C9AB}" type="presOf" srcId="{827C838B-6063-4D73-B18E-4D0964112296}" destId="{7331EED5-A708-4D55-B442-92FC36051757}" srcOrd="0" destOrd="0" presId="urn:microsoft.com/office/officeart/2005/8/layout/equation1"/>
    <dgm:cxn modelId="{F652C44C-EE3B-4C8D-A30C-DD8E615BD58E}" srcId="{C2CE940F-7CE1-4934-9EBB-76CA8BF18830}" destId="{F9DCEC92-2364-4381-BA86-C6E7EF80529F}" srcOrd="0" destOrd="0" parTransId="{CCFD09D0-5CDA-4007-891D-E4A4F3EA5425}" sibTransId="{6F90543F-8917-401D-B8EF-A20314B21DEC}"/>
    <dgm:cxn modelId="{3ED441A4-FFD8-4A4B-9D7F-6B13B32F24CE}" type="presOf" srcId="{DA1D772F-86E6-44A7-BCCB-265BFB20A446}" destId="{E80D6DEF-5CB7-4D69-BAB9-86474D600872}" srcOrd="0" destOrd="0" presId="urn:microsoft.com/office/officeart/2005/8/layout/equation1"/>
    <dgm:cxn modelId="{8EB9536B-EA2B-4E45-A222-AB81B547DADD}" type="presParOf" srcId="{7AFAFB4C-290F-4E53-AA26-CD5CEA5B4C19}" destId="{0CE66B9F-37C7-4859-8A69-B7E41CA2C41A}" srcOrd="0" destOrd="0" presId="urn:microsoft.com/office/officeart/2005/8/layout/equation1"/>
    <dgm:cxn modelId="{CD786851-3AB5-4A83-8D5C-F2926FFDDAD0}" type="presParOf" srcId="{7AFAFB4C-290F-4E53-AA26-CD5CEA5B4C19}" destId="{F57812D3-A941-4BD7-A545-C63FFBA1E842}" srcOrd="1" destOrd="0" presId="urn:microsoft.com/office/officeart/2005/8/layout/equation1"/>
    <dgm:cxn modelId="{09D86ADC-AC15-4038-B6A4-0FF75CAFF905}" type="presParOf" srcId="{7AFAFB4C-290F-4E53-AA26-CD5CEA5B4C19}" destId="{9DA49C6C-3079-411E-9F69-C423ACAAF6D0}" srcOrd="2" destOrd="0" presId="urn:microsoft.com/office/officeart/2005/8/layout/equation1"/>
    <dgm:cxn modelId="{2A1F4801-968F-4F34-8141-779D5027FCD1}" type="presParOf" srcId="{7AFAFB4C-290F-4E53-AA26-CD5CEA5B4C19}" destId="{6F49D7E9-40DE-4CAE-A77E-CC7762C3F7E6}" srcOrd="3" destOrd="0" presId="urn:microsoft.com/office/officeart/2005/8/layout/equation1"/>
    <dgm:cxn modelId="{E94048F7-9D33-45B6-A4F1-531466DA4C4C}" type="presParOf" srcId="{7AFAFB4C-290F-4E53-AA26-CD5CEA5B4C19}" destId="{E80D6DEF-5CB7-4D69-BAB9-86474D600872}" srcOrd="4" destOrd="0" presId="urn:microsoft.com/office/officeart/2005/8/layout/equation1"/>
    <dgm:cxn modelId="{9755D4FE-6997-4884-B902-9CF0E493DD40}" type="presParOf" srcId="{7AFAFB4C-290F-4E53-AA26-CD5CEA5B4C19}" destId="{84A0C3F9-F843-492D-A08D-D61C3EEC389B}" srcOrd="5" destOrd="0" presId="urn:microsoft.com/office/officeart/2005/8/layout/equation1"/>
    <dgm:cxn modelId="{222F463D-EAE1-43F3-A768-6D997A472E91}" type="presParOf" srcId="{7AFAFB4C-290F-4E53-AA26-CD5CEA5B4C19}" destId="{171A3214-DC2F-4376-8BD0-EF14AC27D1DF}" srcOrd="6" destOrd="0" presId="urn:microsoft.com/office/officeart/2005/8/layout/equation1"/>
    <dgm:cxn modelId="{C675BE7D-A41E-4781-B9AA-7EEEFBC8793F}" type="presParOf" srcId="{7AFAFB4C-290F-4E53-AA26-CD5CEA5B4C19}" destId="{51A9B253-2B93-4C99-9983-5922FAA30B2F}" srcOrd="7" destOrd="0" presId="urn:microsoft.com/office/officeart/2005/8/layout/equation1"/>
    <dgm:cxn modelId="{205D1515-EF29-47F8-BB6E-BFB82EEDB0AC}" type="presParOf" srcId="{7AFAFB4C-290F-4E53-AA26-CD5CEA5B4C19}" destId="{7331EED5-A708-4D55-B442-92FC36051757}"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F0CA1B-A1F0-4C2D-A5DE-387E6455B2E2}">
      <dsp:nvSpPr>
        <dsp:cNvPr id="0" name=""/>
        <dsp:cNvSpPr/>
      </dsp:nvSpPr>
      <dsp:spPr>
        <a:xfrm>
          <a:off x="2399555" y="830"/>
          <a:ext cx="2211288" cy="1105644"/>
        </a:xfrm>
        <a:prstGeom prst="roundRect">
          <a:avLst>
            <a:gd name="adj" fmla="val 10000"/>
          </a:avLst>
        </a:prstGeom>
        <a:solidFill>
          <a:srgbClr val="008000"/>
        </a:solidFill>
        <a:ln w="25400" cap="flat" cmpd="sng" algn="ctr">
          <a:solidFill>
            <a:srgbClr val="008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CPP President</a:t>
          </a:r>
          <a:endParaRPr lang="en-US" sz="2100" kern="1200" dirty="0">
            <a:effectLst>
              <a:outerShdw blurRad="38100" dist="38100" dir="2700000" algn="tl">
                <a:srgbClr val="000000">
                  <a:alpha val="43137"/>
                </a:srgbClr>
              </a:outerShdw>
            </a:effectLst>
          </a:endParaRPr>
        </a:p>
      </dsp:txBody>
      <dsp:txXfrm>
        <a:off x="2431938" y="33213"/>
        <a:ext cx="2146522" cy="1040878"/>
      </dsp:txXfrm>
    </dsp:sp>
    <dsp:sp modelId="{0DC3FDA5-7182-49BA-AECD-DB2CD61ECC39}">
      <dsp:nvSpPr>
        <dsp:cNvPr id="0" name=""/>
        <dsp:cNvSpPr/>
      </dsp:nvSpPr>
      <dsp:spPr>
        <a:xfrm rot="5399634">
          <a:off x="2549240" y="1929233"/>
          <a:ext cx="1985520" cy="627097"/>
        </a:xfrm>
        <a:prstGeom prst="leftRightArrow">
          <a:avLst>
            <a:gd name="adj1" fmla="val 60000"/>
            <a:gd name="adj2" fmla="val 50000"/>
          </a:avLst>
        </a:prstGeom>
        <a:solidFill>
          <a:schemeClr val="tx1"/>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a:off x="2737369" y="2054652"/>
        <a:ext cx="1609262" cy="376259"/>
      </dsp:txXfrm>
    </dsp:sp>
    <dsp:sp modelId="{144F89CA-CA2F-48E5-ACC0-59951D4FF2EE}">
      <dsp:nvSpPr>
        <dsp:cNvPr id="0" name=""/>
        <dsp:cNvSpPr/>
      </dsp:nvSpPr>
      <dsp:spPr>
        <a:xfrm>
          <a:off x="4570519" y="3161555"/>
          <a:ext cx="2211288" cy="1105644"/>
        </a:xfrm>
        <a:prstGeom prst="roundRect">
          <a:avLst>
            <a:gd name="adj" fmla="val 10000"/>
          </a:avLst>
        </a:prstGeom>
        <a:solidFill>
          <a:srgbClr val="E6B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Vice President of Student Affairs</a:t>
          </a:r>
          <a:endParaRPr lang="en-US" sz="2100" kern="1200" dirty="0">
            <a:effectLst>
              <a:outerShdw blurRad="38100" dist="38100" dir="2700000" algn="tl">
                <a:srgbClr val="000000">
                  <a:alpha val="43137"/>
                </a:srgbClr>
              </a:outerShdw>
            </a:effectLst>
          </a:endParaRPr>
        </a:p>
      </dsp:txBody>
      <dsp:txXfrm>
        <a:off x="4602902" y="3193938"/>
        <a:ext cx="2146522" cy="1040878"/>
      </dsp:txXfrm>
    </dsp:sp>
    <dsp:sp modelId="{B602C9D6-B2F1-4C01-B9CA-881E4C50F255}">
      <dsp:nvSpPr>
        <dsp:cNvPr id="0" name=""/>
        <dsp:cNvSpPr/>
      </dsp:nvSpPr>
      <dsp:spPr>
        <a:xfrm rot="10800000">
          <a:off x="2701715" y="3384895"/>
          <a:ext cx="1681727" cy="658965"/>
        </a:xfrm>
        <a:prstGeom prst="lef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rot="10800000">
        <a:off x="2899404" y="3516688"/>
        <a:ext cx="1286348" cy="395379"/>
      </dsp:txXfrm>
    </dsp:sp>
    <dsp:sp modelId="{9BC83F14-160D-4B19-8744-FE9058E27A24}">
      <dsp:nvSpPr>
        <dsp:cNvPr id="0" name=""/>
        <dsp:cNvSpPr/>
      </dsp:nvSpPr>
      <dsp:spPr>
        <a:xfrm>
          <a:off x="303349" y="3161555"/>
          <a:ext cx="2211288" cy="1105644"/>
        </a:xfrm>
        <a:prstGeom prst="roundRect">
          <a:avLst>
            <a:gd name="adj" fmla="val 10000"/>
          </a:avLst>
        </a:prstGeom>
        <a:solidFill>
          <a:srgbClr val="E6B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Provost &amp; Vice President of Academic Affairs</a:t>
          </a:r>
          <a:endParaRPr lang="en-US" sz="2100" kern="1200" dirty="0">
            <a:effectLst>
              <a:outerShdw blurRad="38100" dist="38100" dir="2700000" algn="tl">
                <a:srgbClr val="000000">
                  <a:alpha val="43137"/>
                </a:srgbClr>
              </a:outerShdw>
            </a:effectLst>
          </a:endParaRPr>
        </a:p>
      </dsp:txBody>
      <dsp:txXfrm>
        <a:off x="335732" y="3193938"/>
        <a:ext cx="2146522" cy="1040878"/>
      </dsp:txXfrm>
    </dsp:sp>
    <dsp:sp modelId="{69F69235-C962-4A50-9C99-055BB13177E9}">
      <dsp:nvSpPr>
        <dsp:cNvPr id="0" name=""/>
        <dsp:cNvSpPr/>
      </dsp:nvSpPr>
      <dsp:spPr>
        <a:xfrm rot="18213150">
          <a:off x="-771163" y="1652861"/>
          <a:ext cx="1644705" cy="386975"/>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a:off x="-655070" y="1730256"/>
        <a:ext cx="1412520" cy="2321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E66B9F-37C7-4859-8A69-B7E41CA2C41A}">
      <dsp:nvSpPr>
        <dsp:cNvPr id="0" name=""/>
        <dsp:cNvSpPr/>
      </dsp:nvSpPr>
      <dsp:spPr>
        <a:xfrm>
          <a:off x="2280" y="1053560"/>
          <a:ext cx="2294523" cy="1931479"/>
        </a:xfrm>
        <a:prstGeom prst="ellipse">
          <a:avLst/>
        </a:prstGeom>
        <a:solidFill>
          <a:srgbClr val="008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Veterans Success Committee</a:t>
          </a:r>
          <a:endParaRPr lang="en-US" sz="2000" b="1" kern="1200" dirty="0">
            <a:effectLst>
              <a:outerShdw blurRad="38100" dist="38100" dir="2700000" algn="tl">
                <a:srgbClr val="000000">
                  <a:alpha val="43137"/>
                </a:srgbClr>
              </a:outerShdw>
            </a:effectLst>
          </a:endParaRPr>
        </a:p>
      </dsp:txBody>
      <dsp:txXfrm>
        <a:off x="338305" y="1336419"/>
        <a:ext cx="1622473" cy="1365761"/>
      </dsp:txXfrm>
    </dsp:sp>
    <dsp:sp modelId="{9DA49C6C-3079-411E-9F69-C423ACAAF6D0}">
      <dsp:nvSpPr>
        <dsp:cNvPr id="0" name=""/>
        <dsp:cNvSpPr/>
      </dsp:nvSpPr>
      <dsp:spPr>
        <a:xfrm>
          <a:off x="2514600" y="1600202"/>
          <a:ext cx="728141" cy="81130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2611115" y="1920223"/>
        <a:ext cx="535111" cy="171258"/>
      </dsp:txXfrm>
    </dsp:sp>
    <dsp:sp modelId="{E80D6DEF-5CB7-4D69-BAB9-86474D600872}">
      <dsp:nvSpPr>
        <dsp:cNvPr id="0" name=""/>
        <dsp:cNvSpPr/>
      </dsp:nvSpPr>
      <dsp:spPr>
        <a:xfrm>
          <a:off x="3347580" y="1050550"/>
          <a:ext cx="2352455" cy="1937499"/>
        </a:xfrm>
        <a:prstGeom prst="ellipse">
          <a:avLst/>
        </a:prstGeom>
        <a:solidFill>
          <a:srgbClr val="E6B01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Key Partnerships</a:t>
          </a:r>
          <a:endParaRPr lang="en-US" sz="2000" b="1" kern="1200" dirty="0">
            <a:effectLst>
              <a:outerShdw blurRad="38100" dist="38100" dir="2700000" algn="tl">
                <a:srgbClr val="000000">
                  <a:alpha val="43137"/>
                </a:srgbClr>
              </a:outerShdw>
            </a:effectLst>
          </a:endParaRPr>
        </a:p>
      </dsp:txBody>
      <dsp:txXfrm>
        <a:off x="3692089" y="1334290"/>
        <a:ext cx="1663437" cy="1370019"/>
      </dsp:txXfrm>
    </dsp:sp>
    <dsp:sp modelId="{171A3214-DC2F-4376-8BD0-EF14AC27D1DF}">
      <dsp:nvSpPr>
        <dsp:cNvPr id="0" name=""/>
        <dsp:cNvSpPr/>
      </dsp:nvSpPr>
      <dsp:spPr>
        <a:xfrm>
          <a:off x="5861353" y="1690217"/>
          <a:ext cx="631477" cy="658164"/>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US" sz="2900" kern="1200" dirty="0"/>
        </a:p>
      </dsp:txBody>
      <dsp:txXfrm>
        <a:off x="5945055" y="1825799"/>
        <a:ext cx="464073" cy="387000"/>
      </dsp:txXfrm>
    </dsp:sp>
    <dsp:sp modelId="{7331EED5-A708-4D55-B442-92FC36051757}">
      <dsp:nvSpPr>
        <dsp:cNvPr id="0" name=""/>
        <dsp:cNvSpPr/>
      </dsp:nvSpPr>
      <dsp:spPr>
        <a:xfrm>
          <a:off x="6654148" y="1025965"/>
          <a:ext cx="2335170" cy="1986669"/>
        </a:xfrm>
        <a:prstGeom prst="ellips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b="1" kern="1200" dirty="0" smtClean="0">
              <a:effectLst>
                <a:outerShdw blurRad="38100" dist="38100" dir="2700000" algn="tl">
                  <a:srgbClr val="000000">
                    <a:alpha val="43137"/>
                  </a:srgbClr>
                </a:outerShdw>
              </a:effectLst>
            </a:rPr>
            <a:t>Military Transfer Credit Recognition</a:t>
          </a:r>
          <a:endParaRPr lang="en-US" sz="2100" b="1" kern="1200" dirty="0">
            <a:effectLst>
              <a:outerShdw blurRad="38100" dist="38100" dir="2700000" algn="tl">
                <a:srgbClr val="000000">
                  <a:alpha val="43137"/>
                </a:srgbClr>
              </a:outerShdw>
            </a:effectLst>
          </a:endParaRPr>
        </a:p>
      </dsp:txBody>
      <dsp:txXfrm>
        <a:off x="6996126" y="1316906"/>
        <a:ext cx="1651214" cy="140478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71697" cy="464503"/>
          </a:xfrm>
          <a:prstGeom prst="rect">
            <a:avLst/>
          </a:prstGeom>
          <a:noFill/>
          <a:ln w="9525">
            <a:noFill/>
            <a:miter lim="800000"/>
            <a:headEnd/>
            <a:tailEnd/>
          </a:ln>
          <a:effectLst/>
        </p:spPr>
        <p:txBody>
          <a:bodyPr vert="horz" wrap="square" lIns="94922" tIns="47462" rIns="94922" bIns="47462" numCol="1" anchor="t" anchorCtr="0" compatLnSpc="1">
            <a:prstTxWarp prst="textNoShape">
              <a:avLst/>
            </a:prstTxWarp>
          </a:bodyPr>
          <a:lstStyle>
            <a:lvl1pPr defTabSz="949313" eaLnBrk="1" hangingPunct="1">
              <a:defRPr sz="1200" b="0">
                <a:latin typeface="Arial" charset="0"/>
              </a:defRPr>
            </a:lvl1pPr>
          </a:lstStyle>
          <a:p>
            <a:pPr>
              <a:defRPr/>
            </a:pPr>
            <a:endParaRPr lang="en-US" dirty="0"/>
          </a:p>
        </p:txBody>
      </p:sp>
      <p:sp>
        <p:nvSpPr>
          <p:cNvPr id="7171" name="Rectangle 3"/>
          <p:cNvSpPr>
            <a:spLocks noGrp="1" noChangeArrowheads="1"/>
          </p:cNvSpPr>
          <p:nvPr>
            <p:ph type="dt" sz="quarter" idx="1"/>
          </p:nvPr>
        </p:nvSpPr>
        <p:spPr bwMode="auto">
          <a:xfrm>
            <a:off x="3886305" y="1"/>
            <a:ext cx="2971696" cy="464503"/>
          </a:xfrm>
          <a:prstGeom prst="rect">
            <a:avLst/>
          </a:prstGeom>
          <a:noFill/>
          <a:ln w="9525">
            <a:noFill/>
            <a:miter lim="800000"/>
            <a:headEnd/>
            <a:tailEnd/>
          </a:ln>
          <a:effectLst/>
        </p:spPr>
        <p:txBody>
          <a:bodyPr vert="horz" wrap="square" lIns="94922" tIns="47462" rIns="94922" bIns="47462" numCol="1" anchor="t" anchorCtr="0" compatLnSpc="1">
            <a:prstTxWarp prst="textNoShape">
              <a:avLst/>
            </a:prstTxWarp>
          </a:bodyPr>
          <a:lstStyle>
            <a:lvl1pPr algn="r" defTabSz="949313" eaLnBrk="1" hangingPunct="1">
              <a:defRPr sz="1200" b="0">
                <a:latin typeface="Arial" charset="0"/>
              </a:defRPr>
            </a:lvl1pPr>
          </a:lstStyle>
          <a:p>
            <a:pPr>
              <a:defRPr/>
            </a:pPr>
            <a:endParaRPr lang="en-US" dirty="0"/>
          </a:p>
        </p:txBody>
      </p:sp>
      <p:sp>
        <p:nvSpPr>
          <p:cNvPr id="7172" name="Rectangle 4"/>
          <p:cNvSpPr>
            <a:spLocks noGrp="1" noChangeArrowheads="1"/>
          </p:cNvSpPr>
          <p:nvPr>
            <p:ph type="ftr" sz="quarter" idx="2"/>
          </p:nvPr>
        </p:nvSpPr>
        <p:spPr bwMode="auto">
          <a:xfrm>
            <a:off x="1" y="8831898"/>
            <a:ext cx="2971697" cy="464502"/>
          </a:xfrm>
          <a:prstGeom prst="rect">
            <a:avLst/>
          </a:prstGeom>
          <a:noFill/>
          <a:ln w="9525">
            <a:noFill/>
            <a:miter lim="800000"/>
            <a:headEnd/>
            <a:tailEnd/>
          </a:ln>
          <a:effectLst/>
        </p:spPr>
        <p:txBody>
          <a:bodyPr vert="horz" wrap="square" lIns="94922" tIns="47462" rIns="94922" bIns="47462" numCol="1" anchor="b" anchorCtr="0" compatLnSpc="1">
            <a:prstTxWarp prst="textNoShape">
              <a:avLst/>
            </a:prstTxWarp>
          </a:bodyPr>
          <a:lstStyle>
            <a:lvl1pPr defTabSz="949313" eaLnBrk="1" hangingPunct="1">
              <a:defRPr sz="1200" b="0">
                <a:latin typeface="Arial" charset="0"/>
              </a:defRPr>
            </a:lvl1pPr>
          </a:lstStyle>
          <a:p>
            <a:pPr>
              <a:defRPr/>
            </a:pPr>
            <a:endParaRPr lang="en-US" dirty="0"/>
          </a:p>
        </p:txBody>
      </p:sp>
      <p:sp>
        <p:nvSpPr>
          <p:cNvPr id="7173" name="Rectangle 5"/>
          <p:cNvSpPr>
            <a:spLocks noGrp="1" noChangeArrowheads="1"/>
          </p:cNvSpPr>
          <p:nvPr>
            <p:ph type="sldNum" sz="quarter" idx="3"/>
          </p:nvPr>
        </p:nvSpPr>
        <p:spPr bwMode="auto">
          <a:xfrm>
            <a:off x="3886305" y="8831898"/>
            <a:ext cx="2971696" cy="464502"/>
          </a:xfrm>
          <a:prstGeom prst="rect">
            <a:avLst/>
          </a:prstGeom>
          <a:noFill/>
          <a:ln w="9525">
            <a:noFill/>
            <a:miter lim="800000"/>
            <a:headEnd/>
            <a:tailEnd/>
          </a:ln>
          <a:effectLst/>
        </p:spPr>
        <p:txBody>
          <a:bodyPr vert="horz" wrap="square" lIns="94922" tIns="47462" rIns="94922" bIns="47462" numCol="1" anchor="b" anchorCtr="0" compatLnSpc="1">
            <a:prstTxWarp prst="textNoShape">
              <a:avLst/>
            </a:prstTxWarp>
          </a:bodyPr>
          <a:lstStyle>
            <a:lvl1pPr algn="r" defTabSz="948385" eaLnBrk="1" hangingPunct="1">
              <a:defRPr sz="1200" b="0"/>
            </a:lvl1pPr>
          </a:lstStyle>
          <a:p>
            <a:pPr>
              <a:defRPr/>
            </a:pPr>
            <a:fld id="{EDEFE064-D2DE-4B6F-94B2-746519AEE2F9}" type="slidenum">
              <a:rPr lang="en-US" altLang="en-US"/>
              <a:pPr>
                <a:defRPr/>
              </a:pPr>
              <a:t>‹#›</a:t>
            </a:fld>
            <a:endParaRPr lang="en-US" altLang="en-US" dirty="0"/>
          </a:p>
        </p:txBody>
      </p:sp>
    </p:spTree>
    <p:extLst>
      <p:ext uri="{BB962C8B-B14F-4D97-AF65-F5344CB8AC3E}">
        <p14:creationId xmlns:p14="http://schemas.microsoft.com/office/powerpoint/2010/main" val="325730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1"/>
            <a:ext cx="2971697" cy="464503"/>
          </a:xfrm>
          <a:prstGeom prst="rect">
            <a:avLst/>
          </a:prstGeom>
          <a:noFill/>
          <a:ln w="9525">
            <a:noFill/>
            <a:miter lim="800000"/>
            <a:headEnd/>
            <a:tailEnd/>
          </a:ln>
          <a:effectLst/>
        </p:spPr>
        <p:txBody>
          <a:bodyPr vert="horz" wrap="square" lIns="94922" tIns="47462" rIns="94922" bIns="47462" numCol="1" anchor="t" anchorCtr="0" compatLnSpc="1">
            <a:prstTxWarp prst="textNoShape">
              <a:avLst/>
            </a:prstTxWarp>
          </a:bodyPr>
          <a:lstStyle>
            <a:lvl1pPr defTabSz="949313" eaLnBrk="1" hangingPunct="1">
              <a:defRPr sz="1200" b="0">
                <a:latin typeface="Arial" charset="0"/>
              </a:defRPr>
            </a:lvl1pPr>
          </a:lstStyle>
          <a:p>
            <a:pPr>
              <a:defRPr/>
            </a:pPr>
            <a:endParaRPr lang="en-US" dirty="0"/>
          </a:p>
        </p:txBody>
      </p:sp>
      <p:sp>
        <p:nvSpPr>
          <p:cNvPr id="9219" name="Rectangle 3"/>
          <p:cNvSpPr>
            <a:spLocks noGrp="1" noChangeArrowheads="1"/>
          </p:cNvSpPr>
          <p:nvPr>
            <p:ph type="dt" idx="1"/>
          </p:nvPr>
        </p:nvSpPr>
        <p:spPr bwMode="auto">
          <a:xfrm>
            <a:off x="3886305" y="1"/>
            <a:ext cx="2971696" cy="464503"/>
          </a:xfrm>
          <a:prstGeom prst="rect">
            <a:avLst/>
          </a:prstGeom>
          <a:noFill/>
          <a:ln w="9525">
            <a:noFill/>
            <a:miter lim="800000"/>
            <a:headEnd/>
            <a:tailEnd/>
          </a:ln>
          <a:effectLst/>
        </p:spPr>
        <p:txBody>
          <a:bodyPr vert="horz" wrap="square" lIns="94922" tIns="47462" rIns="94922" bIns="47462" numCol="1" anchor="t" anchorCtr="0" compatLnSpc="1">
            <a:prstTxWarp prst="textNoShape">
              <a:avLst/>
            </a:prstTxWarp>
          </a:bodyPr>
          <a:lstStyle>
            <a:lvl1pPr algn="r" defTabSz="949313" eaLnBrk="1" hangingPunct="1">
              <a:defRPr sz="1200" b="0">
                <a:latin typeface="Arial" charset="0"/>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4100513" y="542925"/>
            <a:ext cx="2089150" cy="1566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457305" y="2248004"/>
            <a:ext cx="5867434" cy="6428531"/>
          </a:xfrm>
          <a:prstGeom prst="rect">
            <a:avLst/>
          </a:prstGeom>
          <a:noFill/>
          <a:ln w="9525">
            <a:noFill/>
            <a:miter lim="800000"/>
            <a:headEnd/>
            <a:tailEnd/>
          </a:ln>
          <a:effectLst/>
        </p:spPr>
        <p:txBody>
          <a:bodyPr vert="horz" wrap="square" lIns="94922" tIns="47462" rIns="94922" bIns="474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p:txBody>
      </p:sp>
      <p:sp>
        <p:nvSpPr>
          <p:cNvPr id="9222" name="Rectangle 6"/>
          <p:cNvSpPr>
            <a:spLocks noGrp="1" noChangeArrowheads="1"/>
          </p:cNvSpPr>
          <p:nvPr>
            <p:ph type="ftr" sz="quarter" idx="4"/>
          </p:nvPr>
        </p:nvSpPr>
        <p:spPr bwMode="auto">
          <a:xfrm>
            <a:off x="1" y="8831898"/>
            <a:ext cx="2971697" cy="464502"/>
          </a:xfrm>
          <a:prstGeom prst="rect">
            <a:avLst/>
          </a:prstGeom>
          <a:noFill/>
          <a:ln w="9525">
            <a:noFill/>
            <a:miter lim="800000"/>
            <a:headEnd/>
            <a:tailEnd/>
          </a:ln>
          <a:effectLst/>
        </p:spPr>
        <p:txBody>
          <a:bodyPr vert="horz" wrap="square" lIns="94922" tIns="47462" rIns="94922" bIns="47462" numCol="1" anchor="b" anchorCtr="0" compatLnSpc="1">
            <a:prstTxWarp prst="textNoShape">
              <a:avLst/>
            </a:prstTxWarp>
          </a:bodyPr>
          <a:lstStyle>
            <a:lvl1pPr defTabSz="949313" eaLnBrk="1" hangingPunct="1">
              <a:defRPr sz="1200" b="0">
                <a:latin typeface="Arial" charset="0"/>
              </a:defRPr>
            </a:lvl1pPr>
          </a:lstStyle>
          <a:p>
            <a:pPr>
              <a:defRPr/>
            </a:pPr>
            <a:endParaRPr lang="en-US" dirty="0"/>
          </a:p>
        </p:txBody>
      </p:sp>
      <p:sp>
        <p:nvSpPr>
          <p:cNvPr id="9223" name="Rectangle 7"/>
          <p:cNvSpPr>
            <a:spLocks noGrp="1" noChangeArrowheads="1"/>
          </p:cNvSpPr>
          <p:nvPr>
            <p:ph type="sldNum" sz="quarter" idx="5"/>
          </p:nvPr>
        </p:nvSpPr>
        <p:spPr bwMode="auto">
          <a:xfrm>
            <a:off x="3886305" y="8831898"/>
            <a:ext cx="2971696" cy="464502"/>
          </a:xfrm>
          <a:prstGeom prst="rect">
            <a:avLst/>
          </a:prstGeom>
          <a:noFill/>
          <a:ln w="9525">
            <a:noFill/>
            <a:miter lim="800000"/>
            <a:headEnd/>
            <a:tailEnd/>
          </a:ln>
          <a:effectLst/>
        </p:spPr>
        <p:txBody>
          <a:bodyPr vert="horz" wrap="square" lIns="94922" tIns="47462" rIns="94922" bIns="47462" numCol="1" anchor="b" anchorCtr="0" compatLnSpc="1">
            <a:prstTxWarp prst="textNoShape">
              <a:avLst/>
            </a:prstTxWarp>
          </a:bodyPr>
          <a:lstStyle>
            <a:lvl1pPr algn="r" defTabSz="948385" eaLnBrk="1" hangingPunct="1">
              <a:defRPr sz="1200" b="0"/>
            </a:lvl1pPr>
          </a:lstStyle>
          <a:p>
            <a:pPr>
              <a:defRPr/>
            </a:pPr>
            <a:fld id="{C165835C-ABC6-43DD-9F7E-9085145D7DC1}" type="slidenum">
              <a:rPr lang="en-US" altLang="en-US"/>
              <a:pPr>
                <a:defRPr/>
              </a:pPr>
              <a:t>‹#›</a:t>
            </a:fld>
            <a:endParaRPr lang="en-US" altLang="en-US" dirty="0"/>
          </a:p>
        </p:txBody>
      </p:sp>
    </p:spTree>
    <p:extLst>
      <p:ext uri="{BB962C8B-B14F-4D97-AF65-F5344CB8AC3E}">
        <p14:creationId xmlns:p14="http://schemas.microsoft.com/office/powerpoint/2010/main" val="1501354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mn-ea"/>
        <a:cs typeface="+mn-cs"/>
      </a:defRPr>
    </a:lvl1pPr>
    <a:lvl2pPr marL="457200" algn="l" rtl="0" eaLnBrk="0" fontAlgn="base" hangingPunct="0">
      <a:spcBef>
        <a:spcPct val="30000"/>
      </a:spcBef>
      <a:spcAft>
        <a:spcPct val="0"/>
      </a:spcAft>
      <a:defRPr sz="1400" kern="1200">
        <a:solidFill>
          <a:schemeClr val="tx1"/>
        </a:solidFill>
        <a:latin typeface="Arial" charset="0"/>
        <a:ea typeface="+mn-ea"/>
        <a:cs typeface="+mn-cs"/>
      </a:defRPr>
    </a:lvl2pPr>
    <a:lvl3pPr marL="914400" algn="l" rtl="0" eaLnBrk="0" fontAlgn="base" hangingPunct="0">
      <a:spcBef>
        <a:spcPct val="30000"/>
      </a:spcBef>
      <a:spcAft>
        <a:spcPct val="0"/>
      </a:spcAft>
      <a:defRPr sz="14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222">
              <a:spcBef>
                <a:spcPct val="30000"/>
              </a:spcBef>
              <a:defRPr sz="1400">
                <a:solidFill>
                  <a:schemeClr val="tx1"/>
                </a:solidFill>
                <a:latin typeface="Arial" panose="020B0604020202020204" pitchFamily="34" charset="0"/>
              </a:defRPr>
            </a:lvl1pPr>
            <a:lvl2pPr marL="756026" indent="-288463" defTabSz="946222">
              <a:spcBef>
                <a:spcPct val="30000"/>
              </a:spcBef>
              <a:defRPr sz="1400">
                <a:solidFill>
                  <a:schemeClr val="tx1"/>
                </a:solidFill>
                <a:latin typeface="Arial" panose="020B0604020202020204" pitchFamily="34" charset="0"/>
              </a:defRPr>
            </a:lvl2pPr>
            <a:lvl3pPr marL="1163361" indent="-231404" defTabSz="946222">
              <a:spcBef>
                <a:spcPct val="30000"/>
              </a:spcBef>
              <a:defRPr sz="1400">
                <a:solidFill>
                  <a:schemeClr val="tx1"/>
                </a:solidFill>
                <a:latin typeface="Arial" panose="020B0604020202020204" pitchFamily="34" charset="0"/>
              </a:defRPr>
            </a:lvl3pPr>
            <a:lvl4pPr marL="1629339" indent="-231404" defTabSz="946222">
              <a:spcBef>
                <a:spcPct val="30000"/>
              </a:spcBef>
              <a:defRPr sz="1200">
                <a:solidFill>
                  <a:schemeClr val="tx1"/>
                </a:solidFill>
                <a:latin typeface="Arial" panose="020B0604020202020204" pitchFamily="34" charset="0"/>
              </a:defRPr>
            </a:lvl4pPr>
            <a:lvl5pPr marL="2093733" indent="-231404" defTabSz="946222">
              <a:spcBef>
                <a:spcPct val="30000"/>
              </a:spcBef>
              <a:defRPr sz="1200">
                <a:solidFill>
                  <a:schemeClr val="tx1"/>
                </a:solidFill>
                <a:latin typeface="Arial" panose="020B0604020202020204" pitchFamily="34" charset="0"/>
              </a:defRPr>
            </a:lvl5pPr>
            <a:lvl6pPr marL="2550201" indent="-231404" defTabSz="946222" eaLnBrk="0" fontAlgn="base" hangingPunct="0">
              <a:spcBef>
                <a:spcPct val="30000"/>
              </a:spcBef>
              <a:spcAft>
                <a:spcPct val="0"/>
              </a:spcAft>
              <a:defRPr sz="1200">
                <a:solidFill>
                  <a:schemeClr val="tx1"/>
                </a:solidFill>
                <a:latin typeface="Arial" panose="020B0604020202020204" pitchFamily="34" charset="0"/>
              </a:defRPr>
            </a:lvl6pPr>
            <a:lvl7pPr marL="3006670" indent="-231404" defTabSz="946222" eaLnBrk="0" fontAlgn="base" hangingPunct="0">
              <a:spcBef>
                <a:spcPct val="30000"/>
              </a:spcBef>
              <a:spcAft>
                <a:spcPct val="0"/>
              </a:spcAft>
              <a:defRPr sz="1200">
                <a:solidFill>
                  <a:schemeClr val="tx1"/>
                </a:solidFill>
                <a:latin typeface="Arial" panose="020B0604020202020204" pitchFamily="34" charset="0"/>
              </a:defRPr>
            </a:lvl7pPr>
            <a:lvl8pPr marL="3463138" indent="-231404" defTabSz="946222" eaLnBrk="0" fontAlgn="base" hangingPunct="0">
              <a:spcBef>
                <a:spcPct val="30000"/>
              </a:spcBef>
              <a:spcAft>
                <a:spcPct val="0"/>
              </a:spcAft>
              <a:defRPr sz="1200">
                <a:solidFill>
                  <a:schemeClr val="tx1"/>
                </a:solidFill>
                <a:latin typeface="Arial" panose="020B0604020202020204" pitchFamily="34" charset="0"/>
              </a:defRPr>
            </a:lvl8pPr>
            <a:lvl9pPr marL="3919607" indent="-231404" defTabSz="946222"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AD63F78-80FD-4053-B559-4A8213A264BB}" type="slidenum">
              <a:rPr lang="en-US" altLang="en-US" sz="1200">
                <a:solidFill>
                  <a:srgbClr val="000000"/>
                </a:solidFill>
                <a:ea typeface="ＭＳ Ｐゴシック" panose="020B0600070205080204" pitchFamily="34" charset="-128"/>
              </a:rPr>
              <a:pPr>
                <a:spcBef>
                  <a:spcPct val="0"/>
                </a:spcBef>
              </a:pPr>
              <a:t>1</a:t>
            </a:fld>
            <a:endParaRPr lang="en-US" altLang="en-US" sz="1200" dirty="0">
              <a:solidFill>
                <a:srgbClr val="000000"/>
              </a:solidFill>
              <a:ea typeface="ＭＳ Ｐゴシック" panose="020B0600070205080204" pitchFamily="34" charset="-128"/>
            </a:endParaRPr>
          </a:p>
        </p:txBody>
      </p:sp>
      <p:sp>
        <p:nvSpPr>
          <p:cNvPr id="8195" name="Rectangle 2"/>
          <p:cNvSpPr>
            <a:spLocks noGrp="1" noRot="1" noChangeAspect="1" noChangeArrowheads="1" noTextEdit="1"/>
          </p:cNvSpPr>
          <p:nvPr>
            <p:ph type="sldImg"/>
          </p:nvPr>
        </p:nvSpPr>
        <p:spPr>
          <a:xfrm>
            <a:off x="554038" y="542925"/>
            <a:ext cx="5675312" cy="4257675"/>
          </a:xfrm>
          <a:ln/>
        </p:spPr>
      </p:sp>
      <p:sp>
        <p:nvSpPr>
          <p:cNvPr id="8196" name="Rectangle 3"/>
          <p:cNvSpPr>
            <a:spLocks noGrp="1" noChangeArrowheads="1"/>
          </p:cNvSpPr>
          <p:nvPr>
            <p:ph type="body" idx="1"/>
          </p:nvPr>
        </p:nvSpPr>
        <p:spPr>
          <a:xfrm>
            <a:off x="457305" y="5561353"/>
            <a:ext cx="5867434" cy="311518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dirty="0" smtClean="0">
                <a:latin typeface="Arial" panose="020B0604020202020204" pitchFamily="34" charset="0"/>
                <a:ea typeface="ＭＳ Ｐゴシック" panose="020B0600070205080204" pitchFamily="34" charset="-128"/>
              </a:rPr>
              <a:t>CSU CPL Workshops</a:t>
            </a:r>
            <a:endParaRPr lang="en-US" altLang="en-US" b="1"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576683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200" dirty="0" smtClean="0">
                <a:solidFill>
                  <a:schemeClr val="tx1"/>
                </a:solidFill>
                <a:latin typeface="Arial" panose="020B0604020202020204" pitchFamily="34" charset="0"/>
                <a:ea typeface="ＭＳ Ｐゴシック" panose="020B0600070205080204" pitchFamily="34" charset="-128"/>
                <a:cs typeface="+mn-cs"/>
              </a:rPr>
              <a:t>Jose:  Based on that meeting, the Military Transfer Credit Workgroup was established, consisting predominantly Administrators (e.g. AVP Enrollment Management, Vice Provost, Elke, Jose, and others).  As you can see this workgroup consisted mostly of Administrators.</a:t>
            </a:r>
            <a:endParaRPr lang="en-US" sz="1400" b="1" kern="1200" dirty="0">
              <a:solidFill>
                <a:schemeClr val="tx1"/>
              </a:solidFill>
              <a:latin typeface="Arial" panose="020B0604020202020204" pitchFamily="34" charset="0"/>
              <a:ea typeface="ＭＳ Ｐゴシック" panose="020B0600070205080204" pitchFamily="34" charset="-128"/>
              <a:cs typeface="+mn-cs"/>
            </a:endParaRP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11</a:t>
            </a:fld>
            <a:endParaRPr lang="en-US" altLang="en-US" dirty="0"/>
          </a:p>
        </p:txBody>
      </p:sp>
    </p:spTree>
    <p:extLst>
      <p:ext uri="{BB962C8B-B14F-4D97-AF65-F5344CB8AC3E}">
        <p14:creationId xmlns:p14="http://schemas.microsoft.com/office/powerpoint/2010/main" val="318456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Jose:</a:t>
            </a:r>
          </a:p>
          <a:p>
            <a:pPr marL="285750" indent="-285750">
              <a:buFont typeface="Arial" panose="020B0604020202020204" pitchFamily="34" charset="0"/>
              <a:buChar char="•"/>
            </a:pPr>
            <a:r>
              <a:rPr lang="en-US" b="1" dirty="0" smtClean="0"/>
              <a:t>CPP conducted</a:t>
            </a:r>
            <a:r>
              <a:rPr lang="en-US" b="1" baseline="0" dirty="0" smtClean="0"/>
              <a:t> a </a:t>
            </a:r>
            <a:r>
              <a:rPr lang="en-US" b="1" dirty="0" smtClean="0"/>
              <a:t>CSU Survey to determine</a:t>
            </a:r>
            <a:r>
              <a:rPr lang="en-US" b="1" baseline="0" dirty="0" smtClean="0"/>
              <a:t> what other CSUs were doing in terms of p</a:t>
            </a:r>
            <a:r>
              <a:rPr lang="en-US" sz="1400" b="1" dirty="0" smtClean="0"/>
              <a:t>rior learning experiences and training of student veterans.</a:t>
            </a:r>
            <a:r>
              <a:rPr lang="en-US" sz="1400" b="1" baseline="0" dirty="0" smtClean="0"/>
              <a:t>  It was somewhat comforting and at the same time disconcerting to hear that we weren’t alone,… other CSUs were not doing much more than we were when it came to military course transfer credit.</a:t>
            </a:r>
            <a:endParaRPr lang="en-US" sz="1400" b="1" dirty="0" smtClean="0"/>
          </a:p>
          <a:p>
            <a:pPr marL="285750" indent="-285750">
              <a:buFont typeface="Arial" panose="020B0604020202020204" pitchFamily="34" charset="0"/>
              <a:buChar char="•"/>
            </a:pPr>
            <a:r>
              <a:rPr lang="en-US" sz="1400" b="1" dirty="0" smtClean="0"/>
              <a:t>ACE – Our faculty and staff didn’t fully understand military course descriptions</a:t>
            </a:r>
            <a:r>
              <a:rPr lang="en-US" sz="1400" b="1" baseline="0" dirty="0" smtClean="0"/>
              <a:t> (Exhibits)</a:t>
            </a:r>
            <a:r>
              <a:rPr lang="en-US" sz="1400" b="1" dirty="0" smtClean="0"/>
              <a:t> so we really wanted ACE to come to our campus to present.  </a:t>
            </a:r>
            <a:endParaRPr lang="en-US" sz="1400" b="1" baseline="0" dirty="0" smtClean="0"/>
          </a:p>
          <a:p>
            <a:pPr marL="285750" indent="-285750">
              <a:buFont typeface="Arial" panose="020B0604020202020204" pitchFamily="34" charset="0"/>
              <a:buChar char="•"/>
            </a:pPr>
            <a:r>
              <a:rPr lang="en-US" sz="1400" b="1" baseline="0" dirty="0" smtClean="0"/>
              <a:t>Developed the Request for Evaluation of Military Transcript (REMT), which also formalized the process for requesting a military transcript evaluation.  The form also asked permission prior to posting all elective credit so that student was fully aware that unnecessary elective credit could have negative implications.</a:t>
            </a:r>
          </a:p>
          <a:p>
            <a:pPr marL="285750" marR="0" lvl="0" indent="-2857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1" baseline="0" dirty="0" smtClean="0"/>
              <a:t>Communication and Transparency:  Updated our military transfer credit website with REMT and with Veterans Military Transfer Credit Guide (show sample of website and REMT form - paper and OnBase, and maybe military guide).  VRC informed students of process at orientation, Conducted an ACE Webinar (Demystifying Military Transfer Credit), which unfortunately had a very low turnout (approximately 12 faculty).  Later on we were f</a:t>
            </a:r>
            <a:r>
              <a:rPr lang="en-US" sz="1400" b="1" dirty="0" smtClean="0"/>
              <a:t>inally successful in having</a:t>
            </a:r>
            <a:r>
              <a:rPr lang="en-US" sz="1400" b="1" baseline="0" dirty="0" smtClean="0"/>
              <a:t> ACE come to our campus, but t</a:t>
            </a:r>
            <a:r>
              <a:rPr lang="en-US" sz="1400" b="1" dirty="0" smtClean="0"/>
              <a:t>ook years before they came</a:t>
            </a:r>
            <a:r>
              <a:rPr lang="en-US" sz="1400" b="1" baseline="0" dirty="0" smtClean="0"/>
              <a:t> (VRC opened in October 2012, ACE Summit held in October 2016)</a:t>
            </a:r>
          </a:p>
          <a:p>
            <a:endParaRPr lang="en-US"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12</a:t>
            </a:fld>
            <a:endParaRPr lang="en-US" altLang="en-US" dirty="0"/>
          </a:p>
        </p:txBody>
      </p:sp>
    </p:spTree>
    <p:extLst>
      <p:ext uri="{BB962C8B-B14F-4D97-AF65-F5344CB8AC3E}">
        <p14:creationId xmlns:p14="http://schemas.microsoft.com/office/powerpoint/2010/main" val="1886796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Elke:</a:t>
            </a:r>
            <a:r>
              <a:rPr lang="en-US" b="1" baseline="0" dirty="0" smtClean="0"/>
              <a:t>  Noticed low faculty turnout, knew we needed faculty in order for this to work, so we established new committee – Veterans Success Committee (VSC)</a:t>
            </a:r>
          </a:p>
          <a:p>
            <a:r>
              <a:rPr lang="en-US" b="1" baseline="0" dirty="0" smtClean="0"/>
              <a:t>VSC focuses on various aspects of student veteran success (not just military transfer credit)</a:t>
            </a: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13</a:t>
            </a:fld>
            <a:endParaRPr lang="en-US" altLang="en-US" dirty="0"/>
          </a:p>
        </p:txBody>
      </p:sp>
    </p:spTree>
    <p:extLst>
      <p:ext uri="{BB962C8B-B14F-4D97-AF65-F5344CB8AC3E}">
        <p14:creationId xmlns:p14="http://schemas.microsoft.com/office/powerpoint/2010/main" val="2985786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Dr. Phyllis Nelson:</a:t>
            </a:r>
          </a:p>
          <a:p>
            <a:pPr marL="285750" indent="-285750">
              <a:buFont typeface="Arial" panose="020B0604020202020204" pitchFamily="34" charset="0"/>
              <a:buChar char="•"/>
            </a:pPr>
            <a:r>
              <a:rPr lang="en-US" b="1" dirty="0" smtClean="0"/>
              <a:t>Committee</a:t>
            </a:r>
            <a:r>
              <a:rPr lang="en-US" b="1" baseline="0" dirty="0" smtClean="0"/>
              <a:t> consists of </a:t>
            </a:r>
            <a:r>
              <a:rPr lang="en-US" b="1" dirty="0" smtClean="0"/>
              <a:t>Campus</a:t>
            </a:r>
            <a:r>
              <a:rPr lang="en-US" b="1" baseline="0" dirty="0" smtClean="0"/>
              <a:t> Leaders that are well known (e.g., Dr. Kessler, Dean for College of Ag).  </a:t>
            </a:r>
          </a:p>
          <a:p>
            <a:pPr marL="285750" indent="-285750">
              <a:buFont typeface="Arial" panose="020B0604020202020204" pitchFamily="34" charset="0"/>
              <a:buChar char="•"/>
            </a:pPr>
            <a:r>
              <a:rPr lang="en-US" b="1" baseline="0" dirty="0" smtClean="0"/>
              <a:t>The Committee members are ones that know how to develop awareness in their respective college or department.  They are well respected, and know how to get things done!</a:t>
            </a:r>
          </a:p>
          <a:p>
            <a:pPr marL="285750" indent="-285750">
              <a:buFont typeface="Arial" panose="020B0604020202020204" pitchFamily="34" charset="0"/>
              <a:buChar char="•"/>
            </a:pPr>
            <a:r>
              <a:rPr lang="en-US" b="1" dirty="0" smtClean="0"/>
              <a:t>Advocacy:  We needed</a:t>
            </a:r>
            <a:r>
              <a:rPr lang="en-US" b="1" baseline="0" dirty="0" smtClean="0"/>
              <a:t> i</a:t>
            </a:r>
            <a:r>
              <a:rPr lang="en-US" b="1" dirty="0" smtClean="0"/>
              <a:t>ndividuals that were committed</a:t>
            </a:r>
            <a:r>
              <a:rPr lang="en-US" b="1" baseline="0" dirty="0" smtClean="0"/>
              <a:t> to our veteran students (in other words, you want buy in!)  We don’t pay anyone to be on this committee (or provide release time), and that also shows members’ dedication towards this cause.</a:t>
            </a:r>
          </a:p>
          <a:p>
            <a:pPr marL="285750" indent="-285750">
              <a:buFont typeface="Arial" panose="020B0604020202020204" pitchFamily="34" charset="0"/>
              <a:buChar char="•"/>
            </a:pPr>
            <a:r>
              <a:rPr lang="en-US" b="1" baseline="0" dirty="0" smtClean="0"/>
              <a:t>Connections:  Members know how to make things move in their Colleges or departments (especially towards improving new processes) (e.g., grant opportunities, etc.)</a:t>
            </a:r>
          </a:p>
          <a:p>
            <a:pPr marL="285750" indent="-285750">
              <a:buFont typeface="Arial" panose="020B0604020202020204" pitchFamily="34" charset="0"/>
              <a:buChar char="•"/>
            </a:pPr>
            <a:r>
              <a:rPr lang="en-US" b="1" baseline="0" dirty="0" smtClean="0"/>
              <a:t>Resources:  Members have valuable resources at their disposal.  For example, they are able to provide venues for meetings, equipment when needed, funding for big events  (e.g., Veteran Farmer Day, now Veteran Agriculture Day at CPP, which includes the USDA). </a:t>
            </a:r>
          </a:p>
          <a:p>
            <a:pPr marL="285750" indent="-285750">
              <a:buFont typeface="Arial" panose="020B0604020202020204" pitchFamily="34" charset="0"/>
              <a:buChar char="•"/>
            </a:pPr>
            <a:r>
              <a:rPr lang="en-US" b="1" baseline="0" dirty="0" smtClean="0"/>
              <a:t>The commitment to veteran students is there from this committee, and not just for military transfer credit.  This committee is a foundational necessity!!!</a:t>
            </a: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14</a:t>
            </a:fld>
            <a:endParaRPr lang="en-US" altLang="en-US" dirty="0"/>
          </a:p>
        </p:txBody>
      </p:sp>
    </p:spTree>
    <p:extLst>
      <p:ext uri="{BB962C8B-B14F-4D97-AF65-F5344CB8AC3E}">
        <p14:creationId xmlns:p14="http://schemas.microsoft.com/office/powerpoint/2010/main" val="3286634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Dr. Phyllis Nelson</a:t>
            </a:r>
          </a:p>
          <a:p>
            <a:endParaRPr lang="en-US"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15</a:t>
            </a:fld>
            <a:endParaRPr lang="en-US" altLang="en-US" dirty="0"/>
          </a:p>
        </p:txBody>
      </p:sp>
    </p:spTree>
    <p:extLst>
      <p:ext uri="{BB962C8B-B14F-4D97-AF65-F5344CB8AC3E}">
        <p14:creationId xmlns:p14="http://schemas.microsoft.com/office/powerpoint/2010/main" val="932627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Dr. Nelson:  Explain how these committees and key partnerships resulted in successful articulation</a:t>
            </a:r>
            <a:r>
              <a:rPr lang="en-US" b="1" baseline="0" dirty="0" smtClean="0"/>
              <a:t> of military transfer credit</a:t>
            </a:r>
            <a:endParaRPr lang="en-US" b="1"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16</a:t>
            </a:fld>
            <a:endParaRPr lang="en-US" altLang="en-US" dirty="0"/>
          </a:p>
        </p:txBody>
      </p:sp>
    </p:spTree>
    <p:extLst>
      <p:ext uri="{BB962C8B-B14F-4D97-AF65-F5344CB8AC3E}">
        <p14:creationId xmlns:p14="http://schemas.microsoft.com/office/powerpoint/2010/main" val="357463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Jose:  As</a:t>
            </a:r>
            <a:r>
              <a:rPr lang="en-US" b="1" baseline="0" dirty="0" smtClean="0"/>
              <a:t> you can see by the chart, we n</a:t>
            </a:r>
            <a:r>
              <a:rPr lang="en-US" b="1" dirty="0" smtClean="0"/>
              <a:t>ot only focused on articulation</a:t>
            </a:r>
            <a:r>
              <a:rPr lang="en-US" b="1" baseline="0" dirty="0" smtClean="0"/>
              <a:t> of </a:t>
            </a:r>
            <a:r>
              <a:rPr lang="en-US" b="1" dirty="0" smtClean="0"/>
              <a:t>military courses with ACE</a:t>
            </a:r>
            <a:r>
              <a:rPr lang="en-US" b="1" baseline="0" dirty="0" smtClean="0"/>
              <a:t> recommendations, </a:t>
            </a:r>
            <a:r>
              <a:rPr lang="en-US" b="1" dirty="0" smtClean="0"/>
              <a:t>but also other institutions that are frequently attended by veterans and helped</a:t>
            </a:r>
            <a:r>
              <a:rPr lang="en-US" b="1" baseline="0" dirty="0" smtClean="0"/>
              <a:t> our veteran student population.  We have course-to-course agreements, as well as GE Area agreements.  Course-to-course more valuable, since they apply towards major requirements.  Do not want to take full credit for University of Maryland since this was a CSU systemwide articulation agreement, and every CSU is already able to award CSU GE Breadth area credit based on this agreement.  Every agreement you see here is published via the Transfer Evaluation System (TES) so that the general public is able to clearly see what credit will be received after transfer.</a:t>
            </a:r>
            <a:endParaRPr lang="en-US" b="1"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17</a:t>
            </a:fld>
            <a:endParaRPr lang="en-US" altLang="en-US" dirty="0"/>
          </a:p>
        </p:txBody>
      </p:sp>
    </p:spTree>
    <p:extLst>
      <p:ext uri="{BB962C8B-B14F-4D97-AF65-F5344CB8AC3E}">
        <p14:creationId xmlns:p14="http://schemas.microsoft.com/office/powerpoint/2010/main" val="18189038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Elke:</a:t>
            </a:r>
            <a:r>
              <a:rPr lang="en-US" b="1" baseline="0" dirty="0" smtClean="0"/>
              <a:t>  First you need to create an argument as to why military transfer credit is important.  (e.g., playing at a football game without being prepared with any plays/strategies.  Who do you think is going to win?)</a:t>
            </a:r>
          </a:p>
          <a:p>
            <a:endParaRPr lang="en-US" b="1" baseline="0" dirty="0" smtClean="0"/>
          </a:p>
          <a:p>
            <a:r>
              <a:rPr lang="en-US" b="1" baseline="0" dirty="0" smtClean="0"/>
              <a:t> Jose, Dr. Nelson</a:t>
            </a:r>
            <a:endParaRPr lang="en-US" b="1"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18</a:t>
            </a:fld>
            <a:endParaRPr lang="en-US" altLang="en-US" dirty="0"/>
          </a:p>
        </p:txBody>
      </p:sp>
    </p:spTree>
    <p:extLst>
      <p:ext uri="{BB962C8B-B14F-4D97-AF65-F5344CB8AC3E}">
        <p14:creationId xmlns:p14="http://schemas.microsoft.com/office/powerpoint/2010/main" val="1457838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0" fontAlgn="base" latinLnBrk="0" hangingPunct="0">
              <a:lnSpc>
                <a:spcPct val="100000"/>
              </a:lnSpc>
              <a:spcBef>
                <a:spcPct val="30000"/>
              </a:spcBef>
              <a:spcAft>
                <a:spcPct val="0"/>
              </a:spcAft>
              <a:buClrTx/>
              <a:buSzTx/>
              <a:buFontTx/>
              <a:buAutoNum type="arabicPeriod"/>
              <a:tabLst/>
              <a:defRPr/>
            </a:pPr>
            <a:r>
              <a:rPr lang="en-US" b="1" dirty="0" smtClean="0"/>
              <a:t>Elke:  </a:t>
            </a:r>
            <a:r>
              <a:rPr lang="en-US" sz="1400" b="1" dirty="0" smtClean="0"/>
              <a:t>Increase in our student veteran population</a:t>
            </a:r>
            <a:endParaRPr lang="en-US" b="1" dirty="0" smtClean="0"/>
          </a:p>
          <a:p>
            <a:pPr marL="342900" marR="0" lvl="0" indent="-342900" algn="l" defTabSz="914400" rtl="0" eaLnBrk="0" fontAlgn="base" latinLnBrk="0" hangingPunct="0">
              <a:lnSpc>
                <a:spcPct val="100000"/>
              </a:lnSpc>
              <a:spcBef>
                <a:spcPct val="30000"/>
              </a:spcBef>
              <a:spcAft>
                <a:spcPct val="0"/>
              </a:spcAft>
              <a:buClrTx/>
              <a:buSzTx/>
              <a:buFontTx/>
              <a:buAutoNum type="arabicPeriod"/>
              <a:tabLst/>
              <a:defRPr/>
            </a:pPr>
            <a:r>
              <a:rPr lang="en-US" b="1" dirty="0" smtClean="0"/>
              <a:t>Elke: </a:t>
            </a:r>
            <a:r>
              <a:rPr lang="en-US" sz="1400" b="1" dirty="0" smtClean="0"/>
              <a:t>CSU Troops to College</a:t>
            </a:r>
            <a:endParaRPr lang="en-US" b="1" dirty="0" smtClean="0"/>
          </a:p>
          <a:p>
            <a:pPr marL="342900" marR="0" lvl="0" indent="-342900" algn="l" defTabSz="914400" rtl="0" eaLnBrk="0" fontAlgn="base" latinLnBrk="0" hangingPunct="0">
              <a:lnSpc>
                <a:spcPct val="100000"/>
              </a:lnSpc>
              <a:spcBef>
                <a:spcPct val="30000"/>
              </a:spcBef>
              <a:spcAft>
                <a:spcPct val="0"/>
              </a:spcAft>
              <a:buClrTx/>
              <a:buSzTx/>
              <a:buFontTx/>
              <a:buAutoNum type="arabicPeriod"/>
              <a:tabLst/>
              <a:defRPr/>
            </a:pPr>
            <a:r>
              <a:rPr lang="en-US" b="1" dirty="0" smtClean="0"/>
              <a:t>Dr</a:t>
            </a:r>
            <a:r>
              <a:rPr lang="en-US" b="1" baseline="0" dirty="0" smtClean="0"/>
              <a:t>. Nelson: </a:t>
            </a:r>
            <a:r>
              <a:rPr lang="en-US" sz="1400" b="1" dirty="0" smtClean="0"/>
              <a:t>CSU Graduation Initiative </a:t>
            </a:r>
            <a:endParaRPr lang="en-US" b="1" baseline="0" dirty="0" smtClean="0"/>
          </a:p>
          <a:p>
            <a:pPr marL="342900" marR="0" lvl="0" indent="-342900" algn="l" defTabSz="914400" rtl="0" eaLnBrk="0" fontAlgn="base" latinLnBrk="0" hangingPunct="0">
              <a:lnSpc>
                <a:spcPct val="100000"/>
              </a:lnSpc>
              <a:spcBef>
                <a:spcPct val="30000"/>
              </a:spcBef>
              <a:spcAft>
                <a:spcPct val="0"/>
              </a:spcAft>
              <a:buClrTx/>
              <a:buSzTx/>
              <a:buFontTx/>
              <a:buAutoNum type="arabicPeriod"/>
              <a:tabLst/>
              <a:defRPr/>
            </a:pPr>
            <a:r>
              <a:rPr lang="en-US" b="1" baseline="0" dirty="0" smtClean="0"/>
              <a:t>Elke: </a:t>
            </a:r>
            <a:r>
              <a:rPr lang="en-US" sz="1400" b="1" dirty="0" smtClean="0"/>
              <a:t>Post 9/11 GI Bill limitation</a:t>
            </a:r>
            <a:endParaRPr lang="en-US" b="1" baseline="0" dirty="0" smtClean="0"/>
          </a:p>
          <a:p>
            <a:pPr marL="342900" indent="-342900">
              <a:buAutoNum type="arabicPeriod"/>
            </a:pPr>
            <a:r>
              <a:rPr lang="en-US" b="1" baseline="0" dirty="0" smtClean="0"/>
              <a:t>Jose: EO 1036 and Coded Memo on External Exams (DLI)</a:t>
            </a:r>
            <a:endParaRPr lang="en-US" b="1"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19</a:t>
            </a:fld>
            <a:endParaRPr lang="en-US" altLang="en-US" dirty="0"/>
          </a:p>
        </p:txBody>
      </p:sp>
    </p:spTree>
    <p:extLst>
      <p:ext uri="{BB962C8B-B14F-4D97-AF65-F5344CB8AC3E}">
        <p14:creationId xmlns:p14="http://schemas.microsoft.com/office/powerpoint/2010/main" val="4250481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Jose:  </a:t>
            </a:r>
          </a:p>
          <a:p>
            <a:r>
              <a:rPr lang="en-US" b="1" dirty="0" smtClean="0"/>
              <a:t>EO 1036 states</a:t>
            </a:r>
            <a:r>
              <a:rPr lang="en-US" b="1" baseline="0" dirty="0" smtClean="0"/>
              <a:t> we are to honor ACE credit recommendations</a:t>
            </a:r>
          </a:p>
          <a:p>
            <a:r>
              <a:rPr lang="en-US" b="1" dirty="0" smtClean="0"/>
              <a:t>An update to Coded memo on External</a:t>
            </a:r>
            <a:r>
              <a:rPr lang="en-US" b="1" baseline="0" dirty="0" smtClean="0"/>
              <a:t> Exams coming soon that will include CSU GE Breadth Area credit recommendations for Defense Language Proficiency Test (DLPT), which are foreign language tests produced by the Defense Language Institute (DLI), and which also have ACE credit recommendations.  Hopeful this is just the beginning of guidance provided to the CSUs from the systemwide level.</a:t>
            </a:r>
            <a:endParaRPr lang="en-US" b="1"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20</a:t>
            </a:fld>
            <a:endParaRPr lang="en-US" altLang="en-US" dirty="0"/>
          </a:p>
        </p:txBody>
      </p:sp>
    </p:spTree>
    <p:extLst>
      <p:ext uri="{BB962C8B-B14F-4D97-AF65-F5344CB8AC3E}">
        <p14:creationId xmlns:p14="http://schemas.microsoft.com/office/powerpoint/2010/main" val="3822992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200" dirty="0" smtClean="0">
                <a:solidFill>
                  <a:schemeClr val="tx1"/>
                </a:solidFill>
                <a:latin typeface="Arial" panose="020B0604020202020204" pitchFamily="34" charset="0"/>
                <a:ea typeface="ＭＳ Ｐゴシック" panose="020B0600070205080204" pitchFamily="34" charset="-128"/>
                <a:cs typeface="+mn-cs"/>
              </a:rPr>
              <a:t>Jose:  We will be sharing what we did at CPP to get to where we are now.  As we discuss each of these 5 points (or recommendations), please think about how you may be able to apply them at your campus.</a:t>
            </a:r>
            <a:endParaRPr lang="en-US" sz="1400" b="1" kern="1200" dirty="0">
              <a:solidFill>
                <a:schemeClr val="tx1"/>
              </a:solidFill>
              <a:latin typeface="Arial" panose="020B0604020202020204" pitchFamily="34" charset="0"/>
              <a:ea typeface="ＭＳ Ｐゴシック" panose="020B0600070205080204" pitchFamily="34" charset="-128"/>
              <a:cs typeface="+mn-cs"/>
            </a:endParaRP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2</a:t>
            </a:fld>
            <a:endParaRPr lang="en-US" altLang="en-US" dirty="0"/>
          </a:p>
        </p:txBody>
      </p:sp>
    </p:spTree>
    <p:extLst>
      <p:ext uri="{BB962C8B-B14F-4D97-AF65-F5344CB8AC3E}">
        <p14:creationId xmlns:p14="http://schemas.microsoft.com/office/powerpoint/2010/main" val="16800977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21</a:t>
            </a:fld>
            <a:endParaRPr lang="en-US" altLang="en-US" dirty="0"/>
          </a:p>
        </p:txBody>
      </p:sp>
    </p:spTree>
    <p:extLst>
      <p:ext uri="{BB962C8B-B14F-4D97-AF65-F5344CB8AC3E}">
        <p14:creationId xmlns:p14="http://schemas.microsoft.com/office/powerpoint/2010/main" val="34372676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Elke:  challenge in getting faculty involved,</a:t>
            </a:r>
            <a:r>
              <a:rPr lang="en-US" b="1" baseline="0" dirty="0" smtClean="0"/>
              <a:t> Veterans Success Committee fundamental in bridging gap, in addition to ACE coming to our campus .</a:t>
            </a:r>
          </a:p>
          <a:p>
            <a:endParaRPr lang="en-US" b="1" baseline="0" dirty="0" smtClean="0"/>
          </a:p>
          <a:p>
            <a:r>
              <a:rPr lang="en-US" b="1" baseline="0" dirty="0" smtClean="0"/>
              <a:t>Jose:  The mini summit was a huge breakthrough in terms of faculty engagement.  Now that faculty fully understood the rigor involved in military courses, the setup of their course descriptors, and importance of awarding more than just elective credit, we were able to recruit a faculty member to become an ACE Evaluator.</a:t>
            </a:r>
          </a:p>
          <a:p>
            <a:endParaRPr lang="en-US" b="1" baseline="0" dirty="0" smtClean="0"/>
          </a:p>
          <a:p>
            <a:r>
              <a:rPr lang="en-US" b="1" baseline="0" dirty="0" smtClean="0"/>
              <a:t>Elke:  Contacted Chair of Academic Senate and he highly recommended we go through the department, instead of the Senate because going through Senate may raise unwelcomed issues.</a:t>
            </a:r>
          </a:p>
          <a:p>
            <a:endParaRPr lang="en-US" baseline="0" dirty="0" smtClean="0"/>
          </a:p>
          <a:p>
            <a:r>
              <a:rPr lang="en-US" baseline="0" dirty="0" smtClean="0"/>
              <a:t>Jose:  Campus Awareness: - </a:t>
            </a:r>
            <a:r>
              <a:rPr lang="en-US" baseline="0" dirty="0" smtClean="0"/>
              <a:t>ACE took forever to come!  Although we went around and presented on the current status of awarding of military transfer credit, without understanding of ACE, it was difficult to get our point across.  Once we had ACE at our m</a:t>
            </a:r>
            <a:r>
              <a:rPr lang="en-US" baseline="0" dirty="0" smtClean="0"/>
              <a:t>ini summit then we included our campus Evaluators (TGAs) and our local community college/CSU partner Evaluators.  </a:t>
            </a:r>
          </a:p>
          <a:p>
            <a:endParaRPr lang="en-US" baseline="0" dirty="0" smtClean="0"/>
          </a:p>
          <a:p>
            <a:r>
              <a:rPr lang="en-US" baseline="0" dirty="0" smtClean="0"/>
              <a:t>Jose:  Resources - really need a dedicated staff.  We have 1 + 1 (Jose and Elke), which does not equal 2.  It actual equals less than 1/4 of our time, combined that we are able to devote specifically to military transfer credit.  There’s a lot more we would be able to do, many more agreements to establish, if we had a dedicated full-time staff working on this day in day out.</a:t>
            </a:r>
          </a:p>
          <a:p>
            <a:endParaRPr lang="en-US" baseline="0" dirty="0" smtClean="0"/>
          </a:p>
          <a:p>
            <a:r>
              <a:rPr lang="en-US" baseline="0" dirty="0" smtClean="0"/>
              <a:t>Elke: Need data to justify resources.  Currently working on another study with a faculty member as the P.I.   The study will hopefully demonstrate the impact of military transfer credit on time to degree.</a:t>
            </a:r>
            <a:endParaRPr lang="en-US"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22</a:t>
            </a:fld>
            <a:endParaRPr lang="en-US" altLang="en-US" dirty="0"/>
          </a:p>
        </p:txBody>
      </p:sp>
    </p:spTree>
    <p:extLst>
      <p:ext uri="{BB962C8B-B14F-4D97-AF65-F5344CB8AC3E}">
        <p14:creationId xmlns:p14="http://schemas.microsoft.com/office/powerpoint/2010/main" val="17289831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222">
              <a:spcBef>
                <a:spcPct val="30000"/>
              </a:spcBef>
              <a:defRPr sz="1400">
                <a:solidFill>
                  <a:schemeClr val="tx1"/>
                </a:solidFill>
                <a:latin typeface="Arial" panose="020B0604020202020204" pitchFamily="34" charset="0"/>
              </a:defRPr>
            </a:lvl1pPr>
            <a:lvl2pPr marL="756026" indent="-288463" defTabSz="946222">
              <a:spcBef>
                <a:spcPct val="30000"/>
              </a:spcBef>
              <a:defRPr sz="1400">
                <a:solidFill>
                  <a:schemeClr val="tx1"/>
                </a:solidFill>
                <a:latin typeface="Arial" panose="020B0604020202020204" pitchFamily="34" charset="0"/>
              </a:defRPr>
            </a:lvl2pPr>
            <a:lvl3pPr marL="1163361" indent="-231404" defTabSz="946222">
              <a:spcBef>
                <a:spcPct val="30000"/>
              </a:spcBef>
              <a:defRPr sz="1400">
                <a:solidFill>
                  <a:schemeClr val="tx1"/>
                </a:solidFill>
                <a:latin typeface="Arial" panose="020B0604020202020204" pitchFamily="34" charset="0"/>
              </a:defRPr>
            </a:lvl3pPr>
            <a:lvl4pPr marL="1629339" indent="-231404" defTabSz="946222">
              <a:spcBef>
                <a:spcPct val="30000"/>
              </a:spcBef>
              <a:defRPr sz="1200">
                <a:solidFill>
                  <a:schemeClr val="tx1"/>
                </a:solidFill>
                <a:latin typeface="Arial" panose="020B0604020202020204" pitchFamily="34" charset="0"/>
              </a:defRPr>
            </a:lvl4pPr>
            <a:lvl5pPr marL="2093733" indent="-231404" defTabSz="946222">
              <a:spcBef>
                <a:spcPct val="30000"/>
              </a:spcBef>
              <a:defRPr sz="1200">
                <a:solidFill>
                  <a:schemeClr val="tx1"/>
                </a:solidFill>
                <a:latin typeface="Arial" panose="020B0604020202020204" pitchFamily="34" charset="0"/>
              </a:defRPr>
            </a:lvl5pPr>
            <a:lvl6pPr marL="2550201" indent="-231404" defTabSz="946222" eaLnBrk="0" fontAlgn="base" hangingPunct="0">
              <a:spcBef>
                <a:spcPct val="30000"/>
              </a:spcBef>
              <a:spcAft>
                <a:spcPct val="0"/>
              </a:spcAft>
              <a:defRPr sz="1200">
                <a:solidFill>
                  <a:schemeClr val="tx1"/>
                </a:solidFill>
                <a:latin typeface="Arial" panose="020B0604020202020204" pitchFamily="34" charset="0"/>
              </a:defRPr>
            </a:lvl6pPr>
            <a:lvl7pPr marL="3006670" indent="-231404" defTabSz="946222" eaLnBrk="0" fontAlgn="base" hangingPunct="0">
              <a:spcBef>
                <a:spcPct val="30000"/>
              </a:spcBef>
              <a:spcAft>
                <a:spcPct val="0"/>
              </a:spcAft>
              <a:defRPr sz="1200">
                <a:solidFill>
                  <a:schemeClr val="tx1"/>
                </a:solidFill>
                <a:latin typeface="Arial" panose="020B0604020202020204" pitchFamily="34" charset="0"/>
              </a:defRPr>
            </a:lvl7pPr>
            <a:lvl8pPr marL="3463138" indent="-231404" defTabSz="946222" eaLnBrk="0" fontAlgn="base" hangingPunct="0">
              <a:spcBef>
                <a:spcPct val="30000"/>
              </a:spcBef>
              <a:spcAft>
                <a:spcPct val="0"/>
              </a:spcAft>
              <a:defRPr sz="1200">
                <a:solidFill>
                  <a:schemeClr val="tx1"/>
                </a:solidFill>
                <a:latin typeface="Arial" panose="020B0604020202020204" pitchFamily="34" charset="0"/>
              </a:defRPr>
            </a:lvl8pPr>
            <a:lvl9pPr marL="3919607" indent="-231404" defTabSz="946222"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8588B0F-8E0F-47C2-9E7B-0303B6B7C133}" type="slidenum">
              <a:rPr lang="en-US" altLang="en-US" sz="1200">
                <a:solidFill>
                  <a:srgbClr val="000000"/>
                </a:solidFill>
                <a:ea typeface="ＭＳ Ｐゴシック" panose="020B0600070205080204" pitchFamily="34" charset="-128"/>
              </a:rPr>
              <a:pPr>
                <a:spcBef>
                  <a:spcPct val="0"/>
                </a:spcBef>
              </a:pPr>
              <a:t>23</a:t>
            </a:fld>
            <a:endParaRPr lang="en-US" altLang="en-US" sz="1200" dirty="0">
              <a:solidFill>
                <a:srgbClr val="000000"/>
              </a:solidFill>
              <a:ea typeface="ＭＳ Ｐゴシック" panose="020B0600070205080204" pitchFamily="34" charset="-128"/>
            </a:endParaRPr>
          </a:p>
        </p:txBody>
      </p:sp>
      <p:sp>
        <p:nvSpPr>
          <p:cNvPr id="31747" name="Rectangle 2"/>
          <p:cNvSpPr>
            <a:spLocks noGrp="1" noRot="1" noChangeAspect="1" noChangeArrowheads="1" noTextEdit="1"/>
          </p:cNvSpPr>
          <p:nvPr>
            <p:ph type="sldImg"/>
          </p:nvPr>
        </p:nvSpPr>
        <p:spPr>
          <a:xfrm>
            <a:off x="765175" y="542925"/>
            <a:ext cx="5461000" cy="4097338"/>
          </a:xfrm>
          <a:ln/>
        </p:spPr>
      </p:sp>
      <p:sp>
        <p:nvSpPr>
          <p:cNvPr id="31748" name="Rectangle 3"/>
          <p:cNvSpPr>
            <a:spLocks noGrp="1" noChangeArrowheads="1"/>
          </p:cNvSpPr>
          <p:nvPr>
            <p:ph type="body" idx="1"/>
          </p:nvPr>
        </p:nvSpPr>
        <p:spPr>
          <a:xfrm>
            <a:off x="457305" y="5713545"/>
            <a:ext cx="5867434" cy="296299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b="1" kern="1200" baseline="0" dirty="0" smtClean="0">
                <a:solidFill>
                  <a:schemeClr val="tx1"/>
                </a:solidFill>
                <a:latin typeface="Arial" charset="0"/>
                <a:ea typeface="+mn-ea"/>
                <a:cs typeface="+mn-cs"/>
              </a:rPr>
              <a:t>Questions??</a:t>
            </a:r>
            <a:endParaRPr lang="en-US" altLang="en-US" sz="1400" b="1" kern="1200" baseline="0" dirty="0">
              <a:solidFill>
                <a:schemeClr val="tx1"/>
              </a:solidFill>
              <a:latin typeface="Arial" charset="0"/>
              <a:ea typeface="+mn-ea"/>
              <a:cs typeface="+mn-cs"/>
            </a:endParaRPr>
          </a:p>
        </p:txBody>
      </p:sp>
    </p:spTree>
    <p:extLst>
      <p:ext uri="{BB962C8B-B14F-4D97-AF65-F5344CB8AC3E}">
        <p14:creationId xmlns:p14="http://schemas.microsoft.com/office/powerpoint/2010/main" val="2538772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eaLnBrk="0" fontAlgn="base" hangingPunct="0">
              <a:spcBef>
                <a:spcPct val="30000"/>
              </a:spcBef>
              <a:spcAft>
                <a:spcPct val="0"/>
              </a:spcAft>
            </a:pPr>
            <a:r>
              <a:rPr lang="en-US" sz="1400" b="1" kern="1200" dirty="0" smtClean="0">
                <a:solidFill>
                  <a:schemeClr val="tx1"/>
                </a:solidFill>
                <a:latin typeface="Arial" panose="020B0604020202020204" pitchFamily="34" charset="0"/>
                <a:ea typeface="ＭＳ Ｐゴシック" panose="020B0600070205080204" pitchFamily="34" charset="-128"/>
                <a:cs typeface="+mn-cs"/>
              </a:rPr>
              <a:t>Elke:  What do you have in place currently at your campus.  Let’s discuss what we had in place at CPP in 2012 </a:t>
            </a:r>
            <a:endParaRPr lang="en-US" sz="1400" b="1" kern="1200" dirty="0">
              <a:solidFill>
                <a:schemeClr val="tx1"/>
              </a:solidFill>
              <a:latin typeface="Arial" panose="020B0604020202020204" pitchFamily="34" charset="0"/>
              <a:ea typeface="ＭＳ Ｐゴシック" panose="020B0600070205080204" pitchFamily="34" charset="-128"/>
              <a:cs typeface="+mn-cs"/>
            </a:endParaRP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4</a:t>
            </a:fld>
            <a:endParaRPr lang="en-US" altLang="en-US" dirty="0"/>
          </a:p>
        </p:txBody>
      </p:sp>
    </p:spTree>
    <p:extLst>
      <p:ext uri="{BB962C8B-B14F-4D97-AF65-F5344CB8AC3E}">
        <p14:creationId xmlns:p14="http://schemas.microsoft.com/office/powerpoint/2010/main" val="1261795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eaLnBrk="0" fontAlgn="base" hangingPunct="0">
              <a:spcBef>
                <a:spcPct val="30000"/>
              </a:spcBef>
              <a:spcAft>
                <a:spcPct val="0"/>
              </a:spcAft>
            </a:pPr>
            <a:r>
              <a:rPr lang="en-US" sz="1400" b="1" kern="1200" dirty="0" smtClean="0">
                <a:solidFill>
                  <a:schemeClr val="tx1"/>
                </a:solidFill>
                <a:latin typeface="Arial" panose="020B0604020202020204" pitchFamily="34" charset="0"/>
                <a:ea typeface="ＭＳ Ｐゴシック" panose="020B0600070205080204" pitchFamily="34" charset="-128"/>
                <a:cs typeface="+mn-cs"/>
              </a:rPr>
              <a:t>Elke:  Study</a:t>
            </a:r>
            <a:r>
              <a:rPr lang="en-US" sz="1400" b="1" kern="1200" baseline="0" dirty="0" smtClean="0">
                <a:solidFill>
                  <a:schemeClr val="tx1"/>
                </a:solidFill>
                <a:latin typeface="Arial" panose="020B0604020202020204" pitchFamily="34" charset="0"/>
                <a:ea typeface="ＭＳ Ｐゴシック" panose="020B0600070205080204" pitchFamily="34" charset="-128"/>
                <a:cs typeface="+mn-cs"/>
              </a:rPr>
              <a:t> focused on w</a:t>
            </a:r>
            <a:r>
              <a:rPr lang="en-US" sz="1400" b="1" kern="1200" dirty="0" smtClean="0">
                <a:solidFill>
                  <a:schemeClr val="tx1"/>
                </a:solidFill>
                <a:latin typeface="Arial" panose="020B0604020202020204" pitchFamily="34" charset="0"/>
                <a:ea typeface="ＭＳ Ｐゴシック" panose="020B0600070205080204" pitchFamily="34" charset="-128"/>
                <a:cs typeface="+mn-cs"/>
              </a:rPr>
              <a:t>hat CPP had in place in 2012, which was not much…</a:t>
            </a:r>
          </a:p>
          <a:p>
            <a:pPr marL="285750" indent="-285750">
              <a:buFont typeface="Arial" panose="020B0604020202020204" pitchFamily="34" charset="0"/>
              <a:buChar char="•"/>
            </a:pPr>
            <a:r>
              <a:rPr lang="en-US" b="1" dirty="0" smtClean="0"/>
              <a:t>DD</a:t>
            </a:r>
            <a:r>
              <a:rPr lang="en-US" b="1" baseline="0" dirty="0" smtClean="0"/>
              <a:t> 214 </a:t>
            </a:r>
            <a:r>
              <a:rPr lang="en-US" baseline="0" dirty="0" smtClean="0"/>
              <a:t>GE Area E (4 qtr. units), plus 5 qtr. Elective units (GE Area E only after completing GE Area A2 – Written Communication)  If already had GE Area E, then all 9 quarter units Elective</a:t>
            </a:r>
          </a:p>
          <a:p>
            <a:pPr marL="285750" indent="-285750">
              <a:buFont typeface="Arial" panose="020B0604020202020204" pitchFamily="34" charset="0"/>
              <a:buChar char="•"/>
            </a:pPr>
            <a:r>
              <a:rPr lang="en-US" baseline="0" dirty="0" smtClean="0"/>
              <a:t>Received </a:t>
            </a:r>
            <a:r>
              <a:rPr lang="en-US" b="1" baseline="0" dirty="0" smtClean="0"/>
              <a:t>Military Transcript</a:t>
            </a:r>
            <a:r>
              <a:rPr lang="en-US" baseline="0" dirty="0" smtClean="0"/>
              <a:t>, but not proactive in collecting them, and occasionally posted credit (ALL ELECTIVE !!!).  The elective credits had no value, other than perhaps bumping a student into a false senior status, which many times had negative repercussions</a:t>
            </a:r>
          </a:p>
          <a:p>
            <a:endParaRPr lang="en-US"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5</a:t>
            </a:fld>
            <a:endParaRPr lang="en-US" altLang="en-US" dirty="0"/>
          </a:p>
        </p:txBody>
      </p:sp>
    </p:spTree>
    <p:extLst>
      <p:ext uri="{BB962C8B-B14F-4D97-AF65-F5344CB8AC3E}">
        <p14:creationId xmlns:p14="http://schemas.microsoft.com/office/powerpoint/2010/main" val="2708485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200" dirty="0" smtClean="0">
                <a:solidFill>
                  <a:schemeClr val="tx1"/>
                </a:solidFill>
                <a:latin typeface="Arial" panose="020B0604020202020204" pitchFamily="34" charset="0"/>
                <a:ea typeface="ＭＳ Ｐゴシック" panose="020B0600070205080204" pitchFamily="34" charset="-128"/>
                <a:cs typeface="+mn-cs"/>
              </a:rPr>
              <a:t>Elke:  Going into more detail of gaps that existed at campus level…</a:t>
            </a:r>
            <a:endParaRPr lang="en-US" sz="1400" b="1" kern="1200" dirty="0">
              <a:solidFill>
                <a:schemeClr val="tx1"/>
              </a:solidFill>
              <a:latin typeface="Arial" panose="020B0604020202020204" pitchFamily="34" charset="0"/>
              <a:ea typeface="ＭＳ Ｐゴシック" panose="020B0600070205080204" pitchFamily="34" charset="-128"/>
              <a:cs typeface="+mn-cs"/>
            </a:endParaRP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6</a:t>
            </a:fld>
            <a:endParaRPr lang="en-US" altLang="en-US" dirty="0"/>
          </a:p>
        </p:txBody>
      </p:sp>
    </p:spTree>
    <p:extLst>
      <p:ext uri="{BB962C8B-B14F-4D97-AF65-F5344CB8AC3E}">
        <p14:creationId xmlns:p14="http://schemas.microsoft.com/office/powerpoint/2010/main" val="272658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200" dirty="0" smtClean="0">
                <a:solidFill>
                  <a:schemeClr val="tx1"/>
                </a:solidFill>
                <a:latin typeface="Arial" panose="020B0604020202020204" pitchFamily="34" charset="0"/>
                <a:ea typeface="ＭＳ Ｐゴシック" panose="020B0600070205080204" pitchFamily="34" charset="-128"/>
                <a:cs typeface="+mn-cs"/>
              </a:rPr>
              <a:t>Elke:  In response to Troops to College initiative, CPP President, J. Michael Ortiz directed the Veterans Services Initiative at CPP, which established five working groups:</a:t>
            </a:r>
          </a:p>
          <a:p>
            <a:r>
              <a:rPr lang="en-US" sz="1400" b="1" kern="1200" dirty="0" smtClean="0">
                <a:solidFill>
                  <a:schemeClr val="tx1"/>
                </a:solidFill>
                <a:latin typeface="Arial" panose="020B0604020202020204" pitchFamily="34" charset="0"/>
                <a:ea typeface="ＭＳ Ｐゴシック" panose="020B0600070205080204" pitchFamily="34" charset="-128"/>
                <a:cs typeface="+mn-cs"/>
              </a:rPr>
              <a:t>1)    </a:t>
            </a:r>
          </a:p>
          <a:p>
            <a:r>
              <a:rPr lang="en-US" sz="1400" b="1" kern="1200" dirty="0" smtClean="0">
                <a:solidFill>
                  <a:schemeClr val="tx1"/>
                </a:solidFill>
                <a:latin typeface="Arial" panose="020B0604020202020204" pitchFamily="34" charset="0"/>
                <a:ea typeface="ＭＳ Ｐゴシック" panose="020B0600070205080204" pitchFamily="34" charset="-128"/>
                <a:cs typeface="+mn-cs"/>
              </a:rPr>
              <a:t>2) Grants and Contracts(?) </a:t>
            </a:r>
          </a:p>
          <a:p>
            <a:r>
              <a:rPr lang="en-US" sz="1400" b="1" kern="1200" dirty="0" smtClean="0">
                <a:solidFill>
                  <a:schemeClr val="tx1"/>
                </a:solidFill>
                <a:latin typeface="Arial" panose="020B0604020202020204" pitchFamily="34" charset="0"/>
                <a:ea typeface="ＭＳ Ｐゴシック" panose="020B0600070205080204" pitchFamily="34" charset="-128"/>
                <a:cs typeface="+mn-cs"/>
              </a:rPr>
              <a:t>3)  </a:t>
            </a:r>
          </a:p>
          <a:p>
            <a:r>
              <a:rPr lang="en-US" sz="1400" b="1" kern="1200" dirty="0" smtClean="0">
                <a:solidFill>
                  <a:schemeClr val="tx1"/>
                </a:solidFill>
                <a:latin typeface="Arial" panose="020B0604020202020204" pitchFamily="34" charset="0"/>
                <a:ea typeface="ＭＳ Ｐゴシック" panose="020B0600070205080204" pitchFamily="34" charset="-128"/>
                <a:cs typeface="+mn-cs"/>
              </a:rPr>
              <a:t>4) </a:t>
            </a:r>
          </a:p>
          <a:p>
            <a:r>
              <a:rPr lang="en-US" sz="1400" b="1" kern="1200" dirty="0" smtClean="0">
                <a:solidFill>
                  <a:schemeClr val="tx1"/>
                </a:solidFill>
                <a:latin typeface="Arial" panose="020B0604020202020204" pitchFamily="34" charset="0"/>
                <a:ea typeface="ＭＳ Ｐゴシック" panose="020B0600070205080204" pitchFamily="34" charset="-128"/>
                <a:cs typeface="+mn-cs"/>
              </a:rPr>
              <a:t>5)  </a:t>
            </a:r>
          </a:p>
          <a:p>
            <a:r>
              <a:rPr lang="en-US" sz="1400" b="1" kern="1200" dirty="0" smtClean="0">
                <a:solidFill>
                  <a:schemeClr val="tx1"/>
                </a:solidFill>
                <a:latin typeface="Arial" panose="020B0604020202020204" pitchFamily="34" charset="0"/>
                <a:ea typeface="ＭＳ Ｐゴシック" panose="020B0600070205080204" pitchFamily="34" charset="-128"/>
                <a:cs typeface="+mn-cs"/>
              </a:rPr>
              <a:t>But there was a huge disconnect (lack of direction), and no visibility to students.  </a:t>
            </a:r>
            <a:endParaRPr lang="en-US" sz="1400" b="1" kern="1200" dirty="0">
              <a:solidFill>
                <a:schemeClr val="tx1"/>
              </a:solidFill>
              <a:latin typeface="Arial" panose="020B0604020202020204" pitchFamily="34" charset="0"/>
              <a:ea typeface="ＭＳ Ｐゴシック" panose="020B0600070205080204" pitchFamily="34" charset="-128"/>
              <a:cs typeface="+mn-cs"/>
            </a:endParaRP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7</a:t>
            </a:fld>
            <a:endParaRPr lang="en-US" altLang="en-US" dirty="0"/>
          </a:p>
        </p:txBody>
      </p:sp>
    </p:spTree>
    <p:extLst>
      <p:ext uri="{BB962C8B-B14F-4D97-AF65-F5344CB8AC3E}">
        <p14:creationId xmlns:p14="http://schemas.microsoft.com/office/powerpoint/2010/main" val="1724723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400" b="1" kern="1200" dirty="0" smtClean="0">
                <a:solidFill>
                  <a:schemeClr val="tx1"/>
                </a:solidFill>
                <a:latin typeface="Arial" panose="020B0604020202020204" pitchFamily="34" charset="0"/>
                <a:ea typeface="ＭＳ Ｐゴシック" panose="020B0600070205080204" pitchFamily="34" charset="-128"/>
                <a:cs typeface="+mn-cs"/>
              </a:rPr>
              <a:t>Elke: Various challenges identified by study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400" b="1" kern="1200" dirty="0" smtClean="0">
                <a:solidFill>
                  <a:schemeClr val="tx1"/>
                </a:solidFill>
                <a:latin typeface="Arial" panose="020B0604020202020204" pitchFamily="34" charset="0"/>
                <a:ea typeface="ＭＳ Ｐゴシック" panose="020B0600070205080204" pitchFamily="34" charset="-128"/>
                <a:cs typeface="+mn-cs"/>
              </a:rPr>
              <a:t>Program was non-existent, and lacked the physical space for veteran students (that’s why push to create VRC was very important!)</a:t>
            </a:r>
          </a:p>
          <a:p>
            <a:endParaRPr lang="en-US" dirty="0"/>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8</a:t>
            </a:fld>
            <a:endParaRPr lang="en-US" altLang="en-US" dirty="0"/>
          </a:p>
        </p:txBody>
      </p:sp>
    </p:spTree>
    <p:extLst>
      <p:ext uri="{BB962C8B-B14F-4D97-AF65-F5344CB8AC3E}">
        <p14:creationId xmlns:p14="http://schemas.microsoft.com/office/powerpoint/2010/main" val="3195014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400" b="1" kern="1200" dirty="0" smtClean="0">
                <a:solidFill>
                  <a:schemeClr val="tx1"/>
                </a:solidFill>
                <a:latin typeface="Arial" panose="020B0604020202020204" pitchFamily="34" charset="0"/>
                <a:ea typeface="ＭＳ Ｐゴシック" panose="020B0600070205080204" pitchFamily="34" charset="-128"/>
                <a:cs typeface="+mn-cs"/>
              </a:rPr>
              <a:t>Elke:  A quote from study, reemphasizing that nothing was happening</a:t>
            </a:r>
            <a:endParaRPr lang="en-US" sz="1400" b="1" kern="1200" dirty="0">
              <a:solidFill>
                <a:schemeClr val="tx1"/>
              </a:solidFill>
              <a:latin typeface="Arial" panose="020B0604020202020204" pitchFamily="34" charset="0"/>
              <a:ea typeface="ＭＳ Ｐゴシック" panose="020B0600070205080204" pitchFamily="34" charset="-128"/>
              <a:cs typeface="+mn-cs"/>
            </a:endParaRP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9</a:t>
            </a:fld>
            <a:endParaRPr lang="en-US" altLang="en-US" dirty="0"/>
          </a:p>
        </p:txBody>
      </p:sp>
    </p:spTree>
    <p:extLst>
      <p:ext uri="{BB962C8B-B14F-4D97-AF65-F5344CB8AC3E}">
        <p14:creationId xmlns:p14="http://schemas.microsoft.com/office/powerpoint/2010/main" val="2407436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kern="1200" dirty="0" smtClean="0">
                <a:solidFill>
                  <a:schemeClr val="tx1"/>
                </a:solidFill>
                <a:latin typeface="Arial" panose="020B0604020202020204" pitchFamily="34" charset="0"/>
                <a:ea typeface="ＭＳ Ｐゴシック" panose="020B0600070205080204" pitchFamily="34" charset="-128"/>
                <a:cs typeface="+mn-cs"/>
              </a:rPr>
              <a:t>Jose:  Now we will discuss what we identified as gaps in terms of military transfer credit.  </a:t>
            </a:r>
          </a:p>
          <a:p>
            <a:r>
              <a:rPr lang="en-US" sz="1400" b="1" kern="1200" dirty="0" smtClean="0">
                <a:solidFill>
                  <a:schemeClr val="tx1"/>
                </a:solidFill>
                <a:latin typeface="Arial" panose="020B0604020202020204" pitchFamily="34" charset="0"/>
                <a:ea typeface="ＭＳ Ｐゴシック" panose="020B0600070205080204" pitchFamily="34" charset="-128"/>
                <a:cs typeface="+mn-cs"/>
              </a:rPr>
              <a:t>The CSU conducted a systemwide ACE Conference at which several individuals from Registrar’s Office attended, as well as Elke.  </a:t>
            </a:r>
          </a:p>
          <a:p>
            <a:r>
              <a:rPr lang="en-US" sz="1400" b="1" kern="1200" dirty="0" smtClean="0">
                <a:solidFill>
                  <a:schemeClr val="tx1"/>
                </a:solidFill>
                <a:latin typeface="Arial" panose="020B0604020202020204" pitchFamily="34" charset="0"/>
                <a:ea typeface="ＭＳ Ｐゴシック" panose="020B0600070205080204" pitchFamily="34" charset="-128"/>
                <a:cs typeface="+mn-cs"/>
              </a:rPr>
              <a:t>After this conference the group that attended had a meeting to discuss CPP’s next steps, based on some of the ideas gathered from the ACE Conference as well as the very glaring findings from Elke’s study.  (This is when I began to be included in these discussions, and quite frankly was not happy at what Elke had to say.)</a:t>
            </a:r>
            <a:endParaRPr lang="en-US" sz="1400" b="1" kern="1200" dirty="0">
              <a:solidFill>
                <a:schemeClr val="tx1"/>
              </a:solidFill>
              <a:latin typeface="Arial" panose="020B0604020202020204" pitchFamily="34" charset="0"/>
              <a:ea typeface="ＭＳ Ｐゴシック" panose="020B0600070205080204" pitchFamily="34" charset="-128"/>
              <a:cs typeface="+mn-cs"/>
            </a:endParaRPr>
          </a:p>
        </p:txBody>
      </p:sp>
      <p:sp>
        <p:nvSpPr>
          <p:cNvPr id="4" name="Slide Number Placeholder 3"/>
          <p:cNvSpPr>
            <a:spLocks noGrp="1"/>
          </p:cNvSpPr>
          <p:nvPr>
            <p:ph type="sldNum" sz="quarter" idx="10"/>
          </p:nvPr>
        </p:nvSpPr>
        <p:spPr/>
        <p:txBody>
          <a:bodyPr/>
          <a:lstStyle/>
          <a:p>
            <a:pPr>
              <a:defRPr/>
            </a:pPr>
            <a:fld id="{C165835C-ABC6-43DD-9F7E-9085145D7DC1}" type="slidenum">
              <a:rPr lang="en-US" altLang="en-US" smtClean="0"/>
              <a:pPr>
                <a:defRPr/>
              </a:pPr>
              <a:t>10</a:t>
            </a:fld>
            <a:endParaRPr lang="en-US" altLang="en-US" dirty="0"/>
          </a:p>
        </p:txBody>
      </p:sp>
    </p:spTree>
    <p:extLst>
      <p:ext uri="{BB962C8B-B14F-4D97-AF65-F5344CB8AC3E}">
        <p14:creationId xmlns:p14="http://schemas.microsoft.com/office/powerpoint/2010/main" val="2645561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32"/>
          <p:cNvSpPr>
            <a:spLocks noChangeArrowheads="1"/>
          </p:cNvSpPr>
          <p:nvPr userDrawn="1"/>
        </p:nvSpPr>
        <p:spPr bwMode="auto">
          <a:xfrm>
            <a:off x="0" y="1981200"/>
            <a:ext cx="9144000" cy="2895600"/>
          </a:xfrm>
          <a:prstGeom prst="rect">
            <a:avLst/>
          </a:prstGeom>
          <a:solidFill>
            <a:srgbClr val="CF142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ctr" eaLnBrk="1" hangingPunct="1">
              <a:defRPr/>
            </a:pPr>
            <a:endParaRPr lang="en-US" altLang="en-US" dirty="0">
              <a:solidFill>
                <a:srgbClr val="C00000"/>
              </a:solidFill>
              <a:ea typeface="ＭＳ Ｐゴシック" pitchFamily="34" charset="-128"/>
            </a:endParaRPr>
          </a:p>
        </p:txBody>
      </p:sp>
      <p:sp>
        <p:nvSpPr>
          <p:cNvPr id="3" name="Rectangle 28"/>
          <p:cNvSpPr>
            <a:spLocks noChangeArrowheads="1"/>
          </p:cNvSpPr>
          <p:nvPr userDrawn="1"/>
        </p:nvSpPr>
        <p:spPr bwMode="auto">
          <a:xfrm>
            <a:off x="0" y="1981200"/>
            <a:ext cx="9144000" cy="76200"/>
          </a:xfrm>
          <a:prstGeom prst="rect">
            <a:avLst/>
          </a:prstGeom>
          <a:solidFill>
            <a:srgbClr val="746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defRPr/>
            </a:pPr>
            <a:endParaRPr lang="en-US" altLang="en-US" dirty="0">
              <a:solidFill>
                <a:srgbClr val="000000"/>
              </a:solidFill>
              <a:ea typeface="ＭＳ Ｐゴシック" pitchFamily="34" charset="-128"/>
            </a:endParaRPr>
          </a:p>
        </p:txBody>
      </p:sp>
      <p:sp>
        <p:nvSpPr>
          <p:cNvPr id="4" name="Rectangle 29"/>
          <p:cNvSpPr>
            <a:spLocks noChangeArrowheads="1"/>
          </p:cNvSpPr>
          <p:nvPr userDrawn="1"/>
        </p:nvSpPr>
        <p:spPr bwMode="auto">
          <a:xfrm>
            <a:off x="0" y="4800600"/>
            <a:ext cx="9144000" cy="76200"/>
          </a:xfrm>
          <a:prstGeom prst="rect">
            <a:avLst/>
          </a:prstGeom>
          <a:solidFill>
            <a:srgbClr val="746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defRPr/>
            </a:pPr>
            <a:endParaRPr lang="en-US" altLang="en-US" dirty="0">
              <a:solidFill>
                <a:srgbClr val="000000"/>
              </a:solidFill>
              <a:ea typeface="ＭＳ Ｐゴシック" pitchFamily="34" charset="-128"/>
            </a:endParaRPr>
          </a:p>
        </p:txBody>
      </p:sp>
    </p:spTree>
    <p:extLst>
      <p:ext uri="{BB962C8B-B14F-4D97-AF65-F5344CB8AC3E}">
        <p14:creationId xmlns:p14="http://schemas.microsoft.com/office/powerpoint/2010/main" val="2666742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4A3551E-1AA6-4EFC-95E8-E2D59F0E5250}" type="slidenum">
              <a:rPr lang="en-US" altLang="en-US"/>
              <a:pPr>
                <a:defRPr/>
              </a:pPr>
              <a:t>‹#›</a:t>
            </a:fld>
            <a:endParaRPr lang="en-US" altLang="en-US" dirty="0"/>
          </a:p>
        </p:txBody>
      </p:sp>
    </p:spTree>
    <p:extLst>
      <p:ext uri="{BB962C8B-B14F-4D97-AF65-F5344CB8AC3E}">
        <p14:creationId xmlns:p14="http://schemas.microsoft.com/office/powerpoint/2010/main" val="241415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800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371600"/>
            <a:ext cx="6019800" cy="4800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D2DB35-D5AB-4E9D-940E-4E0C1E897EED}" type="slidenum">
              <a:rPr lang="en-US" altLang="en-US"/>
              <a:pPr>
                <a:defRPr/>
              </a:pPr>
              <a:t>‹#›</a:t>
            </a:fld>
            <a:endParaRPr lang="en-US" altLang="en-US" dirty="0"/>
          </a:p>
        </p:txBody>
      </p:sp>
    </p:spTree>
    <p:extLst>
      <p:ext uri="{BB962C8B-B14F-4D97-AF65-F5344CB8AC3E}">
        <p14:creationId xmlns:p14="http://schemas.microsoft.com/office/powerpoint/2010/main" val="3582070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32"/>
          <p:cNvSpPr>
            <a:spLocks noChangeArrowheads="1"/>
          </p:cNvSpPr>
          <p:nvPr userDrawn="1"/>
        </p:nvSpPr>
        <p:spPr bwMode="auto">
          <a:xfrm>
            <a:off x="0" y="1981200"/>
            <a:ext cx="9144000" cy="2895600"/>
          </a:xfrm>
          <a:prstGeom prst="rect">
            <a:avLst/>
          </a:prstGeom>
          <a:solidFill>
            <a:srgbClr val="CF142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ctr" eaLnBrk="1" hangingPunct="1">
              <a:defRPr/>
            </a:pPr>
            <a:endParaRPr lang="en-US" altLang="en-US" dirty="0">
              <a:solidFill>
                <a:srgbClr val="C00000"/>
              </a:solidFill>
              <a:ea typeface="ＭＳ Ｐゴシック" pitchFamily="34" charset="-128"/>
            </a:endParaRPr>
          </a:p>
        </p:txBody>
      </p:sp>
      <p:sp>
        <p:nvSpPr>
          <p:cNvPr id="3" name="Rectangle 28"/>
          <p:cNvSpPr>
            <a:spLocks noChangeArrowheads="1"/>
          </p:cNvSpPr>
          <p:nvPr userDrawn="1"/>
        </p:nvSpPr>
        <p:spPr bwMode="auto">
          <a:xfrm>
            <a:off x="0" y="1981200"/>
            <a:ext cx="9144000" cy="76200"/>
          </a:xfrm>
          <a:prstGeom prst="rect">
            <a:avLst/>
          </a:prstGeom>
          <a:solidFill>
            <a:srgbClr val="746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defRPr/>
            </a:pPr>
            <a:endParaRPr lang="en-US" altLang="en-US" dirty="0">
              <a:solidFill>
                <a:srgbClr val="000000"/>
              </a:solidFill>
              <a:ea typeface="ＭＳ Ｐゴシック" pitchFamily="34" charset="-128"/>
            </a:endParaRPr>
          </a:p>
        </p:txBody>
      </p:sp>
      <p:sp>
        <p:nvSpPr>
          <p:cNvPr id="4" name="Rectangle 29"/>
          <p:cNvSpPr>
            <a:spLocks noChangeArrowheads="1"/>
          </p:cNvSpPr>
          <p:nvPr userDrawn="1"/>
        </p:nvSpPr>
        <p:spPr bwMode="auto">
          <a:xfrm>
            <a:off x="0" y="4800600"/>
            <a:ext cx="9144000" cy="76200"/>
          </a:xfrm>
          <a:prstGeom prst="rect">
            <a:avLst/>
          </a:prstGeom>
          <a:solidFill>
            <a:srgbClr val="746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eaLnBrk="1" hangingPunct="1">
              <a:defRPr/>
            </a:pPr>
            <a:endParaRPr lang="en-US" altLang="en-US" dirty="0">
              <a:solidFill>
                <a:srgbClr val="000000"/>
              </a:solidFill>
              <a:ea typeface="ＭＳ Ｐゴシック" pitchFamily="34" charset="-128"/>
            </a:endParaRPr>
          </a:p>
        </p:txBody>
      </p:sp>
    </p:spTree>
    <p:extLst>
      <p:ext uri="{BB962C8B-B14F-4D97-AF65-F5344CB8AC3E}">
        <p14:creationId xmlns:p14="http://schemas.microsoft.com/office/powerpoint/2010/main" val="3224859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C81C0ED-5092-40B0-A719-0C6B790F5D8A}" type="slidenum">
              <a:rPr lang="en-US" altLang="en-US"/>
              <a:pPr>
                <a:defRPr/>
              </a:pPr>
              <a:t>‹#›</a:t>
            </a:fld>
            <a:endParaRPr lang="en-US" altLang="en-US" dirty="0"/>
          </a:p>
        </p:txBody>
      </p:sp>
    </p:spTree>
    <p:extLst>
      <p:ext uri="{BB962C8B-B14F-4D97-AF65-F5344CB8AC3E}">
        <p14:creationId xmlns:p14="http://schemas.microsoft.com/office/powerpoint/2010/main" val="1481963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AA2E85B-6CFE-4A4A-A866-68D551D0E983}" type="slidenum">
              <a:rPr lang="en-US" altLang="en-US"/>
              <a:pPr>
                <a:defRPr/>
              </a:pPr>
              <a:t>‹#›</a:t>
            </a:fld>
            <a:endParaRPr lang="en-US" altLang="en-US" dirty="0"/>
          </a:p>
        </p:txBody>
      </p:sp>
    </p:spTree>
    <p:extLst>
      <p:ext uri="{BB962C8B-B14F-4D97-AF65-F5344CB8AC3E}">
        <p14:creationId xmlns:p14="http://schemas.microsoft.com/office/powerpoint/2010/main" val="1668745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4679B01-87F4-44EA-9B13-A6385CF82C60}" type="slidenum">
              <a:rPr lang="en-US" altLang="en-US"/>
              <a:pPr>
                <a:defRPr/>
              </a:pPr>
              <a:t>‹#›</a:t>
            </a:fld>
            <a:endParaRPr lang="en-US" altLang="en-US" dirty="0"/>
          </a:p>
        </p:txBody>
      </p:sp>
    </p:spTree>
    <p:extLst>
      <p:ext uri="{BB962C8B-B14F-4D97-AF65-F5344CB8AC3E}">
        <p14:creationId xmlns:p14="http://schemas.microsoft.com/office/powerpoint/2010/main" val="584509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197AA2E-7EF3-403B-A2F5-B80D6520D37C}" type="slidenum">
              <a:rPr lang="en-US" altLang="en-US"/>
              <a:pPr>
                <a:defRPr/>
              </a:pPr>
              <a:t>‹#›</a:t>
            </a:fld>
            <a:endParaRPr lang="en-US" altLang="en-US" dirty="0"/>
          </a:p>
        </p:txBody>
      </p:sp>
    </p:spTree>
    <p:extLst>
      <p:ext uri="{BB962C8B-B14F-4D97-AF65-F5344CB8AC3E}">
        <p14:creationId xmlns:p14="http://schemas.microsoft.com/office/powerpoint/2010/main" val="3039054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B3852F39-913A-4D47-8AF7-EECF5A0DC67C}" type="slidenum">
              <a:rPr lang="en-US" altLang="en-US"/>
              <a:pPr>
                <a:defRPr/>
              </a:pPr>
              <a:t>‹#›</a:t>
            </a:fld>
            <a:endParaRPr lang="en-US" altLang="en-US" dirty="0"/>
          </a:p>
        </p:txBody>
      </p:sp>
    </p:spTree>
    <p:extLst>
      <p:ext uri="{BB962C8B-B14F-4D97-AF65-F5344CB8AC3E}">
        <p14:creationId xmlns:p14="http://schemas.microsoft.com/office/powerpoint/2010/main" val="962516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DB5254B-A4E9-4B9A-B88C-87BF968323E9}" type="slidenum">
              <a:rPr lang="en-US" altLang="en-US"/>
              <a:pPr>
                <a:defRPr/>
              </a:pPr>
              <a:t>‹#›</a:t>
            </a:fld>
            <a:endParaRPr lang="en-US" altLang="en-US" dirty="0"/>
          </a:p>
        </p:txBody>
      </p:sp>
    </p:spTree>
    <p:extLst>
      <p:ext uri="{BB962C8B-B14F-4D97-AF65-F5344CB8AC3E}">
        <p14:creationId xmlns:p14="http://schemas.microsoft.com/office/powerpoint/2010/main" val="2372845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AB58C89-9126-4B29-B689-46790529F3A3}" type="slidenum">
              <a:rPr lang="en-US" altLang="en-US"/>
              <a:pPr>
                <a:defRPr/>
              </a:pPr>
              <a:t>‹#›</a:t>
            </a:fld>
            <a:endParaRPr lang="en-US" altLang="en-US" dirty="0"/>
          </a:p>
        </p:txBody>
      </p:sp>
    </p:spTree>
    <p:extLst>
      <p:ext uri="{BB962C8B-B14F-4D97-AF65-F5344CB8AC3E}">
        <p14:creationId xmlns:p14="http://schemas.microsoft.com/office/powerpoint/2010/main" val="296937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914400"/>
          </a:xfrm>
        </p:spPr>
        <p:txBody>
          <a:bodyPr/>
          <a:lstStyle/>
          <a:p>
            <a:r>
              <a:rPr lang="en-US"/>
              <a:t>Click to edit Master title style</a:t>
            </a:r>
          </a:p>
        </p:txBody>
      </p:sp>
      <p:sp>
        <p:nvSpPr>
          <p:cNvPr id="3" name="Content Placeholder 2"/>
          <p:cNvSpPr>
            <a:spLocks noGrp="1"/>
          </p:cNvSpPr>
          <p:nvPr>
            <p:ph idx="1"/>
          </p:nvPr>
        </p:nvSpPr>
        <p:spPr>
          <a:xfrm>
            <a:off x="457200" y="2133600"/>
            <a:ext cx="8229600" cy="381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04AB61B-1643-4D5A-887C-4AF017560A70}" type="slidenum">
              <a:rPr lang="en-US" altLang="en-US"/>
              <a:pPr>
                <a:defRPr/>
              </a:pPr>
              <a:t>‹#›</a:t>
            </a:fld>
            <a:endParaRPr lang="en-US" altLang="en-US" dirty="0"/>
          </a:p>
        </p:txBody>
      </p:sp>
    </p:spTree>
    <p:extLst>
      <p:ext uri="{BB962C8B-B14F-4D97-AF65-F5344CB8AC3E}">
        <p14:creationId xmlns:p14="http://schemas.microsoft.com/office/powerpoint/2010/main" val="1362277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006F00E-0E73-4B2B-AFBF-E9A6F4472B4D}" type="slidenum">
              <a:rPr lang="en-US" altLang="en-US"/>
              <a:pPr>
                <a:defRPr/>
              </a:pPr>
              <a:t>‹#›</a:t>
            </a:fld>
            <a:endParaRPr lang="en-US" altLang="en-US" dirty="0"/>
          </a:p>
        </p:txBody>
      </p:sp>
    </p:spTree>
    <p:extLst>
      <p:ext uri="{BB962C8B-B14F-4D97-AF65-F5344CB8AC3E}">
        <p14:creationId xmlns:p14="http://schemas.microsoft.com/office/powerpoint/2010/main" val="41279015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8D6A3E0-CC62-4A1F-8EF9-E7A45BA99609}" type="slidenum">
              <a:rPr lang="en-US" altLang="en-US"/>
              <a:pPr>
                <a:defRPr/>
              </a:pPr>
              <a:t>‹#›</a:t>
            </a:fld>
            <a:endParaRPr lang="en-US" altLang="en-US" dirty="0"/>
          </a:p>
        </p:txBody>
      </p:sp>
    </p:spTree>
    <p:extLst>
      <p:ext uri="{BB962C8B-B14F-4D97-AF65-F5344CB8AC3E}">
        <p14:creationId xmlns:p14="http://schemas.microsoft.com/office/powerpoint/2010/main" val="3213448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800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371600"/>
            <a:ext cx="6019800" cy="4800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391EB10-DD24-4BA7-938A-A0B56FC6D2CF}" type="slidenum">
              <a:rPr lang="en-US" altLang="en-US"/>
              <a:pPr>
                <a:defRPr/>
              </a:pPr>
              <a:t>‹#›</a:t>
            </a:fld>
            <a:endParaRPr lang="en-US" altLang="en-US" dirty="0"/>
          </a:p>
        </p:txBody>
      </p:sp>
    </p:spTree>
    <p:extLst>
      <p:ext uri="{BB962C8B-B14F-4D97-AF65-F5344CB8AC3E}">
        <p14:creationId xmlns:p14="http://schemas.microsoft.com/office/powerpoint/2010/main" val="460323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9B63461-252E-46DB-B9E1-01B4775F5E69}" type="slidenum">
              <a:rPr lang="en-US" altLang="en-US"/>
              <a:pPr>
                <a:defRPr/>
              </a:pPr>
              <a:t>‹#›</a:t>
            </a:fld>
            <a:endParaRPr lang="en-US" altLang="en-US" dirty="0"/>
          </a:p>
        </p:txBody>
      </p:sp>
    </p:spTree>
    <p:extLst>
      <p:ext uri="{BB962C8B-B14F-4D97-AF65-F5344CB8AC3E}">
        <p14:creationId xmlns:p14="http://schemas.microsoft.com/office/powerpoint/2010/main" val="424264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E103D25-4CA5-4A05-A84B-2197A9A58396}" type="slidenum">
              <a:rPr lang="en-US" altLang="en-US"/>
              <a:pPr>
                <a:defRPr/>
              </a:pPr>
              <a:t>‹#›</a:t>
            </a:fld>
            <a:endParaRPr lang="en-US" altLang="en-US" dirty="0"/>
          </a:p>
        </p:txBody>
      </p:sp>
    </p:spTree>
    <p:extLst>
      <p:ext uri="{BB962C8B-B14F-4D97-AF65-F5344CB8AC3E}">
        <p14:creationId xmlns:p14="http://schemas.microsoft.com/office/powerpoint/2010/main" val="193649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8FDE9C7-2002-4410-8348-3FBF69AC92F7}" type="slidenum">
              <a:rPr lang="en-US" altLang="en-US"/>
              <a:pPr>
                <a:defRPr/>
              </a:pPr>
              <a:t>‹#›</a:t>
            </a:fld>
            <a:endParaRPr lang="en-US" altLang="en-US" dirty="0"/>
          </a:p>
        </p:txBody>
      </p:sp>
    </p:spTree>
    <p:extLst>
      <p:ext uri="{BB962C8B-B14F-4D97-AF65-F5344CB8AC3E}">
        <p14:creationId xmlns:p14="http://schemas.microsoft.com/office/powerpoint/2010/main" val="2430562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2ABB58E-6A2F-4ADD-A356-B6BEE0996802}" type="slidenum">
              <a:rPr lang="en-US" altLang="en-US"/>
              <a:pPr>
                <a:defRPr/>
              </a:pPr>
              <a:t>‹#›</a:t>
            </a:fld>
            <a:endParaRPr lang="en-US" altLang="en-US" dirty="0"/>
          </a:p>
        </p:txBody>
      </p:sp>
    </p:spTree>
    <p:extLst>
      <p:ext uri="{BB962C8B-B14F-4D97-AF65-F5344CB8AC3E}">
        <p14:creationId xmlns:p14="http://schemas.microsoft.com/office/powerpoint/2010/main" val="1454379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7B9DBE35-A4FA-4CFF-895F-3D17E1C11C02}" type="slidenum">
              <a:rPr lang="en-US" altLang="en-US"/>
              <a:pPr>
                <a:defRPr/>
              </a:pPr>
              <a:t>‹#›</a:t>
            </a:fld>
            <a:endParaRPr lang="en-US" altLang="en-US" dirty="0"/>
          </a:p>
        </p:txBody>
      </p:sp>
    </p:spTree>
    <p:extLst>
      <p:ext uri="{BB962C8B-B14F-4D97-AF65-F5344CB8AC3E}">
        <p14:creationId xmlns:p14="http://schemas.microsoft.com/office/powerpoint/2010/main" val="1102000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AC3EF22-55CE-4006-A008-88C82B8233B7}" type="slidenum">
              <a:rPr lang="en-US" altLang="en-US"/>
              <a:pPr>
                <a:defRPr/>
              </a:pPr>
              <a:t>‹#›</a:t>
            </a:fld>
            <a:endParaRPr lang="en-US" altLang="en-US" dirty="0"/>
          </a:p>
        </p:txBody>
      </p:sp>
    </p:spTree>
    <p:extLst>
      <p:ext uri="{BB962C8B-B14F-4D97-AF65-F5344CB8AC3E}">
        <p14:creationId xmlns:p14="http://schemas.microsoft.com/office/powerpoint/2010/main" val="395959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FCA4FFE-8DC9-41C0-9234-EE297E5C1056}" type="slidenum">
              <a:rPr lang="en-US" altLang="en-US"/>
              <a:pPr>
                <a:defRPr/>
              </a:pPr>
              <a:t>‹#›</a:t>
            </a:fld>
            <a:endParaRPr lang="en-US" altLang="en-US" dirty="0"/>
          </a:p>
        </p:txBody>
      </p:sp>
    </p:spTree>
    <p:extLst>
      <p:ext uri="{BB962C8B-B14F-4D97-AF65-F5344CB8AC3E}">
        <p14:creationId xmlns:p14="http://schemas.microsoft.com/office/powerpoint/2010/main" val="216072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6388" y="400050"/>
            <a:ext cx="3579812"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13716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2362200"/>
            <a:ext cx="8229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Arial" charset="0"/>
                <a:ea typeface="+mn-ea"/>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solidFill>
                  <a:srgbClr val="000000"/>
                </a:solidFill>
                <a:latin typeface="Arial" charset="0"/>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rgbClr val="000000"/>
                </a:solidFill>
                <a:ea typeface="MS PGothic" panose="020B0600070205080204" pitchFamily="34" charset="-128"/>
              </a:defRPr>
            </a:lvl1pPr>
          </a:lstStyle>
          <a:p>
            <a:pPr>
              <a:defRPr/>
            </a:pPr>
            <a:fld id="{B0A61A3F-AAED-4267-BCD6-D0ABD35951DF}" type="slidenum">
              <a:rPr lang="en-US" altLang="en-US"/>
              <a:pPr>
                <a:defRPr/>
              </a:pPr>
              <a:t>‹#›</a:t>
            </a:fld>
            <a:endParaRPr lang="en-US" altLang="en-US" dirty="0"/>
          </a:p>
        </p:txBody>
      </p:sp>
      <p:sp>
        <p:nvSpPr>
          <p:cNvPr id="1032" name="Rectangle 36"/>
          <p:cNvSpPr>
            <a:spLocks noChangeArrowheads="1"/>
          </p:cNvSpPr>
          <p:nvPr/>
        </p:nvSpPr>
        <p:spPr bwMode="auto">
          <a:xfrm>
            <a:off x="0" y="0"/>
            <a:ext cx="9144000" cy="76200"/>
          </a:xfrm>
          <a:prstGeom prst="rect">
            <a:avLst/>
          </a:prstGeom>
          <a:solidFill>
            <a:srgbClr val="CF142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ctr" eaLnBrk="1" hangingPunct="1">
              <a:defRPr/>
            </a:pPr>
            <a:endParaRPr lang="en-US" altLang="en-US" b="0" dirty="0">
              <a:solidFill>
                <a:srgbClr val="C00000"/>
              </a:solidFill>
              <a:ea typeface="ＭＳ Ｐゴシック" pitchFamily="34" charset="-128"/>
            </a:endParaRPr>
          </a:p>
        </p:txBody>
      </p:sp>
      <p:sp>
        <p:nvSpPr>
          <p:cNvPr id="1033" name="Line 37"/>
          <p:cNvSpPr>
            <a:spLocks noChangeShapeType="1"/>
          </p:cNvSpPr>
          <p:nvPr/>
        </p:nvSpPr>
        <p:spPr bwMode="auto">
          <a:xfrm>
            <a:off x="0" y="1066800"/>
            <a:ext cx="9144000" cy="0"/>
          </a:xfrm>
          <a:prstGeom prst="line">
            <a:avLst/>
          </a:prstGeom>
          <a:noFill/>
          <a:ln w="9525">
            <a:solidFill>
              <a:srgbClr val="746F66"/>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02" r:id="rId1"/>
    <p:sldLayoutId id="2147486982" r:id="rId2"/>
    <p:sldLayoutId id="2147486983" r:id="rId3"/>
    <p:sldLayoutId id="2147486984" r:id="rId4"/>
    <p:sldLayoutId id="2147486985" r:id="rId5"/>
    <p:sldLayoutId id="2147486986" r:id="rId6"/>
    <p:sldLayoutId id="2147486987" r:id="rId7"/>
    <p:sldLayoutId id="2147486988" r:id="rId8"/>
    <p:sldLayoutId id="2147486989" r:id="rId9"/>
    <p:sldLayoutId id="2147486990" r:id="rId10"/>
    <p:sldLayoutId id="214748699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200" b="1">
          <a:solidFill>
            <a:srgbClr val="010000"/>
          </a:solidFill>
          <a:latin typeface="+mj-lt"/>
          <a:ea typeface="ＭＳ Ｐゴシック" panose="020B0600070205080204" pitchFamily="34" charset="-128"/>
          <a:cs typeface="ＭＳ Ｐゴシック" charset="0"/>
        </a:defRPr>
      </a:lvl1pPr>
      <a:lvl2pPr algn="l" rtl="0" eaLnBrk="0" fontAlgn="base" hangingPunct="0">
        <a:spcBef>
          <a:spcPct val="0"/>
        </a:spcBef>
        <a:spcAft>
          <a:spcPct val="0"/>
        </a:spcAft>
        <a:defRPr sz="3200" b="1">
          <a:solidFill>
            <a:srgbClr val="010000"/>
          </a:solidFill>
          <a:latin typeface="Arial" charset="0"/>
          <a:ea typeface="ＭＳ Ｐゴシック" panose="020B0600070205080204" pitchFamily="34" charset="-128"/>
          <a:cs typeface="ＭＳ Ｐゴシック" charset="0"/>
        </a:defRPr>
      </a:lvl2pPr>
      <a:lvl3pPr algn="l" rtl="0" eaLnBrk="0" fontAlgn="base" hangingPunct="0">
        <a:spcBef>
          <a:spcPct val="0"/>
        </a:spcBef>
        <a:spcAft>
          <a:spcPct val="0"/>
        </a:spcAft>
        <a:defRPr sz="3200" b="1">
          <a:solidFill>
            <a:srgbClr val="010000"/>
          </a:solidFill>
          <a:latin typeface="Arial" charset="0"/>
          <a:ea typeface="ＭＳ Ｐゴシック" panose="020B0600070205080204" pitchFamily="34" charset="-128"/>
          <a:cs typeface="ＭＳ Ｐゴシック" charset="0"/>
        </a:defRPr>
      </a:lvl3pPr>
      <a:lvl4pPr algn="l" rtl="0" eaLnBrk="0" fontAlgn="base" hangingPunct="0">
        <a:spcBef>
          <a:spcPct val="0"/>
        </a:spcBef>
        <a:spcAft>
          <a:spcPct val="0"/>
        </a:spcAft>
        <a:defRPr sz="3200" b="1">
          <a:solidFill>
            <a:srgbClr val="010000"/>
          </a:solidFill>
          <a:latin typeface="Arial" charset="0"/>
          <a:ea typeface="ＭＳ Ｐゴシック" panose="020B0600070205080204" pitchFamily="34" charset="-128"/>
          <a:cs typeface="ＭＳ Ｐゴシック" charset="0"/>
        </a:defRPr>
      </a:lvl4pPr>
      <a:lvl5pPr algn="l" rtl="0" eaLnBrk="0" fontAlgn="base" hangingPunct="0">
        <a:spcBef>
          <a:spcPct val="0"/>
        </a:spcBef>
        <a:spcAft>
          <a:spcPct val="0"/>
        </a:spcAft>
        <a:defRPr sz="3200" b="1">
          <a:solidFill>
            <a:srgbClr val="010000"/>
          </a:solidFill>
          <a:latin typeface="Arial" charset="0"/>
          <a:ea typeface="ＭＳ Ｐゴシック" panose="020B0600070205080204" pitchFamily="34" charset="-128"/>
          <a:cs typeface="ＭＳ Ｐゴシック" charset="0"/>
        </a:defRPr>
      </a:lvl5pPr>
      <a:lvl6pPr marL="457200" algn="l" rtl="0" fontAlgn="base">
        <a:spcBef>
          <a:spcPct val="0"/>
        </a:spcBef>
        <a:spcAft>
          <a:spcPct val="0"/>
        </a:spcAft>
        <a:defRPr sz="3200" b="1">
          <a:solidFill>
            <a:srgbClr val="010000"/>
          </a:solidFill>
          <a:latin typeface="Arial" charset="0"/>
        </a:defRPr>
      </a:lvl6pPr>
      <a:lvl7pPr marL="914400" algn="l" rtl="0" fontAlgn="base">
        <a:spcBef>
          <a:spcPct val="0"/>
        </a:spcBef>
        <a:spcAft>
          <a:spcPct val="0"/>
        </a:spcAft>
        <a:defRPr sz="3200" b="1">
          <a:solidFill>
            <a:srgbClr val="010000"/>
          </a:solidFill>
          <a:latin typeface="Arial" charset="0"/>
        </a:defRPr>
      </a:lvl7pPr>
      <a:lvl8pPr marL="1371600" algn="l" rtl="0" fontAlgn="base">
        <a:spcBef>
          <a:spcPct val="0"/>
        </a:spcBef>
        <a:spcAft>
          <a:spcPct val="0"/>
        </a:spcAft>
        <a:defRPr sz="3200" b="1">
          <a:solidFill>
            <a:srgbClr val="010000"/>
          </a:solidFill>
          <a:latin typeface="Arial" charset="0"/>
        </a:defRPr>
      </a:lvl8pPr>
      <a:lvl9pPr marL="1828800" algn="l" rtl="0" fontAlgn="base">
        <a:spcBef>
          <a:spcPct val="0"/>
        </a:spcBef>
        <a:spcAft>
          <a:spcPct val="0"/>
        </a:spcAft>
        <a:defRPr sz="3200" b="1">
          <a:solidFill>
            <a:srgbClr val="010000"/>
          </a:solidFill>
          <a:latin typeface="Arial" charset="0"/>
        </a:defRPr>
      </a:lvl9pPr>
    </p:titleStyle>
    <p:bodyStyle>
      <a:lvl1pPr marL="234950" indent="-234950" algn="l" rtl="0" eaLnBrk="0" fontAlgn="base" hangingPunct="0">
        <a:spcBef>
          <a:spcPct val="20000"/>
        </a:spcBef>
        <a:spcAft>
          <a:spcPct val="0"/>
        </a:spcAft>
        <a:buFont typeface="Times" panose="02020603050405020304" pitchFamily="18" charset="0"/>
        <a:buChar char="•"/>
        <a:defRPr sz="2800">
          <a:solidFill>
            <a:schemeClr val="bg2"/>
          </a:solidFill>
          <a:latin typeface="+mn-lt"/>
          <a:ea typeface="ＭＳ Ｐゴシック" panose="020B0600070205080204" pitchFamily="34" charset="-128"/>
          <a:cs typeface="ＭＳ Ｐゴシック" charset="0"/>
        </a:defRPr>
      </a:lvl1pPr>
      <a:lvl2pPr marL="742950" indent="-285750" algn="l" rtl="0" eaLnBrk="0" fontAlgn="base" hangingPunct="0">
        <a:spcBef>
          <a:spcPct val="20000"/>
        </a:spcBef>
        <a:spcAft>
          <a:spcPct val="0"/>
        </a:spcAft>
        <a:buClr>
          <a:srgbClr val="CF142B"/>
        </a:buClr>
        <a:buFont typeface="Times" panose="02020603050405020304" pitchFamily="18" charset="0"/>
        <a:buChar char="•"/>
        <a:defRPr sz="2600">
          <a:solidFill>
            <a:schemeClr val="bg2"/>
          </a:solidFill>
          <a:latin typeface="+mn-lt"/>
          <a:ea typeface="ＭＳ Ｐゴシック" panose="020B0600070205080204" pitchFamily="34" charset="-128"/>
          <a:cs typeface="ＭＳ Ｐゴシック"/>
        </a:defRPr>
      </a:lvl2pPr>
      <a:lvl3pPr marL="1143000" indent="-228600" algn="l" rtl="0" eaLnBrk="0" fontAlgn="base" hangingPunct="0">
        <a:spcBef>
          <a:spcPct val="20000"/>
        </a:spcBef>
        <a:spcAft>
          <a:spcPct val="0"/>
        </a:spcAft>
        <a:buFont typeface="Times" panose="02020603050405020304" pitchFamily="18" charset="0"/>
        <a:buChar char="•"/>
        <a:defRPr sz="2400">
          <a:solidFill>
            <a:schemeClr val="bg2"/>
          </a:solidFill>
          <a:latin typeface="+mn-lt"/>
          <a:ea typeface="ＭＳ Ｐゴシック" panose="020B0600070205080204" pitchFamily="34" charset="-128"/>
          <a:cs typeface="ＭＳ Ｐゴシック"/>
        </a:defRPr>
      </a:lvl3pPr>
      <a:lvl4pPr marL="1600200" indent="-228600" algn="l" rtl="0" eaLnBrk="0" fontAlgn="base" hangingPunct="0">
        <a:spcBef>
          <a:spcPct val="20000"/>
        </a:spcBef>
        <a:spcAft>
          <a:spcPct val="0"/>
        </a:spcAft>
        <a:buClr>
          <a:srgbClr val="CF142B"/>
        </a:buClr>
        <a:buFont typeface="Times" panose="02020603050405020304" pitchFamily="18" charset="0"/>
        <a:buChar char="•"/>
        <a:defRPr sz="2000">
          <a:solidFill>
            <a:schemeClr val="bg2"/>
          </a:solidFill>
          <a:latin typeface="+mn-lt"/>
          <a:ea typeface="ＭＳ Ｐゴシック" panose="020B0600070205080204" pitchFamily="34" charset="-128"/>
          <a:cs typeface="ＭＳ Ｐゴシック"/>
        </a:defRPr>
      </a:lvl4pPr>
      <a:lvl5pPr marL="2057400" indent="-228600" algn="l" rtl="0" eaLnBrk="0" fontAlgn="base" hangingPunct="0">
        <a:spcBef>
          <a:spcPct val="20000"/>
        </a:spcBef>
        <a:spcAft>
          <a:spcPct val="0"/>
        </a:spcAft>
        <a:buFont typeface="Times" panose="02020603050405020304" pitchFamily="18" charset="0"/>
        <a:buChar char="•"/>
        <a:defRPr sz="2000">
          <a:solidFill>
            <a:schemeClr val="bg2"/>
          </a:solidFill>
          <a:latin typeface="+mn-lt"/>
          <a:ea typeface="ＭＳ Ｐゴシック" panose="020B0600070205080204" pitchFamily="34" charset="-128"/>
          <a:cs typeface="ＭＳ Ｐゴシック"/>
        </a:defRPr>
      </a:lvl5pPr>
      <a:lvl6pPr marL="2514600" indent="-228600" algn="l" rtl="0" fontAlgn="base">
        <a:spcBef>
          <a:spcPct val="20000"/>
        </a:spcBef>
        <a:spcAft>
          <a:spcPct val="0"/>
        </a:spcAft>
        <a:buFont typeface="Times" charset="0"/>
        <a:buChar char="•"/>
        <a:defRPr sz="2000">
          <a:solidFill>
            <a:schemeClr val="bg2"/>
          </a:solidFill>
          <a:latin typeface="+mn-lt"/>
        </a:defRPr>
      </a:lvl6pPr>
      <a:lvl7pPr marL="2971800" indent="-228600" algn="l" rtl="0" fontAlgn="base">
        <a:spcBef>
          <a:spcPct val="20000"/>
        </a:spcBef>
        <a:spcAft>
          <a:spcPct val="0"/>
        </a:spcAft>
        <a:buFont typeface="Times" charset="0"/>
        <a:buChar char="•"/>
        <a:defRPr sz="2000">
          <a:solidFill>
            <a:schemeClr val="bg2"/>
          </a:solidFill>
          <a:latin typeface="+mn-lt"/>
        </a:defRPr>
      </a:lvl7pPr>
      <a:lvl8pPr marL="3429000" indent="-228600" algn="l" rtl="0" fontAlgn="base">
        <a:spcBef>
          <a:spcPct val="20000"/>
        </a:spcBef>
        <a:spcAft>
          <a:spcPct val="0"/>
        </a:spcAft>
        <a:buFont typeface="Times" charset="0"/>
        <a:buChar char="•"/>
        <a:defRPr sz="2000">
          <a:solidFill>
            <a:schemeClr val="bg2"/>
          </a:solidFill>
          <a:latin typeface="+mn-lt"/>
        </a:defRPr>
      </a:lvl8pPr>
      <a:lvl9pPr marL="3886200" indent="-228600" algn="l" rtl="0" fontAlgn="base">
        <a:spcBef>
          <a:spcPct val="20000"/>
        </a:spcBef>
        <a:spcAft>
          <a:spcPct val="0"/>
        </a:spcAft>
        <a:buFont typeface="Times"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3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6388" y="400050"/>
            <a:ext cx="3579812"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1201738"/>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052" name="Rectangle 3"/>
          <p:cNvSpPr>
            <a:spLocks noGrp="1" noChangeArrowheads="1"/>
          </p:cNvSpPr>
          <p:nvPr>
            <p:ph type="body" idx="1"/>
          </p:nvPr>
        </p:nvSpPr>
        <p:spPr bwMode="auto">
          <a:xfrm>
            <a:off x="457200" y="2251075"/>
            <a:ext cx="8229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Arial" charset="0"/>
                <a:ea typeface="+mn-ea"/>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solidFill>
                  <a:srgbClr val="000000"/>
                </a:solidFill>
                <a:latin typeface="Arial" charset="0"/>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rgbClr val="000000"/>
                </a:solidFill>
                <a:ea typeface="MS PGothic" panose="020B0600070205080204" pitchFamily="34" charset="-128"/>
              </a:defRPr>
            </a:lvl1pPr>
          </a:lstStyle>
          <a:p>
            <a:pPr>
              <a:defRPr/>
            </a:pPr>
            <a:fld id="{C5BFB3AA-C7EC-4679-8B4F-11A720A177A4}" type="slidenum">
              <a:rPr lang="en-US" altLang="en-US"/>
              <a:pPr>
                <a:defRPr/>
              </a:pPr>
              <a:t>‹#›</a:t>
            </a:fld>
            <a:endParaRPr lang="en-US" altLang="en-US" dirty="0"/>
          </a:p>
        </p:txBody>
      </p:sp>
      <p:sp>
        <p:nvSpPr>
          <p:cNvPr id="2056" name="Rectangle 36"/>
          <p:cNvSpPr>
            <a:spLocks noChangeArrowheads="1"/>
          </p:cNvSpPr>
          <p:nvPr/>
        </p:nvSpPr>
        <p:spPr bwMode="auto">
          <a:xfrm>
            <a:off x="0" y="0"/>
            <a:ext cx="9144000" cy="76200"/>
          </a:xfrm>
          <a:prstGeom prst="rect">
            <a:avLst/>
          </a:prstGeom>
          <a:solidFill>
            <a:srgbClr val="CF142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Arial" charset="0"/>
              </a:defRPr>
            </a:lvl1pPr>
            <a:lvl2pPr marL="742950" indent="-28575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lgn="ctr" eaLnBrk="1" hangingPunct="1">
              <a:defRPr/>
            </a:pPr>
            <a:endParaRPr lang="en-US" altLang="en-US" b="0" dirty="0">
              <a:solidFill>
                <a:srgbClr val="C00000"/>
              </a:solidFill>
              <a:ea typeface="ＭＳ Ｐゴシック" pitchFamily="34" charset="-128"/>
            </a:endParaRPr>
          </a:p>
        </p:txBody>
      </p:sp>
      <p:sp>
        <p:nvSpPr>
          <p:cNvPr id="2057" name="Line 37"/>
          <p:cNvSpPr>
            <a:spLocks noChangeShapeType="1"/>
          </p:cNvSpPr>
          <p:nvPr/>
        </p:nvSpPr>
        <p:spPr bwMode="auto">
          <a:xfrm>
            <a:off x="0" y="1066800"/>
            <a:ext cx="9144000" cy="0"/>
          </a:xfrm>
          <a:prstGeom prst="line">
            <a:avLst/>
          </a:prstGeom>
          <a:noFill/>
          <a:ln w="9525">
            <a:solidFill>
              <a:srgbClr val="746F66"/>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03" r:id="rId1"/>
    <p:sldLayoutId id="2147486992" r:id="rId2"/>
    <p:sldLayoutId id="2147486993" r:id="rId3"/>
    <p:sldLayoutId id="2147486994" r:id="rId4"/>
    <p:sldLayoutId id="2147486995" r:id="rId5"/>
    <p:sldLayoutId id="2147486996" r:id="rId6"/>
    <p:sldLayoutId id="2147486997" r:id="rId7"/>
    <p:sldLayoutId id="2147486998" r:id="rId8"/>
    <p:sldLayoutId id="2147486999" r:id="rId9"/>
    <p:sldLayoutId id="2147487000" r:id="rId10"/>
    <p:sldLayoutId id="2147487001" r:id="rId11"/>
  </p:sldLayoutIdLst>
  <p:hf hdr="0" ftr="0" dt="0"/>
  <p:txStyles>
    <p:titleStyle>
      <a:lvl1pPr algn="l" rtl="0" eaLnBrk="0" fontAlgn="base" hangingPunct="0">
        <a:spcBef>
          <a:spcPct val="0"/>
        </a:spcBef>
        <a:spcAft>
          <a:spcPct val="0"/>
        </a:spcAft>
        <a:defRPr sz="3200" b="1">
          <a:solidFill>
            <a:srgbClr val="010000"/>
          </a:solidFill>
          <a:latin typeface="+mj-lt"/>
          <a:ea typeface="ＭＳ Ｐゴシック" panose="020B0600070205080204" pitchFamily="34" charset="-128"/>
          <a:cs typeface="ＭＳ Ｐゴシック" charset="0"/>
        </a:defRPr>
      </a:lvl1pPr>
      <a:lvl2pPr algn="l" rtl="0" eaLnBrk="0" fontAlgn="base" hangingPunct="0">
        <a:spcBef>
          <a:spcPct val="0"/>
        </a:spcBef>
        <a:spcAft>
          <a:spcPct val="0"/>
        </a:spcAft>
        <a:defRPr sz="3200" b="1">
          <a:solidFill>
            <a:srgbClr val="010000"/>
          </a:solidFill>
          <a:latin typeface="Arial" charset="0"/>
          <a:ea typeface="ＭＳ Ｐゴシック" panose="020B0600070205080204" pitchFamily="34" charset="-128"/>
          <a:cs typeface="ＭＳ Ｐゴシック" charset="0"/>
        </a:defRPr>
      </a:lvl2pPr>
      <a:lvl3pPr algn="l" rtl="0" eaLnBrk="0" fontAlgn="base" hangingPunct="0">
        <a:spcBef>
          <a:spcPct val="0"/>
        </a:spcBef>
        <a:spcAft>
          <a:spcPct val="0"/>
        </a:spcAft>
        <a:defRPr sz="3200" b="1">
          <a:solidFill>
            <a:srgbClr val="010000"/>
          </a:solidFill>
          <a:latin typeface="Arial" charset="0"/>
          <a:ea typeface="ＭＳ Ｐゴシック" panose="020B0600070205080204" pitchFamily="34" charset="-128"/>
          <a:cs typeface="ＭＳ Ｐゴシック" charset="0"/>
        </a:defRPr>
      </a:lvl3pPr>
      <a:lvl4pPr algn="l" rtl="0" eaLnBrk="0" fontAlgn="base" hangingPunct="0">
        <a:spcBef>
          <a:spcPct val="0"/>
        </a:spcBef>
        <a:spcAft>
          <a:spcPct val="0"/>
        </a:spcAft>
        <a:defRPr sz="3200" b="1">
          <a:solidFill>
            <a:srgbClr val="010000"/>
          </a:solidFill>
          <a:latin typeface="Arial" charset="0"/>
          <a:ea typeface="ＭＳ Ｐゴシック" panose="020B0600070205080204" pitchFamily="34" charset="-128"/>
          <a:cs typeface="ＭＳ Ｐゴシック" charset="0"/>
        </a:defRPr>
      </a:lvl4pPr>
      <a:lvl5pPr algn="l" rtl="0" eaLnBrk="0" fontAlgn="base" hangingPunct="0">
        <a:spcBef>
          <a:spcPct val="0"/>
        </a:spcBef>
        <a:spcAft>
          <a:spcPct val="0"/>
        </a:spcAft>
        <a:defRPr sz="3200" b="1">
          <a:solidFill>
            <a:srgbClr val="010000"/>
          </a:solidFill>
          <a:latin typeface="Arial" charset="0"/>
          <a:ea typeface="ＭＳ Ｐゴシック" panose="020B0600070205080204" pitchFamily="34" charset="-128"/>
          <a:cs typeface="ＭＳ Ｐゴシック" charset="0"/>
        </a:defRPr>
      </a:lvl5pPr>
      <a:lvl6pPr marL="457200" algn="l" rtl="0" fontAlgn="base">
        <a:spcBef>
          <a:spcPct val="0"/>
        </a:spcBef>
        <a:spcAft>
          <a:spcPct val="0"/>
        </a:spcAft>
        <a:defRPr sz="3200" b="1">
          <a:solidFill>
            <a:srgbClr val="010000"/>
          </a:solidFill>
          <a:latin typeface="Arial" charset="0"/>
        </a:defRPr>
      </a:lvl6pPr>
      <a:lvl7pPr marL="914400" algn="l" rtl="0" fontAlgn="base">
        <a:spcBef>
          <a:spcPct val="0"/>
        </a:spcBef>
        <a:spcAft>
          <a:spcPct val="0"/>
        </a:spcAft>
        <a:defRPr sz="3200" b="1">
          <a:solidFill>
            <a:srgbClr val="010000"/>
          </a:solidFill>
          <a:latin typeface="Arial" charset="0"/>
        </a:defRPr>
      </a:lvl7pPr>
      <a:lvl8pPr marL="1371600" algn="l" rtl="0" fontAlgn="base">
        <a:spcBef>
          <a:spcPct val="0"/>
        </a:spcBef>
        <a:spcAft>
          <a:spcPct val="0"/>
        </a:spcAft>
        <a:defRPr sz="3200" b="1">
          <a:solidFill>
            <a:srgbClr val="010000"/>
          </a:solidFill>
          <a:latin typeface="Arial" charset="0"/>
        </a:defRPr>
      </a:lvl8pPr>
      <a:lvl9pPr marL="1828800" algn="l" rtl="0" fontAlgn="base">
        <a:spcBef>
          <a:spcPct val="0"/>
        </a:spcBef>
        <a:spcAft>
          <a:spcPct val="0"/>
        </a:spcAft>
        <a:defRPr sz="3200" b="1">
          <a:solidFill>
            <a:srgbClr val="010000"/>
          </a:solidFill>
          <a:latin typeface="Arial" charset="0"/>
        </a:defRPr>
      </a:lvl9pPr>
    </p:titleStyle>
    <p:bodyStyle>
      <a:lvl1pPr marL="234950" indent="-234950" algn="l" rtl="0" eaLnBrk="0" fontAlgn="base" hangingPunct="0">
        <a:spcBef>
          <a:spcPct val="20000"/>
        </a:spcBef>
        <a:spcAft>
          <a:spcPct val="0"/>
        </a:spcAft>
        <a:buFont typeface="Times" panose="02020603050405020304" pitchFamily="18" charset="0"/>
        <a:buChar char="•"/>
        <a:defRPr sz="2800">
          <a:solidFill>
            <a:schemeClr val="bg2"/>
          </a:solidFill>
          <a:latin typeface="+mn-lt"/>
          <a:ea typeface="ＭＳ Ｐゴシック" panose="020B0600070205080204" pitchFamily="34" charset="-128"/>
          <a:cs typeface="ＭＳ Ｐゴシック" charset="0"/>
        </a:defRPr>
      </a:lvl1pPr>
      <a:lvl2pPr marL="742950" indent="-285750" algn="l" rtl="0" eaLnBrk="0" fontAlgn="base" hangingPunct="0">
        <a:spcBef>
          <a:spcPct val="20000"/>
        </a:spcBef>
        <a:spcAft>
          <a:spcPct val="0"/>
        </a:spcAft>
        <a:buClr>
          <a:srgbClr val="CF142B"/>
        </a:buClr>
        <a:buFont typeface="Times" panose="02020603050405020304" pitchFamily="18" charset="0"/>
        <a:buChar char="•"/>
        <a:defRPr sz="2600">
          <a:solidFill>
            <a:schemeClr val="bg2"/>
          </a:solidFill>
          <a:latin typeface="+mn-lt"/>
          <a:ea typeface="ＭＳ Ｐゴシック" panose="020B0600070205080204" pitchFamily="34" charset="-128"/>
          <a:cs typeface="ＭＳ Ｐゴシック"/>
        </a:defRPr>
      </a:lvl2pPr>
      <a:lvl3pPr marL="1143000" indent="-228600" algn="l" rtl="0" eaLnBrk="0" fontAlgn="base" hangingPunct="0">
        <a:spcBef>
          <a:spcPct val="20000"/>
        </a:spcBef>
        <a:spcAft>
          <a:spcPct val="0"/>
        </a:spcAft>
        <a:buFont typeface="Times" panose="02020603050405020304" pitchFamily="18" charset="0"/>
        <a:buChar char="•"/>
        <a:defRPr sz="2400">
          <a:solidFill>
            <a:schemeClr val="bg2"/>
          </a:solidFill>
          <a:latin typeface="+mn-lt"/>
          <a:ea typeface="ＭＳ Ｐゴシック" panose="020B0600070205080204" pitchFamily="34" charset="-128"/>
          <a:cs typeface="ＭＳ Ｐゴシック"/>
        </a:defRPr>
      </a:lvl3pPr>
      <a:lvl4pPr marL="1600200" indent="-228600" algn="l" rtl="0" eaLnBrk="0" fontAlgn="base" hangingPunct="0">
        <a:spcBef>
          <a:spcPct val="20000"/>
        </a:spcBef>
        <a:spcAft>
          <a:spcPct val="0"/>
        </a:spcAft>
        <a:buClr>
          <a:srgbClr val="CF142B"/>
        </a:buClr>
        <a:buFont typeface="Times" panose="02020603050405020304" pitchFamily="18" charset="0"/>
        <a:buChar char="•"/>
        <a:defRPr sz="2000">
          <a:solidFill>
            <a:schemeClr val="bg2"/>
          </a:solidFill>
          <a:latin typeface="+mn-lt"/>
          <a:ea typeface="ＭＳ Ｐゴシック" panose="020B0600070205080204" pitchFamily="34" charset="-128"/>
          <a:cs typeface="ＭＳ Ｐゴシック"/>
        </a:defRPr>
      </a:lvl4pPr>
      <a:lvl5pPr marL="2057400" indent="-228600" algn="l" rtl="0" eaLnBrk="0" fontAlgn="base" hangingPunct="0">
        <a:spcBef>
          <a:spcPct val="20000"/>
        </a:spcBef>
        <a:spcAft>
          <a:spcPct val="0"/>
        </a:spcAft>
        <a:buFont typeface="Times" panose="02020603050405020304" pitchFamily="18" charset="0"/>
        <a:buChar char="•"/>
        <a:defRPr sz="2000">
          <a:solidFill>
            <a:schemeClr val="bg2"/>
          </a:solidFill>
          <a:latin typeface="+mn-lt"/>
          <a:ea typeface="ＭＳ Ｐゴシック" panose="020B0600070205080204" pitchFamily="34" charset="-128"/>
          <a:cs typeface="ＭＳ Ｐゴシック"/>
        </a:defRPr>
      </a:lvl5pPr>
      <a:lvl6pPr marL="2514600" indent="-228600" algn="l" rtl="0" fontAlgn="base">
        <a:spcBef>
          <a:spcPct val="20000"/>
        </a:spcBef>
        <a:spcAft>
          <a:spcPct val="0"/>
        </a:spcAft>
        <a:buFont typeface="Times" charset="0"/>
        <a:buChar char="•"/>
        <a:defRPr sz="2000">
          <a:solidFill>
            <a:schemeClr val="bg2"/>
          </a:solidFill>
          <a:latin typeface="+mn-lt"/>
        </a:defRPr>
      </a:lvl6pPr>
      <a:lvl7pPr marL="2971800" indent="-228600" algn="l" rtl="0" fontAlgn="base">
        <a:spcBef>
          <a:spcPct val="20000"/>
        </a:spcBef>
        <a:spcAft>
          <a:spcPct val="0"/>
        </a:spcAft>
        <a:buFont typeface="Times" charset="0"/>
        <a:buChar char="•"/>
        <a:defRPr sz="2000">
          <a:solidFill>
            <a:schemeClr val="bg2"/>
          </a:solidFill>
          <a:latin typeface="+mn-lt"/>
        </a:defRPr>
      </a:lvl7pPr>
      <a:lvl8pPr marL="3429000" indent="-228600" algn="l" rtl="0" fontAlgn="base">
        <a:spcBef>
          <a:spcPct val="20000"/>
        </a:spcBef>
        <a:spcAft>
          <a:spcPct val="0"/>
        </a:spcAft>
        <a:buFont typeface="Times" charset="0"/>
        <a:buChar char="•"/>
        <a:defRPr sz="2000">
          <a:solidFill>
            <a:schemeClr val="bg2"/>
          </a:solidFill>
          <a:latin typeface="+mn-lt"/>
        </a:defRPr>
      </a:lvl8pPr>
      <a:lvl9pPr marL="3886200" indent="-228600" algn="l" rtl="0" fontAlgn="base">
        <a:spcBef>
          <a:spcPct val="20000"/>
        </a:spcBef>
        <a:spcAft>
          <a:spcPct val="0"/>
        </a:spcAft>
        <a:buFont typeface="Times"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porourke@calstate.edu" TargetMode="External"/><Relationship Id="rId2" Type="http://schemas.openxmlformats.org/officeDocument/2006/relationships/notesSlide" Target="../notesSlides/notesSlide22.xml"/><Relationship Id="rId1" Type="http://schemas.openxmlformats.org/officeDocument/2006/relationships/slideLayout" Target="../slideLayouts/slideLayout18.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6.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a:xfrm>
            <a:off x="381000" y="2895600"/>
            <a:ext cx="8153400" cy="1905000"/>
          </a:xfrm>
        </p:spPr>
        <p:txBody>
          <a:bodyPr/>
          <a:lstStyle/>
          <a:p>
            <a:pPr algn="ctr" eaLnBrk="1" hangingPunct="1"/>
            <a:r>
              <a:rPr lang="en-US" altLang="en-US" sz="3600" dirty="0" smtClean="0">
                <a:solidFill>
                  <a:schemeClr val="bg1"/>
                </a:solidFill>
              </a:rPr>
              <a:t>Improving Military Credit Transfer</a:t>
            </a:r>
            <a:br>
              <a:rPr lang="en-US" altLang="en-US" sz="3600" dirty="0" smtClean="0">
                <a:solidFill>
                  <a:schemeClr val="bg1"/>
                </a:solidFill>
              </a:rPr>
            </a:br>
            <a:r>
              <a:rPr lang="en-US" altLang="en-US" sz="3600" dirty="0" smtClean="0">
                <a:solidFill>
                  <a:schemeClr val="bg1"/>
                </a:solidFill>
              </a:rPr>
              <a:t/>
            </a:r>
            <a:br>
              <a:rPr lang="en-US" altLang="en-US" sz="3600" dirty="0" smtClean="0">
                <a:solidFill>
                  <a:schemeClr val="bg1"/>
                </a:solidFill>
              </a:rPr>
            </a:br>
            <a:r>
              <a:rPr lang="en-US" altLang="en-US" sz="2000" dirty="0" smtClean="0">
                <a:solidFill>
                  <a:schemeClr val="bg1"/>
                </a:solidFill>
              </a:rPr>
              <a:t>CSU </a:t>
            </a:r>
            <a:r>
              <a:rPr lang="en-US" altLang="en-US" sz="2000" dirty="0" smtClean="0">
                <a:solidFill>
                  <a:schemeClr val="bg1"/>
                </a:solidFill>
              </a:rPr>
              <a:t>CPL Workshops</a:t>
            </a:r>
            <a:r>
              <a:rPr lang="en-US" altLang="en-US" sz="1800" dirty="0">
                <a:solidFill>
                  <a:schemeClr val="bg1"/>
                </a:solidFill>
              </a:rPr>
              <a:t/>
            </a:r>
            <a:br>
              <a:rPr lang="en-US" altLang="en-US" sz="1800" dirty="0">
                <a:solidFill>
                  <a:schemeClr val="bg1"/>
                </a:solidFill>
              </a:rPr>
            </a:br>
            <a:r>
              <a:rPr lang="en-US" altLang="en-US" sz="1800" dirty="0" smtClean="0">
                <a:solidFill>
                  <a:schemeClr val="bg1"/>
                </a:solidFill>
              </a:rPr>
              <a:t>Friday</a:t>
            </a:r>
            <a:r>
              <a:rPr lang="en-US" altLang="en-US" sz="1800" dirty="0" smtClean="0">
                <a:solidFill>
                  <a:schemeClr val="bg1"/>
                </a:solidFill>
              </a:rPr>
              <a:t>, </a:t>
            </a:r>
            <a:r>
              <a:rPr lang="en-US" altLang="en-US" sz="1800" dirty="0" smtClean="0">
                <a:solidFill>
                  <a:schemeClr val="bg1"/>
                </a:solidFill>
              </a:rPr>
              <a:t>April </a:t>
            </a:r>
            <a:r>
              <a:rPr lang="en-US" altLang="en-US" sz="1800" dirty="0" smtClean="0">
                <a:solidFill>
                  <a:schemeClr val="bg1"/>
                </a:solidFill>
              </a:rPr>
              <a:t>6, 2018</a:t>
            </a:r>
            <a:br>
              <a:rPr lang="en-US" altLang="en-US" sz="1800" dirty="0" smtClean="0">
                <a:solidFill>
                  <a:schemeClr val="bg1"/>
                </a:solidFill>
              </a:rPr>
            </a:br>
            <a:r>
              <a:rPr lang="en-US" altLang="en-US" sz="1800" dirty="0" smtClean="0">
                <a:solidFill>
                  <a:schemeClr val="bg1"/>
                </a:solidFill>
              </a:rPr>
              <a:t>Tuesday, April 10, 2018</a:t>
            </a:r>
            <a:endParaRPr lang="en-US" altLang="en-US" sz="2000" dirty="0" smtClean="0">
              <a:solidFill>
                <a:schemeClr val="bg1"/>
              </a:solidFill>
            </a:endParaRPr>
          </a:p>
        </p:txBody>
      </p:sp>
      <p:sp>
        <p:nvSpPr>
          <p:cNvPr id="2" name="TextBox 1"/>
          <p:cNvSpPr txBox="1"/>
          <p:nvPr/>
        </p:nvSpPr>
        <p:spPr>
          <a:xfrm>
            <a:off x="1295400" y="4953000"/>
            <a:ext cx="6438900" cy="1815882"/>
          </a:xfrm>
          <a:prstGeom prst="rect">
            <a:avLst/>
          </a:prstGeom>
          <a:noFill/>
        </p:spPr>
        <p:txBody>
          <a:bodyPr wrap="square" rtlCol="0">
            <a:spAutoFit/>
          </a:bodyPr>
          <a:lstStyle/>
          <a:p>
            <a:pPr algn="ctr"/>
            <a:r>
              <a:rPr lang="en-US" sz="1600" dirty="0" smtClean="0"/>
              <a:t>Dr. Phyllis Nelson, Professor of Electrical &amp; Computer Engineering, Cal Poly Pomona</a:t>
            </a:r>
          </a:p>
          <a:p>
            <a:pPr algn="ctr"/>
            <a:endParaRPr lang="en-US" sz="1600" dirty="0"/>
          </a:p>
          <a:p>
            <a:pPr algn="ctr"/>
            <a:r>
              <a:rPr lang="en-US" sz="1600" dirty="0"/>
              <a:t>José </a:t>
            </a:r>
            <a:r>
              <a:rPr lang="en-US" sz="1600" dirty="0" smtClean="0"/>
              <a:t>Lozano, </a:t>
            </a:r>
            <a:r>
              <a:rPr lang="en-US" sz="1600" dirty="0" smtClean="0"/>
              <a:t>University Articulation </a:t>
            </a:r>
            <a:r>
              <a:rPr lang="en-US" sz="1600" dirty="0" smtClean="0"/>
              <a:t>Officer, Cal Poly Pomona</a:t>
            </a:r>
          </a:p>
          <a:p>
            <a:pPr algn="ctr"/>
            <a:endParaRPr lang="en-US" sz="1600" dirty="0"/>
          </a:p>
          <a:p>
            <a:pPr algn="ctr"/>
            <a:r>
              <a:rPr lang="en-US" sz="1600" dirty="0" smtClean="0"/>
              <a:t>Elke Azpeitia, MPA, Coordinator, Veterans Services</a:t>
            </a:r>
          </a:p>
          <a:p>
            <a:pPr algn="ctr"/>
            <a:r>
              <a:rPr lang="en-US" sz="1600" dirty="0" smtClean="0"/>
              <a:t>Cal Poly Pomona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239000" y="6248400"/>
            <a:ext cx="1905000" cy="457200"/>
          </a:xfrm>
        </p:spPr>
        <p:txBody>
          <a:bodyPr/>
          <a:lstStyle/>
          <a:p>
            <a:pPr>
              <a:defRPr/>
            </a:pPr>
            <a:fld id="{804AB61B-1643-4D5A-887C-4AF017560A70}" type="slidenum">
              <a:rPr lang="en-US" altLang="en-US" smtClean="0"/>
              <a:pPr>
                <a:defRPr/>
              </a:pPr>
              <a:t>10</a:t>
            </a:fld>
            <a:endParaRPr lang="en-US" altLang="en-US" dirty="0"/>
          </a:p>
        </p:txBody>
      </p:sp>
      <p:sp>
        <p:nvSpPr>
          <p:cNvPr id="5" name="TextBox 4"/>
          <p:cNvSpPr txBox="1"/>
          <p:nvPr/>
        </p:nvSpPr>
        <p:spPr>
          <a:xfrm>
            <a:off x="457200" y="2667000"/>
            <a:ext cx="8382000" cy="954107"/>
          </a:xfrm>
          <a:prstGeom prst="rect">
            <a:avLst/>
          </a:prstGeom>
          <a:noFill/>
        </p:spPr>
        <p:txBody>
          <a:bodyPr wrap="square" rtlCol="0">
            <a:spAutoFit/>
          </a:bodyPr>
          <a:lstStyle/>
          <a:p>
            <a:pPr marL="0" indent="0" algn="ctr">
              <a:spcBef>
                <a:spcPts val="0"/>
              </a:spcBef>
              <a:buNone/>
            </a:pPr>
            <a:r>
              <a:rPr lang="en-US" sz="2800" dirty="0">
                <a:solidFill>
                  <a:schemeClr val="bg1"/>
                </a:solidFill>
                <a:effectLst>
                  <a:outerShdw blurRad="38100" dist="38100" dir="2700000" algn="tl">
                    <a:srgbClr val="000000">
                      <a:alpha val="43137"/>
                    </a:srgbClr>
                  </a:outerShdw>
                </a:effectLst>
              </a:rPr>
              <a:t>Identify strategies that might be used to </a:t>
            </a:r>
            <a:r>
              <a:rPr lang="en-US" sz="2800" dirty="0" smtClean="0">
                <a:solidFill>
                  <a:schemeClr val="bg1"/>
                </a:solidFill>
                <a:effectLst>
                  <a:outerShdw blurRad="38100" dist="38100" dir="2700000" algn="tl">
                    <a:srgbClr val="000000">
                      <a:alpha val="43137"/>
                    </a:srgbClr>
                  </a:outerShdw>
                </a:effectLst>
              </a:rPr>
              <a:t/>
            </a:r>
            <a:br>
              <a:rPr lang="en-US" sz="2800" dirty="0" smtClean="0">
                <a:solidFill>
                  <a:schemeClr val="bg1"/>
                </a:solidFill>
                <a:effectLst>
                  <a:outerShdw blurRad="38100" dist="38100" dir="2700000" algn="tl">
                    <a:srgbClr val="000000">
                      <a:alpha val="43137"/>
                    </a:srgbClr>
                  </a:outerShdw>
                </a:effectLst>
              </a:rPr>
            </a:br>
            <a:r>
              <a:rPr lang="en-US" sz="2800" dirty="0" smtClean="0">
                <a:solidFill>
                  <a:schemeClr val="bg1"/>
                </a:solidFill>
                <a:effectLst>
                  <a:outerShdw blurRad="38100" dist="38100" dir="2700000" algn="tl">
                    <a:srgbClr val="000000">
                      <a:alpha val="43137"/>
                    </a:srgbClr>
                  </a:outerShdw>
                </a:effectLst>
              </a:rPr>
              <a:t>bridge </a:t>
            </a:r>
            <a:r>
              <a:rPr lang="en-US" sz="2800" dirty="0">
                <a:solidFill>
                  <a:schemeClr val="bg1"/>
                </a:solidFill>
                <a:effectLst>
                  <a:outerShdw blurRad="38100" dist="38100" dir="2700000" algn="tl">
                    <a:srgbClr val="000000">
                      <a:alpha val="43137"/>
                    </a:srgbClr>
                  </a:outerShdw>
                </a:effectLst>
              </a:rPr>
              <a:t>these gaps.</a:t>
            </a:r>
          </a:p>
        </p:txBody>
      </p:sp>
    </p:spTree>
    <p:extLst>
      <p:ext uri="{BB962C8B-B14F-4D97-AF65-F5344CB8AC3E}">
        <p14:creationId xmlns:p14="http://schemas.microsoft.com/office/powerpoint/2010/main" val="3730497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914400"/>
          </a:xfrm>
        </p:spPr>
        <p:txBody>
          <a:bodyPr/>
          <a:lstStyle/>
          <a:p>
            <a:pPr algn="ctr"/>
            <a:r>
              <a:rPr lang="en-US" dirty="0" smtClean="0"/>
              <a:t>Military Transfer Credit Workgroup</a:t>
            </a:r>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11</a:t>
            </a:fld>
            <a:endParaRPr lang="en-US" alt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133649360"/>
              </p:ext>
            </p:extLst>
          </p:nvPr>
        </p:nvGraphicFramePr>
        <p:xfrm>
          <a:off x="381000" y="1828800"/>
          <a:ext cx="83058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7183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685800"/>
          </a:xfrm>
        </p:spPr>
        <p:txBody>
          <a:bodyPr/>
          <a:lstStyle/>
          <a:p>
            <a:pPr algn="ctr"/>
            <a:r>
              <a:rPr lang="en-US" dirty="0" smtClean="0"/>
              <a:t>Military Transfer Credit Workgroup</a:t>
            </a:r>
            <a:endParaRPr lang="en-US" dirty="0"/>
          </a:p>
        </p:txBody>
      </p:sp>
      <p:sp>
        <p:nvSpPr>
          <p:cNvPr id="3" name="Content Placeholder 2"/>
          <p:cNvSpPr>
            <a:spLocks noGrp="1"/>
          </p:cNvSpPr>
          <p:nvPr>
            <p:ph idx="1"/>
          </p:nvPr>
        </p:nvSpPr>
        <p:spPr>
          <a:xfrm>
            <a:off x="377228" y="1676400"/>
            <a:ext cx="8458200" cy="4495800"/>
          </a:xfrm>
        </p:spPr>
        <p:txBody>
          <a:bodyPr/>
          <a:lstStyle/>
          <a:p>
            <a:pPr lvl="0"/>
            <a:r>
              <a:rPr lang="en-US" sz="2400" dirty="0" smtClean="0"/>
              <a:t>CSU Survey</a:t>
            </a:r>
          </a:p>
          <a:p>
            <a:pPr lvl="0"/>
            <a:endParaRPr lang="en-US" sz="2400" dirty="0" smtClean="0"/>
          </a:p>
          <a:p>
            <a:pPr lvl="0"/>
            <a:r>
              <a:rPr lang="en-US" sz="2400" dirty="0" smtClean="0"/>
              <a:t>American </a:t>
            </a:r>
            <a:r>
              <a:rPr lang="en-US" sz="2400" dirty="0"/>
              <a:t>Council of </a:t>
            </a:r>
            <a:r>
              <a:rPr lang="en-US" sz="2400" dirty="0" smtClean="0"/>
              <a:t>Education</a:t>
            </a:r>
          </a:p>
          <a:p>
            <a:pPr lvl="0"/>
            <a:endParaRPr lang="en-US" sz="2400" dirty="0"/>
          </a:p>
          <a:p>
            <a:pPr lvl="0"/>
            <a:r>
              <a:rPr lang="en-US" sz="2400" dirty="0" smtClean="0"/>
              <a:t>Military </a:t>
            </a:r>
            <a:r>
              <a:rPr lang="en-US" sz="2400" dirty="0" smtClean="0"/>
              <a:t>transcript </a:t>
            </a:r>
            <a:r>
              <a:rPr lang="en-US" sz="2400" dirty="0" smtClean="0"/>
              <a:t>evaluation</a:t>
            </a:r>
          </a:p>
          <a:p>
            <a:pPr marL="0" indent="0">
              <a:buNone/>
            </a:pPr>
            <a:endParaRPr lang="en-US" sz="2400" dirty="0"/>
          </a:p>
          <a:p>
            <a:r>
              <a:rPr lang="en-US" sz="2400" dirty="0" smtClean="0"/>
              <a:t>Communication </a:t>
            </a:r>
            <a:r>
              <a:rPr lang="en-US" sz="2400" dirty="0"/>
              <a:t>and </a:t>
            </a:r>
            <a:r>
              <a:rPr lang="en-US" sz="2400" dirty="0" smtClean="0"/>
              <a:t>Transparency</a:t>
            </a:r>
          </a:p>
          <a:p>
            <a:pPr lvl="0"/>
            <a:endParaRPr lang="en-US" sz="2400" dirty="0"/>
          </a:p>
          <a:p>
            <a:pPr lvl="0"/>
            <a:r>
              <a:rPr lang="en-US" sz="2400" dirty="0" smtClean="0"/>
              <a:t>Educate </a:t>
            </a:r>
            <a:r>
              <a:rPr lang="en-US" sz="2400" dirty="0"/>
              <a:t>and </a:t>
            </a:r>
            <a:r>
              <a:rPr lang="en-US" sz="2400" dirty="0" smtClean="0"/>
              <a:t>advocate </a:t>
            </a:r>
            <a:r>
              <a:rPr lang="en-US" sz="2400" dirty="0"/>
              <a:t>articulation to campus faculty.</a:t>
            </a:r>
          </a:p>
          <a:p>
            <a:endParaRPr lang="en-US" sz="2400" dirty="0"/>
          </a:p>
          <a:p>
            <a:pPr lvl="0"/>
            <a:endParaRPr lang="en-US" sz="2400" dirty="0"/>
          </a:p>
          <a:p>
            <a:endParaRPr lang="en-US" sz="2400"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12</a:t>
            </a:fld>
            <a:endParaRPr lang="en-US" altLang="en-US" dirty="0"/>
          </a:p>
        </p:txBody>
      </p:sp>
    </p:spTree>
    <p:extLst>
      <p:ext uri="{BB962C8B-B14F-4D97-AF65-F5344CB8AC3E}">
        <p14:creationId xmlns:p14="http://schemas.microsoft.com/office/powerpoint/2010/main" val="887511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62000"/>
          </a:xfrm>
        </p:spPr>
        <p:txBody>
          <a:bodyPr/>
          <a:lstStyle/>
          <a:p>
            <a:pPr algn="ctr"/>
            <a:r>
              <a:rPr lang="en-US" dirty="0"/>
              <a:t>Veterans Success Committee</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806649645"/>
              </p:ext>
            </p:extLst>
          </p:nvPr>
        </p:nvGraphicFramePr>
        <p:xfrm>
          <a:off x="381000" y="1828800"/>
          <a:ext cx="83820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13</a:t>
            </a:fld>
            <a:endParaRPr lang="en-US" altLang="en-US" dirty="0"/>
          </a:p>
        </p:txBody>
      </p:sp>
    </p:spTree>
    <p:extLst>
      <p:ext uri="{BB962C8B-B14F-4D97-AF65-F5344CB8AC3E}">
        <p14:creationId xmlns:p14="http://schemas.microsoft.com/office/powerpoint/2010/main" val="3039229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lstStyle/>
          <a:p>
            <a:pPr algn="ctr"/>
            <a:r>
              <a:rPr lang="en-US" dirty="0" smtClean="0"/>
              <a:t>Veterans Success Committee</a:t>
            </a:r>
            <a:endParaRPr lang="en-US" dirty="0"/>
          </a:p>
        </p:txBody>
      </p:sp>
      <p:sp>
        <p:nvSpPr>
          <p:cNvPr id="3" name="Content Placeholder 2"/>
          <p:cNvSpPr>
            <a:spLocks noGrp="1"/>
          </p:cNvSpPr>
          <p:nvPr>
            <p:ph idx="1"/>
          </p:nvPr>
        </p:nvSpPr>
        <p:spPr>
          <a:xfrm>
            <a:off x="457200" y="1752600"/>
            <a:ext cx="8229600" cy="4648200"/>
          </a:xfrm>
        </p:spPr>
        <p:txBody>
          <a:bodyPr/>
          <a:lstStyle/>
          <a:p>
            <a:r>
              <a:rPr lang="en-US" sz="2400" dirty="0" smtClean="0"/>
              <a:t>Campus Leaders</a:t>
            </a:r>
          </a:p>
          <a:p>
            <a:endParaRPr lang="en-US" sz="2400" dirty="0"/>
          </a:p>
          <a:p>
            <a:r>
              <a:rPr lang="en-US" sz="2400" dirty="0" smtClean="0"/>
              <a:t>Awareness</a:t>
            </a:r>
          </a:p>
          <a:p>
            <a:endParaRPr lang="en-US" sz="2400" dirty="0"/>
          </a:p>
          <a:p>
            <a:r>
              <a:rPr lang="en-US" sz="2400" dirty="0" smtClean="0"/>
              <a:t>Advocacy</a:t>
            </a:r>
          </a:p>
          <a:p>
            <a:endParaRPr lang="en-US" sz="2400" dirty="0"/>
          </a:p>
          <a:p>
            <a:r>
              <a:rPr lang="en-US" sz="2400" dirty="0" smtClean="0"/>
              <a:t>Connection</a:t>
            </a:r>
          </a:p>
          <a:p>
            <a:endParaRPr lang="en-US" sz="2400" dirty="0"/>
          </a:p>
          <a:p>
            <a:r>
              <a:rPr lang="en-US" sz="2400" dirty="0" smtClean="0"/>
              <a:t>Resources</a:t>
            </a:r>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14</a:t>
            </a:fld>
            <a:endParaRPr lang="en-US" altLang="en-US" dirty="0"/>
          </a:p>
        </p:txBody>
      </p:sp>
    </p:spTree>
    <p:extLst>
      <p:ext uri="{BB962C8B-B14F-4D97-AF65-F5344CB8AC3E}">
        <p14:creationId xmlns:p14="http://schemas.microsoft.com/office/powerpoint/2010/main" val="34564975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62000"/>
          </a:xfrm>
        </p:spPr>
        <p:txBody>
          <a:bodyPr/>
          <a:lstStyle/>
          <a:p>
            <a:pPr algn="ctr"/>
            <a:r>
              <a:rPr lang="en-US" dirty="0" smtClean="0"/>
              <a:t>Additional Key Partnerships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400" b="1" dirty="0" smtClean="0"/>
              <a:t>Academic Senate</a:t>
            </a:r>
          </a:p>
          <a:p>
            <a:pPr marL="687388"/>
            <a:r>
              <a:rPr lang="en-US" sz="2400" dirty="0" smtClean="0"/>
              <a:t>Chair of the Senate</a:t>
            </a:r>
          </a:p>
          <a:p>
            <a:pPr marL="687388"/>
            <a:r>
              <a:rPr lang="en-US" sz="2400" dirty="0" smtClean="0"/>
              <a:t>GE Committee Faculty</a:t>
            </a:r>
          </a:p>
          <a:p>
            <a:pPr marL="0" indent="0">
              <a:buNone/>
            </a:pPr>
            <a:endParaRPr lang="en-US" sz="2400" dirty="0"/>
          </a:p>
          <a:p>
            <a:pPr marL="0" indent="0">
              <a:buNone/>
            </a:pPr>
            <a:r>
              <a:rPr lang="en-US" sz="2400" b="1" dirty="0" smtClean="0"/>
              <a:t>2.  Council of Department Chairs</a:t>
            </a:r>
          </a:p>
          <a:p>
            <a:pPr marL="687388"/>
            <a:r>
              <a:rPr lang="en-US" sz="2400" dirty="0" smtClean="0"/>
              <a:t>Chair of Council of Chairs</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15</a:t>
            </a:fld>
            <a:endParaRPr lang="en-US" altLang="en-US" dirty="0"/>
          </a:p>
        </p:txBody>
      </p:sp>
    </p:spTree>
    <p:extLst>
      <p:ext uri="{BB962C8B-B14F-4D97-AF65-F5344CB8AC3E}">
        <p14:creationId xmlns:p14="http://schemas.microsoft.com/office/powerpoint/2010/main" val="842534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62000"/>
          </a:xfrm>
        </p:spPr>
        <p:txBody>
          <a:bodyPr/>
          <a:lstStyle/>
          <a:p>
            <a:pPr algn="ctr"/>
            <a:r>
              <a:rPr lang="en-US" dirty="0" smtClean="0"/>
              <a:t>Military Transfer Credit Recognition</a:t>
            </a:r>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16</a:t>
            </a:fld>
            <a:endParaRPr lang="en-US" alt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678884344"/>
              </p:ext>
            </p:extLst>
          </p:nvPr>
        </p:nvGraphicFramePr>
        <p:xfrm>
          <a:off x="76200" y="1752600"/>
          <a:ext cx="89916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37330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2662" y="1066800"/>
            <a:ext cx="8684468" cy="830997"/>
          </a:xfrm>
          <a:prstGeom prst="rect">
            <a:avLst/>
          </a:prstGeom>
          <a:noFill/>
        </p:spPr>
        <p:txBody>
          <a:bodyPr wrap="square" rtlCol="0">
            <a:spAutoFit/>
          </a:bodyPr>
          <a:lstStyle/>
          <a:p>
            <a:pPr algn="ctr"/>
            <a:r>
              <a:rPr lang="en-US" dirty="0" smtClean="0"/>
              <a:t>Cal Poly </a:t>
            </a:r>
            <a:r>
              <a:rPr lang="en-US" dirty="0"/>
              <a:t>Pomona</a:t>
            </a:r>
          </a:p>
          <a:p>
            <a:pPr algn="ctr"/>
            <a:r>
              <a:rPr lang="en-US" dirty="0"/>
              <a:t>Recognized Military Transfer </a:t>
            </a:r>
            <a:r>
              <a:rPr lang="en-US" dirty="0" smtClean="0"/>
              <a:t>Credit</a:t>
            </a:r>
            <a:endParaRPr lang="en-US" dirty="0"/>
          </a:p>
        </p:txBody>
      </p:sp>
      <p:graphicFrame>
        <p:nvGraphicFramePr>
          <p:cNvPr id="4" name="Content Placeholder 3"/>
          <p:cNvGraphicFramePr>
            <a:graphicFrameLocks noGrp="1"/>
          </p:cNvGraphicFramePr>
          <p:nvPr>
            <p:ph idx="1"/>
            <p:extLst/>
          </p:nvPr>
        </p:nvGraphicFramePr>
        <p:xfrm>
          <a:off x="152400" y="1905000"/>
          <a:ext cx="8834730" cy="4578315"/>
        </p:xfrm>
        <a:graphic>
          <a:graphicData uri="http://schemas.openxmlformats.org/drawingml/2006/table">
            <a:tbl>
              <a:tblPr/>
              <a:tblGrid>
                <a:gridCol w="4107686">
                  <a:extLst>
                    <a:ext uri="{9D8B030D-6E8A-4147-A177-3AD203B41FA5}">
                      <a16:colId xmlns:a16="http://schemas.microsoft.com/office/drawing/2014/main" val="1225343271"/>
                    </a:ext>
                  </a:extLst>
                </a:gridCol>
                <a:gridCol w="1786879">
                  <a:extLst>
                    <a:ext uri="{9D8B030D-6E8A-4147-A177-3AD203B41FA5}">
                      <a16:colId xmlns:a16="http://schemas.microsoft.com/office/drawing/2014/main" val="2195031083"/>
                    </a:ext>
                  </a:extLst>
                </a:gridCol>
                <a:gridCol w="1737046">
                  <a:extLst>
                    <a:ext uri="{9D8B030D-6E8A-4147-A177-3AD203B41FA5}">
                      <a16:colId xmlns:a16="http://schemas.microsoft.com/office/drawing/2014/main" val="2897843822"/>
                    </a:ext>
                  </a:extLst>
                </a:gridCol>
                <a:gridCol w="1203119">
                  <a:extLst>
                    <a:ext uri="{9D8B030D-6E8A-4147-A177-3AD203B41FA5}">
                      <a16:colId xmlns:a16="http://schemas.microsoft.com/office/drawing/2014/main" val="3586777758"/>
                    </a:ext>
                  </a:extLst>
                </a:gridCol>
              </a:tblGrid>
              <a:tr h="381001">
                <a:tc>
                  <a:txBody>
                    <a:bodyPr/>
                    <a:lstStyle/>
                    <a:p>
                      <a:pPr algn="ctr" fontAlgn="b"/>
                      <a:r>
                        <a:rPr lang="en-US" sz="1700" b="1" i="0" u="none" strike="noStrike" dirty="0">
                          <a:solidFill>
                            <a:srgbClr val="000000"/>
                          </a:solidFill>
                          <a:effectLst/>
                          <a:latin typeface="Tw Cen MT" panose="020B0602020104020603" pitchFamily="34" charset="0"/>
                        </a:rPr>
                        <a:t>Institution</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1" i="0" u="none" strike="noStrike" dirty="0">
                          <a:solidFill>
                            <a:srgbClr val="000000"/>
                          </a:solidFill>
                          <a:effectLst/>
                          <a:latin typeface="Tw Cen MT" panose="020B0602020104020603" pitchFamily="34" charset="0"/>
                        </a:rPr>
                        <a:t>Course-to-Course</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1" i="0" u="none" strike="noStrike" dirty="0">
                          <a:solidFill>
                            <a:srgbClr val="000000"/>
                          </a:solidFill>
                          <a:effectLst/>
                          <a:latin typeface="Tw Cen MT" panose="020B0602020104020603" pitchFamily="34" charset="0"/>
                        </a:rPr>
                        <a:t>General Education Area</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1" i="0" u="none" strike="noStrike" dirty="0">
                          <a:solidFill>
                            <a:srgbClr val="000000"/>
                          </a:solidFill>
                          <a:effectLst/>
                          <a:latin typeface="Tw Cen MT" panose="020B0602020104020603" pitchFamily="34" charset="0"/>
                        </a:rPr>
                        <a:t>Total</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extLst>
                  <a:ext uri="{0D108BD9-81ED-4DB2-BD59-A6C34878D82A}">
                    <a16:rowId xmlns:a16="http://schemas.microsoft.com/office/drawing/2014/main" val="2414416638"/>
                  </a:ext>
                </a:extLst>
              </a:tr>
              <a:tr h="288565">
                <a:tc>
                  <a:txBody>
                    <a:bodyPr/>
                    <a:lstStyle/>
                    <a:p>
                      <a:pPr algn="l" fontAlgn="b"/>
                      <a:r>
                        <a:rPr lang="en-US" sz="1700" b="0" i="0" u="none" strike="noStrike" dirty="0">
                          <a:solidFill>
                            <a:srgbClr val="000000"/>
                          </a:solidFill>
                          <a:effectLst/>
                          <a:latin typeface="Tw Cen MT" panose="020B0602020104020603" pitchFamily="34" charset="0"/>
                        </a:rPr>
                        <a:t> </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F4F9"/>
                    </a:solidFill>
                  </a:tcPr>
                </a:tc>
                <a:tc>
                  <a:txBody>
                    <a:bodyPr/>
                    <a:lstStyle/>
                    <a:p>
                      <a:pPr algn="ctr" fontAlgn="b"/>
                      <a:r>
                        <a:rPr lang="en-US" sz="1700" b="0" i="0" u="none" strike="noStrike" dirty="0">
                          <a:solidFill>
                            <a:srgbClr val="000000"/>
                          </a:solidFill>
                          <a:effectLst/>
                          <a:latin typeface="Tw Cen MT" panose="020B0602020104020603" pitchFamily="34" charset="0"/>
                        </a:rPr>
                        <a:t> </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F4F9"/>
                    </a:solidFill>
                  </a:tcPr>
                </a:tc>
                <a:tc>
                  <a:txBody>
                    <a:bodyPr/>
                    <a:lstStyle/>
                    <a:p>
                      <a:pPr algn="ctr" fontAlgn="b"/>
                      <a:r>
                        <a:rPr lang="en-US" sz="1700" b="0" i="0" u="none" strike="noStrike" dirty="0">
                          <a:solidFill>
                            <a:srgbClr val="000000"/>
                          </a:solidFill>
                          <a:effectLst/>
                          <a:latin typeface="Tw Cen MT" panose="020B0602020104020603" pitchFamily="34" charset="0"/>
                        </a:rPr>
                        <a:t> </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F4F9"/>
                    </a:solidFill>
                  </a:tcPr>
                </a:tc>
                <a:tc>
                  <a:txBody>
                    <a:bodyPr/>
                    <a:lstStyle/>
                    <a:p>
                      <a:pPr algn="ctr" fontAlgn="b"/>
                      <a:r>
                        <a:rPr lang="en-US" sz="1700" b="0" i="0" u="none" strike="noStrike" dirty="0">
                          <a:solidFill>
                            <a:srgbClr val="000000"/>
                          </a:solidFill>
                          <a:effectLst/>
                          <a:latin typeface="Tw Cen MT" panose="020B0602020104020603" pitchFamily="34" charset="0"/>
                        </a:rPr>
                        <a:t> </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F4F9"/>
                    </a:solidFill>
                  </a:tcPr>
                </a:tc>
                <a:extLst>
                  <a:ext uri="{0D108BD9-81ED-4DB2-BD59-A6C34878D82A}">
                    <a16:rowId xmlns:a16="http://schemas.microsoft.com/office/drawing/2014/main" val="2400522792"/>
                  </a:ext>
                </a:extLst>
              </a:tr>
              <a:tr h="570901">
                <a:tc>
                  <a:txBody>
                    <a:bodyPr/>
                    <a:lstStyle/>
                    <a:p>
                      <a:pPr algn="l" fontAlgn="b"/>
                      <a:r>
                        <a:rPr lang="en-US" sz="1700" b="0" i="0" u="none" strike="noStrike" dirty="0">
                          <a:solidFill>
                            <a:srgbClr val="000000"/>
                          </a:solidFill>
                          <a:effectLst/>
                          <a:latin typeface="Tw Cen MT" panose="020B0602020104020603" pitchFamily="34" charset="0"/>
                        </a:rPr>
                        <a:t>[American Council on Education (ACE)]: </a:t>
                      </a:r>
                      <a:br>
                        <a:rPr lang="en-US" sz="1700" b="0" i="0" u="none" strike="noStrike" dirty="0">
                          <a:solidFill>
                            <a:srgbClr val="000000"/>
                          </a:solidFill>
                          <a:effectLst/>
                          <a:latin typeface="Tw Cen MT" panose="020B0602020104020603" pitchFamily="34" charset="0"/>
                        </a:rPr>
                      </a:br>
                      <a:r>
                        <a:rPr lang="en-US" sz="1700" b="0" i="0" u="none" strike="noStrike" dirty="0">
                          <a:solidFill>
                            <a:srgbClr val="000000"/>
                          </a:solidFill>
                          <a:effectLst/>
                          <a:latin typeface="Tw Cen MT" panose="020B0602020104020603" pitchFamily="34" charset="0"/>
                        </a:rPr>
                        <a:t>Joint Services Transcript (JST)</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18</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9</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27</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extLst>
                  <a:ext uri="{0D108BD9-81ED-4DB2-BD59-A6C34878D82A}">
                    <a16:rowId xmlns:a16="http://schemas.microsoft.com/office/drawing/2014/main" val="4060774411"/>
                  </a:ext>
                </a:extLst>
              </a:tr>
              <a:tr h="288565">
                <a:tc>
                  <a:txBody>
                    <a:bodyPr/>
                    <a:lstStyle/>
                    <a:p>
                      <a:pPr algn="l" fontAlgn="b"/>
                      <a:r>
                        <a:rPr lang="en-US" sz="1700" b="0" i="0" u="none" strike="noStrike" dirty="0">
                          <a:solidFill>
                            <a:srgbClr val="000000"/>
                          </a:solidFill>
                          <a:effectLst/>
                          <a:latin typeface="Tw Cen MT" panose="020B0602020104020603" pitchFamily="34" charset="0"/>
                        </a:rPr>
                        <a:t>Community College of the Air Force (CCAF)</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F4F9"/>
                    </a:solidFill>
                  </a:tcPr>
                </a:tc>
                <a:tc>
                  <a:txBody>
                    <a:bodyPr/>
                    <a:lstStyle/>
                    <a:p>
                      <a:pPr algn="ctr" fontAlgn="b"/>
                      <a:r>
                        <a:rPr lang="en-US" sz="1700" b="0" i="0" u="none" strike="noStrike" dirty="0">
                          <a:solidFill>
                            <a:srgbClr val="000000"/>
                          </a:solidFill>
                          <a:effectLst/>
                          <a:latin typeface="Tw Cen MT" panose="020B0602020104020603" pitchFamily="34" charset="0"/>
                        </a:rPr>
                        <a:t>4</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F4F9"/>
                    </a:solidFill>
                  </a:tcPr>
                </a:tc>
                <a:tc>
                  <a:txBody>
                    <a:bodyPr/>
                    <a:lstStyle/>
                    <a:p>
                      <a:pPr algn="ctr" fontAlgn="b"/>
                      <a:r>
                        <a:rPr lang="en-US" sz="1700" b="0" i="0" u="none" strike="noStrike" dirty="0">
                          <a:solidFill>
                            <a:srgbClr val="000000"/>
                          </a:solidFill>
                          <a:effectLst/>
                          <a:latin typeface="Tw Cen MT" panose="020B0602020104020603" pitchFamily="34" charset="0"/>
                        </a:rPr>
                        <a:t>22</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F4F9"/>
                    </a:solidFill>
                  </a:tcPr>
                </a:tc>
                <a:tc>
                  <a:txBody>
                    <a:bodyPr/>
                    <a:lstStyle/>
                    <a:p>
                      <a:pPr algn="ctr" fontAlgn="b"/>
                      <a:r>
                        <a:rPr lang="en-US" sz="1700" b="0" i="0" u="none" strike="noStrike" dirty="0">
                          <a:solidFill>
                            <a:srgbClr val="000000"/>
                          </a:solidFill>
                          <a:effectLst/>
                          <a:latin typeface="Tw Cen MT" panose="020B0602020104020603" pitchFamily="34" charset="0"/>
                        </a:rPr>
                        <a:t>26</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F4F9"/>
                    </a:solidFill>
                  </a:tcPr>
                </a:tc>
                <a:extLst>
                  <a:ext uri="{0D108BD9-81ED-4DB2-BD59-A6C34878D82A}">
                    <a16:rowId xmlns:a16="http://schemas.microsoft.com/office/drawing/2014/main" val="3323832878"/>
                  </a:ext>
                </a:extLst>
              </a:tr>
              <a:tr h="288565">
                <a:tc>
                  <a:txBody>
                    <a:bodyPr/>
                    <a:lstStyle/>
                    <a:p>
                      <a:pPr algn="l" fontAlgn="b"/>
                      <a:r>
                        <a:rPr lang="en-US" sz="1700" b="0" i="0" u="none" strike="noStrike" dirty="0">
                          <a:solidFill>
                            <a:srgbClr val="000000"/>
                          </a:solidFill>
                          <a:effectLst/>
                          <a:latin typeface="Tw Cen MT" panose="020B0602020104020603" pitchFamily="34" charset="0"/>
                        </a:rPr>
                        <a:t>Defense Language Institute (DLI)</a:t>
                      </a:r>
                      <a:r>
                        <a:rPr lang="en-US" sz="1700" b="1" i="0" u="none" strike="noStrike" baseline="30000" dirty="0">
                          <a:solidFill>
                            <a:srgbClr val="000000"/>
                          </a:solidFill>
                          <a:effectLst/>
                          <a:latin typeface="Tw Cen MT" panose="020B0602020104020603" pitchFamily="34" charset="0"/>
                        </a:rPr>
                        <a:t>+</a:t>
                      </a:r>
                      <a:endParaRPr lang="en-US" sz="1700" b="1" i="0" u="none" strike="noStrike" dirty="0">
                        <a:solidFill>
                          <a:srgbClr val="000000"/>
                        </a:solidFill>
                        <a:effectLst/>
                        <a:latin typeface="Tw Cen MT" panose="020B0602020104020603" pitchFamily="34" charset="0"/>
                      </a:endParaRP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0</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smtClean="0">
                          <a:solidFill>
                            <a:srgbClr val="000000"/>
                          </a:solidFill>
                          <a:effectLst/>
                          <a:latin typeface="Tw Cen MT" panose="020B0602020104020603" pitchFamily="34" charset="0"/>
                        </a:rPr>
                        <a:t>24</a:t>
                      </a:r>
                      <a:r>
                        <a:rPr lang="en-US" sz="1700" b="1" i="0" u="none" strike="noStrike" baseline="30000" dirty="0" smtClean="0">
                          <a:solidFill>
                            <a:srgbClr val="000000"/>
                          </a:solidFill>
                          <a:effectLst/>
                          <a:latin typeface="Tw Cen MT" panose="020B0602020104020603" pitchFamily="34" charset="0"/>
                        </a:rPr>
                        <a:t>+</a:t>
                      </a:r>
                      <a:endParaRPr lang="en-US" sz="1700" b="1" i="0" u="none" strike="noStrike" baseline="30000" dirty="0">
                        <a:solidFill>
                          <a:srgbClr val="000000"/>
                        </a:solidFill>
                        <a:effectLst/>
                        <a:latin typeface="Tw Cen MT" panose="020B0602020104020603" pitchFamily="34" charset="0"/>
                      </a:endParaRP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24</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D9EB"/>
                    </a:solidFill>
                  </a:tcPr>
                </a:tc>
                <a:extLst>
                  <a:ext uri="{0D108BD9-81ED-4DB2-BD59-A6C34878D82A}">
                    <a16:rowId xmlns:a16="http://schemas.microsoft.com/office/drawing/2014/main" val="2265190837"/>
                  </a:ext>
                </a:extLst>
              </a:tr>
              <a:tr h="570901">
                <a:tc>
                  <a:txBody>
                    <a:bodyPr/>
                    <a:lstStyle/>
                    <a:p>
                      <a:pPr algn="l" fontAlgn="b"/>
                      <a:r>
                        <a:rPr lang="en-US" sz="1700" b="0" i="0" u="none" strike="noStrike" dirty="0">
                          <a:solidFill>
                            <a:srgbClr val="000000"/>
                          </a:solidFill>
                          <a:effectLst/>
                          <a:latin typeface="Tw Cen MT" panose="020B0602020104020603" pitchFamily="34" charset="0"/>
                        </a:rPr>
                        <a:t>University of Maryland University College</a:t>
                      </a:r>
                      <a:br>
                        <a:rPr lang="en-US" sz="1700" b="0" i="0" u="none" strike="noStrike" dirty="0">
                          <a:solidFill>
                            <a:srgbClr val="000000"/>
                          </a:solidFill>
                          <a:effectLst/>
                          <a:latin typeface="Tw Cen MT" panose="020B0602020104020603" pitchFamily="34" charset="0"/>
                        </a:rPr>
                      </a:br>
                      <a:r>
                        <a:rPr lang="en-US" sz="1700" b="0" i="0" u="none" strike="noStrike" dirty="0">
                          <a:solidFill>
                            <a:srgbClr val="000000"/>
                          </a:solidFill>
                          <a:effectLst/>
                          <a:latin typeface="Tw Cen MT" panose="020B0602020104020603" pitchFamily="34" charset="0"/>
                        </a:rPr>
                        <a:t>(Adelphi &amp; Baltimore, MD)</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a:solidFill>
                            <a:srgbClr val="000000"/>
                          </a:solidFill>
                          <a:effectLst/>
                          <a:latin typeface="Tw Cen MT" panose="020B0602020104020603" pitchFamily="34" charset="0"/>
                        </a:rPr>
                        <a:t>5</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a:solidFill>
                            <a:srgbClr val="000000"/>
                          </a:solidFill>
                          <a:effectLst/>
                          <a:latin typeface="Tw Cen MT" panose="020B0602020104020603" pitchFamily="34" charset="0"/>
                        </a:rPr>
                        <a:t>168</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smtClean="0">
                          <a:solidFill>
                            <a:srgbClr val="000000"/>
                          </a:solidFill>
                          <a:effectLst/>
                          <a:latin typeface="Tw Cen MT" panose="020B0602020104020603" pitchFamily="34" charset="0"/>
                        </a:rPr>
                        <a:t>173</a:t>
                      </a:r>
                      <a:endParaRPr lang="en-US" sz="1700" b="0" i="0" u="none" strike="noStrike" dirty="0">
                        <a:solidFill>
                          <a:srgbClr val="000000"/>
                        </a:solidFill>
                        <a:effectLst/>
                        <a:latin typeface="Tw Cen MT" panose="020B0602020104020603" pitchFamily="34" charset="0"/>
                      </a:endParaRP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562729100"/>
                  </a:ext>
                </a:extLst>
              </a:tr>
              <a:tr h="288565">
                <a:tc>
                  <a:txBody>
                    <a:bodyPr/>
                    <a:lstStyle/>
                    <a:p>
                      <a:pPr algn="l" fontAlgn="b"/>
                      <a:r>
                        <a:rPr lang="en-US" sz="1700" b="0" i="0" u="none" strike="noStrike" dirty="0">
                          <a:solidFill>
                            <a:srgbClr val="000000"/>
                          </a:solidFill>
                          <a:effectLst/>
                          <a:latin typeface="Tw Cen MT" panose="020B0602020104020603" pitchFamily="34" charset="0"/>
                        </a:rPr>
                        <a:t>U.S. Coast Guard Academy</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5</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18</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23</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extLst>
                  <a:ext uri="{0D108BD9-81ED-4DB2-BD59-A6C34878D82A}">
                    <a16:rowId xmlns:a16="http://schemas.microsoft.com/office/drawing/2014/main" val="2579409929"/>
                  </a:ext>
                </a:extLst>
              </a:tr>
              <a:tr h="288565">
                <a:tc>
                  <a:txBody>
                    <a:bodyPr/>
                    <a:lstStyle/>
                    <a:p>
                      <a:pPr algn="l" fontAlgn="b"/>
                      <a:r>
                        <a:rPr lang="en-US" sz="1700" b="0" i="0" u="none" strike="noStrike" dirty="0">
                          <a:solidFill>
                            <a:srgbClr val="000000"/>
                          </a:solidFill>
                          <a:effectLst/>
                          <a:latin typeface="Tw Cen MT" panose="020B0602020104020603" pitchFamily="34" charset="0"/>
                        </a:rPr>
                        <a:t>U.S. Naval Academy</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a:solidFill>
                            <a:srgbClr val="000000"/>
                          </a:solidFill>
                          <a:effectLst/>
                          <a:latin typeface="Tw Cen MT" panose="020B0602020104020603" pitchFamily="34" charset="0"/>
                        </a:rPr>
                        <a:t>2</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a:solidFill>
                            <a:srgbClr val="000000"/>
                          </a:solidFill>
                          <a:effectLst/>
                          <a:latin typeface="Tw Cen MT" panose="020B0602020104020603" pitchFamily="34" charset="0"/>
                        </a:rPr>
                        <a:t> 0</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a:solidFill>
                            <a:srgbClr val="000000"/>
                          </a:solidFill>
                          <a:effectLst/>
                          <a:latin typeface="Tw Cen MT" panose="020B0602020104020603" pitchFamily="34" charset="0"/>
                        </a:rPr>
                        <a:t>2</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44024367"/>
                  </a:ext>
                </a:extLst>
              </a:tr>
              <a:tr h="288565">
                <a:tc>
                  <a:txBody>
                    <a:bodyPr/>
                    <a:lstStyle/>
                    <a:p>
                      <a:pPr algn="l" fontAlgn="b"/>
                      <a:r>
                        <a:rPr lang="en-US" sz="1700" b="0" i="0" u="none" strike="noStrike" dirty="0">
                          <a:solidFill>
                            <a:srgbClr val="000000"/>
                          </a:solidFill>
                          <a:effectLst/>
                          <a:latin typeface="Tw Cen MT" panose="020B0602020104020603" pitchFamily="34" charset="0"/>
                        </a:rPr>
                        <a:t>U.S. Air Force Academy</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4</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7</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tc>
                  <a:txBody>
                    <a:bodyPr/>
                    <a:lstStyle/>
                    <a:p>
                      <a:pPr algn="ctr" fontAlgn="b"/>
                      <a:r>
                        <a:rPr lang="en-US" sz="1700" b="0" i="0" u="none" strike="noStrike" dirty="0">
                          <a:solidFill>
                            <a:srgbClr val="000000"/>
                          </a:solidFill>
                          <a:effectLst/>
                          <a:latin typeface="Tw Cen MT" panose="020B0602020104020603" pitchFamily="34" charset="0"/>
                        </a:rPr>
                        <a:t>11</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EDCF3"/>
                    </a:solidFill>
                  </a:tcPr>
                </a:tc>
                <a:extLst>
                  <a:ext uri="{0D108BD9-81ED-4DB2-BD59-A6C34878D82A}">
                    <a16:rowId xmlns:a16="http://schemas.microsoft.com/office/drawing/2014/main" val="3979143198"/>
                  </a:ext>
                </a:extLst>
              </a:tr>
              <a:tr h="288565">
                <a:tc>
                  <a:txBody>
                    <a:bodyPr/>
                    <a:lstStyle/>
                    <a:p>
                      <a:pPr algn="l" fontAlgn="b"/>
                      <a:r>
                        <a:rPr lang="en-US" sz="1700" b="0" i="0" u="none" strike="noStrike" dirty="0">
                          <a:solidFill>
                            <a:srgbClr val="000000"/>
                          </a:solidFill>
                          <a:effectLst/>
                          <a:latin typeface="Tw Cen MT" panose="020B0602020104020603" pitchFamily="34" charset="0"/>
                        </a:rPr>
                        <a:t>U.S. Military Academy</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a:solidFill>
                            <a:srgbClr val="000000"/>
                          </a:solidFill>
                          <a:effectLst/>
                          <a:latin typeface="Tw Cen MT" panose="020B0602020104020603" pitchFamily="34" charset="0"/>
                        </a:rPr>
                        <a:t>1</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a:solidFill>
                            <a:srgbClr val="000000"/>
                          </a:solidFill>
                          <a:effectLst/>
                          <a:latin typeface="Tw Cen MT" panose="020B0602020104020603" pitchFamily="34" charset="0"/>
                        </a:rPr>
                        <a:t> 0</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1700" b="0" i="0" u="none" strike="noStrike" dirty="0">
                          <a:solidFill>
                            <a:srgbClr val="000000"/>
                          </a:solidFill>
                          <a:effectLst/>
                          <a:latin typeface="Tw Cen MT" panose="020B0602020104020603" pitchFamily="34" charset="0"/>
                        </a:rPr>
                        <a:t>1</a:t>
                      </a: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296308391"/>
                  </a:ext>
                </a:extLst>
              </a:tr>
              <a:tr h="288565">
                <a:tc>
                  <a:txBody>
                    <a:bodyPr/>
                    <a:lstStyle/>
                    <a:p>
                      <a:pPr algn="l" fontAlgn="b"/>
                      <a:r>
                        <a:rPr lang="en-US" sz="1700" b="1" i="0" u="none" strike="noStrike" dirty="0">
                          <a:solidFill>
                            <a:srgbClr val="000000"/>
                          </a:solidFill>
                          <a:effectLst/>
                          <a:latin typeface="Tw Cen MT" panose="020B0602020104020603" pitchFamily="34" charset="0"/>
                        </a:rPr>
                        <a:t> Total number of agreements</a:t>
                      </a:r>
                    </a:p>
                  </a:txBody>
                  <a:tcPr marL="5715" marR="5715" marT="571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EDCF3"/>
                    </a:solidFill>
                  </a:tcPr>
                </a:tc>
                <a:tc>
                  <a:txBody>
                    <a:bodyPr/>
                    <a:lstStyle/>
                    <a:p>
                      <a:pPr algn="ctr" fontAlgn="b"/>
                      <a:r>
                        <a:rPr lang="en-US" sz="1700" b="1" i="0" u="none" strike="noStrike" dirty="0">
                          <a:solidFill>
                            <a:srgbClr val="000000"/>
                          </a:solidFill>
                          <a:effectLst/>
                          <a:latin typeface="Tw Cen MT" panose="020B0602020104020603" pitchFamily="34" charset="0"/>
                        </a:rPr>
                        <a:t>38</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EDCF3"/>
                    </a:solidFill>
                  </a:tcPr>
                </a:tc>
                <a:tc>
                  <a:txBody>
                    <a:bodyPr/>
                    <a:lstStyle/>
                    <a:p>
                      <a:pPr algn="ctr" fontAlgn="b"/>
                      <a:r>
                        <a:rPr lang="en-US" sz="1700" b="1" i="0" u="none" strike="noStrike" dirty="0">
                          <a:solidFill>
                            <a:srgbClr val="000000"/>
                          </a:solidFill>
                          <a:effectLst/>
                          <a:latin typeface="Tw Cen MT" panose="020B0602020104020603" pitchFamily="34" charset="0"/>
                        </a:rPr>
                        <a:t>248</a:t>
                      </a:r>
                    </a:p>
                  </a:txBody>
                  <a:tcPr marL="5715" marR="5715" marT="571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EDCF3"/>
                    </a:solidFill>
                  </a:tcPr>
                </a:tc>
                <a:tc>
                  <a:txBody>
                    <a:bodyPr/>
                    <a:lstStyle/>
                    <a:p>
                      <a:pPr algn="ctr" fontAlgn="b"/>
                      <a:r>
                        <a:rPr lang="en-US" sz="1700" b="1" i="0" u="none" strike="noStrike" dirty="0" smtClean="0">
                          <a:solidFill>
                            <a:srgbClr val="000000"/>
                          </a:solidFill>
                          <a:effectLst/>
                          <a:latin typeface="Tw Cen MT" panose="020B0602020104020603" pitchFamily="34" charset="0"/>
                        </a:rPr>
                        <a:t>287</a:t>
                      </a:r>
                      <a:endParaRPr lang="en-US" sz="1700" b="1" i="0" u="none" strike="noStrike" dirty="0">
                        <a:solidFill>
                          <a:srgbClr val="000000"/>
                        </a:solidFill>
                        <a:effectLst/>
                        <a:latin typeface="Tw Cen MT" panose="020B0602020104020603" pitchFamily="34" charset="0"/>
                      </a:endParaRPr>
                    </a:p>
                  </a:txBody>
                  <a:tcPr marL="5715" marR="5715" marT="571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EDCF3"/>
                    </a:solidFill>
                  </a:tcPr>
                </a:tc>
                <a:extLst>
                  <a:ext uri="{0D108BD9-81ED-4DB2-BD59-A6C34878D82A}">
                    <a16:rowId xmlns:a16="http://schemas.microsoft.com/office/drawing/2014/main" val="2316563660"/>
                  </a:ext>
                </a:extLst>
              </a:tr>
              <a:tr h="604118">
                <a:tc gridSpan="4">
                  <a:txBody>
                    <a:bodyPr/>
                    <a:lstStyle/>
                    <a:p>
                      <a:pPr algn="l" fontAlgn="b"/>
                      <a:r>
                        <a:rPr lang="en-US" sz="1200" b="0" i="0" u="none" strike="noStrike" baseline="30000" dirty="0">
                          <a:solidFill>
                            <a:srgbClr val="000000"/>
                          </a:solidFill>
                          <a:effectLst/>
                          <a:latin typeface="Tw Cen MT" panose="020B0602020104020603" pitchFamily="34" charset="0"/>
                        </a:rPr>
                        <a:t>+</a:t>
                      </a:r>
                      <a:r>
                        <a:rPr lang="en-US" sz="1200" b="0" i="0" u="none" strike="noStrike" dirty="0">
                          <a:solidFill>
                            <a:srgbClr val="000000"/>
                          </a:solidFill>
                          <a:effectLst/>
                          <a:latin typeface="Tw Cen MT" panose="020B0602020104020603" pitchFamily="34" charset="0"/>
                        </a:rPr>
                        <a:t>Total </a:t>
                      </a:r>
                      <a:r>
                        <a:rPr lang="en-US" sz="1200" b="0" i="0" u="none" strike="noStrike" dirty="0" smtClean="0">
                          <a:solidFill>
                            <a:srgbClr val="000000"/>
                          </a:solidFill>
                          <a:effectLst/>
                          <a:latin typeface="Tw Cen MT" panose="020B0602020104020603" pitchFamily="34" charset="0"/>
                        </a:rPr>
                        <a:t>number of General Education </a:t>
                      </a:r>
                      <a:r>
                        <a:rPr lang="en-US" sz="1200" b="0" i="0" u="none" strike="noStrike" dirty="0">
                          <a:solidFill>
                            <a:srgbClr val="000000"/>
                          </a:solidFill>
                          <a:effectLst/>
                          <a:latin typeface="Tw Cen MT" panose="020B0602020104020603" pitchFamily="34" charset="0"/>
                        </a:rPr>
                        <a:t>Area agreements </a:t>
                      </a:r>
                      <a:r>
                        <a:rPr lang="en-US" sz="1200" b="0" i="0" u="none" strike="noStrike" dirty="0" smtClean="0">
                          <a:solidFill>
                            <a:srgbClr val="000000"/>
                          </a:solidFill>
                          <a:effectLst/>
                          <a:latin typeface="Tw Cen MT" panose="020B0602020104020603" pitchFamily="34" charset="0"/>
                        </a:rPr>
                        <a:t>is </a:t>
                      </a:r>
                      <a:r>
                        <a:rPr lang="en-US" sz="1200" b="0" i="0" u="none" strike="noStrike" dirty="0">
                          <a:solidFill>
                            <a:srgbClr val="000000"/>
                          </a:solidFill>
                          <a:effectLst/>
                          <a:latin typeface="Tw Cen MT" panose="020B0602020104020603" pitchFamily="34" charset="0"/>
                        </a:rPr>
                        <a:t>greater when factoring total number of foreign languages taught at </a:t>
                      </a:r>
                      <a:r>
                        <a:rPr lang="en-US" sz="1200" b="0" i="0" u="none" strike="noStrike" dirty="0" smtClean="0">
                          <a:solidFill>
                            <a:srgbClr val="000000"/>
                          </a:solidFill>
                          <a:effectLst/>
                          <a:latin typeface="Tw Cen MT" panose="020B0602020104020603" pitchFamily="34" charset="0"/>
                        </a:rPr>
                        <a:t>DLI.</a:t>
                      </a:r>
                      <a:r>
                        <a:rPr lang="en-US" sz="1200" b="0" i="0" u="none" strike="noStrike" baseline="0" dirty="0" smtClean="0">
                          <a:solidFill>
                            <a:srgbClr val="000000"/>
                          </a:solidFill>
                          <a:effectLst/>
                          <a:latin typeface="Tw Cen MT" panose="020B0602020104020603" pitchFamily="34" charset="0"/>
                        </a:rPr>
                        <a:t>  </a:t>
                      </a:r>
                      <a:r>
                        <a:rPr lang="en-US" sz="1200" b="0" i="0" u="none" strike="noStrike" dirty="0" smtClean="0">
                          <a:solidFill>
                            <a:srgbClr val="000000"/>
                          </a:solidFill>
                          <a:effectLst/>
                          <a:latin typeface="Tw Cen MT" panose="020B0602020104020603" pitchFamily="34" charset="0"/>
                        </a:rPr>
                        <a:t>The </a:t>
                      </a:r>
                      <a:r>
                        <a:rPr lang="en-US" sz="1200" b="0" i="0" u="none" strike="noStrike" dirty="0">
                          <a:solidFill>
                            <a:srgbClr val="000000"/>
                          </a:solidFill>
                          <a:effectLst/>
                          <a:latin typeface="Tw Cen MT" panose="020B0602020104020603" pitchFamily="34" charset="0"/>
                        </a:rPr>
                        <a:t>number represented here is calculated based on six generic "FL" DLI courses listed in the Transfer Evaluation System (TES) multiplied by four foreign languages currently taught at Cal Poly Pomona (Chinese, French, German, Spanish).</a:t>
                      </a:r>
                    </a:p>
                  </a:txBody>
                  <a:tcPr marL="5715" marR="5715" marT="571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56862214"/>
                  </a:ext>
                </a:extLst>
              </a:tr>
            </a:tbl>
          </a:graphicData>
        </a:graphic>
      </p:graphicFrame>
    </p:spTree>
    <p:extLst>
      <p:ext uri="{BB962C8B-B14F-4D97-AF65-F5344CB8AC3E}">
        <p14:creationId xmlns:p14="http://schemas.microsoft.com/office/powerpoint/2010/main" val="3732237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239000" y="6248400"/>
            <a:ext cx="1905000" cy="457200"/>
          </a:xfrm>
        </p:spPr>
        <p:txBody>
          <a:bodyPr/>
          <a:lstStyle/>
          <a:p>
            <a:pPr>
              <a:defRPr/>
            </a:pPr>
            <a:fld id="{804AB61B-1643-4D5A-887C-4AF017560A70}" type="slidenum">
              <a:rPr lang="en-US" altLang="en-US" smtClean="0"/>
              <a:pPr>
                <a:defRPr/>
              </a:pPr>
              <a:t>18</a:t>
            </a:fld>
            <a:endParaRPr lang="en-US" altLang="en-US" dirty="0"/>
          </a:p>
        </p:txBody>
      </p:sp>
      <p:sp>
        <p:nvSpPr>
          <p:cNvPr id="5" name="TextBox 4"/>
          <p:cNvSpPr txBox="1"/>
          <p:nvPr/>
        </p:nvSpPr>
        <p:spPr>
          <a:xfrm>
            <a:off x="304800" y="2590800"/>
            <a:ext cx="8534400" cy="954107"/>
          </a:xfrm>
          <a:prstGeom prst="rect">
            <a:avLst/>
          </a:prstGeom>
          <a:noFill/>
        </p:spPr>
        <p:txBody>
          <a:bodyPr wrap="square" rtlCol="0">
            <a:spAutoFit/>
          </a:bodyPr>
          <a:lstStyle/>
          <a:p>
            <a:pPr marL="0" indent="0" algn="ctr">
              <a:spcBef>
                <a:spcPts val="0"/>
              </a:spcBef>
              <a:buNone/>
            </a:pPr>
            <a:r>
              <a:rPr lang="en-US" sz="2800" dirty="0">
                <a:solidFill>
                  <a:schemeClr val="bg1"/>
                </a:solidFill>
                <a:effectLst>
                  <a:outerShdw blurRad="38100" dist="38100" dir="2700000" algn="tl">
                    <a:srgbClr val="000000">
                      <a:alpha val="43137"/>
                    </a:srgbClr>
                  </a:outerShdw>
                </a:effectLst>
              </a:rPr>
              <a:t>Discuss what resources, tools, and/or guidance are necessary to meet these challenges.  </a:t>
            </a:r>
          </a:p>
        </p:txBody>
      </p:sp>
    </p:spTree>
    <p:extLst>
      <p:ext uri="{BB962C8B-B14F-4D97-AF65-F5344CB8AC3E}">
        <p14:creationId xmlns:p14="http://schemas.microsoft.com/office/powerpoint/2010/main" val="40928305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Factors Supporting Recognition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400" dirty="0" smtClean="0"/>
              <a:t>Increase in our student veteran population.</a:t>
            </a:r>
          </a:p>
          <a:p>
            <a:pPr marL="514350" indent="-514350">
              <a:buFont typeface="+mj-lt"/>
              <a:buAutoNum type="arabicPeriod"/>
            </a:pPr>
            <a:endParaRPr lang="en-US" sz="2400" dirty="0"/>
          </a:p>
          <a:p>
            <a:pPr marL="514350" indent="-514350">
              <a:buFont typeface="+mj-lt"/>
              <a:buAutoNum type="arabicPeriod"/>
            </a:pPr>
            <a:r>
              <a:rPr lang="en-US" sz="2400" dirty="0" smtClean="0"/>
              <a:t>CSU Troops to College</a:t>
            </a:r>
          </a:p>
          <a:p>
            <a:pPr marL="514350" indent="-514350">
              <a:buFont typeface="+mj-lt"/>
              <a:buAutoNum type="arabicPeriod"/>
            </a:pPr>
            <a:endParaRPr lang="en-US" sz="2400" dirty="0"/>
          </a:p>
          <a:p>
            <a:pPr marL="514350" indent="-514350">
              <a:buFont typeface="+mj-lt"/>
              <a:buAutoNum type="arabicPeriod"/>
            </a:pPr>
            <a:r>
              <a:rPr lang="en-US" sz="2400" dirty="0" smtClean="0"/>
              <a:t>CSU Graduation Initiative </a:t>
            </a:r>
          </a:p>
          <a:p>
            <a:pPr marL="514350" indent="-514350">
              <a:buFont typeface="+mj-lt"/>
              <a:buAutoNum type="arabicPeriod"/>
            </a:pPr>
            <a:endParaRPr lang="en-US" sz="2400" dirty="0"/>
          </a:p>
          <a:p>
            <a:pPr marL="514350" indent="-514350">
              <a:buFont typeface="+mj-lt"/>
              <a:buAutoNum type="arabicPeriod"/>
            </a:pPr>
            <a:r>
              <a:rPr lang="en-US" sz="2400" dirty="0" smtClean="0"/>
              <a:t>Post 9/11 GI Bill limitation</a:t>
            </a:r>
          </a:p>
          <a:p>
            <a:pPr marL="514350" indent="-514350">
              <a:buFont typeface="+mj-lt"/>
              <a:buAutoNum type="arabicPeriod"/>
            </a:pPr>
            <a:endParaRPr lang="en-US" sz="2400" dirty="0"/>
          </a:p>
          <a:p>
            <a:pPr marL="514350" indent="-514350">
              <a:buFont typeface="+mj-lt"/>
              <a:buAutoNum type="arabicPeriod"/>
            </a:pPr>
            <a:r>
              <a:rPr lang="en-US" sz="2400" dirty="0" smtClean="0"/>
              <a:t>CSU Chancellor’s Office Executive Order </a:t>
            </a:r>
            <a:r>
              <a:rPr lang="en-US" sz="2400" dirty="0" smtClean="0"/>
              <a:t>1036 &amp; Coded Memo on External Exams</a:t>
            </a:r>
            <a:endParaRPr lang="en-US" sz="2400"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19</a:t>
            </a:fld>
            <a:endParaRPr lang="en-US" altLang="en-US" dirty="0"/>
          </a:p>
        </p:txBody>
      </p:sp>
    </p:spTree>
    <p:extLst>
      <p:ext uri="{BB962C8B-B14F-4D97-AF65-F5344CB8AC3E}">
        <p14:creationId xmlns:p14="http://schemas.microsoft.com/office/powerpoint/2010/main" val="3130637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 </a:t>
            </a:r>
            <a:r>
              <a:rPr lang="en-US" dirty="0"/>
              <a:t>as Group </a:t>
            </a:r>
            <a:r>
              <a:rPr lang="en-US" dirty="0" smtClean="0"/>
              <a:t>Questions</a:t>
            </a:r>
            <a:endParaRPr lang="en-US" dirty="0"/>
          </a:p>
        </p:txBody>
      </p:sp>
      <p:sp>
        <p:nvSpPr>
          <p:cNvPr id="3" name="Content Placeholder 2"/>
          <p:cNvSpPr>
            <a:spLocks noGrp="1"/>
          </p:cNvSpPr>
          <p:nvPr>
            <p:ph idx="1"/>
          </p:nvPr>
        </p:nvSpPr>
        <p:spPr/>
        <p:txBody>
          <a:bodyPr/>
          <a:lstStyle/>
          <a:p>
            <a:pPr marL="0" indent="0">
              <a:spcBef>
                <a:spcPts val="0"/>
              </a:spcBef>
              <a:buNone/>
            </a:pPr>
            <a:r>
              <a:rPr lang="en-US" sz="2000" dirty="0"/>
              <a:t>1. Discuss the processes for articulating military education and experience for academic credit that currently exist at your campus.</a:t>
            </a:r>
          </a:p>
          <a:p>
            <a:pPr marL="0" indent="0">
              <a:spcBef>
                <a:spcPts val="0"/>
              </a:spcBef>
              <a:buNone/>
            </a:pPr>
            <a:endParaRPr lang="en-US" sz="2000" dirty="0"/>
          </a:p>
          <a:p>
            <a:pPr marL="0" indent="0">
              <a:spcBef>
                <a:spcPts val="0"/>
              </a:spcBef>
              <a:buNone/>
            </a:pPr>
            <a:r>
              <a:rPr lang="en-US" sz="2000" dirty="0"/>
              <a:t>2. Identify gaps in campus-level policies and processes related to credit for prior learning.  </a:t>
            </a:r>
          </a:p>
          <a:p>
            <a:pPr marL="0" indent="0">
              <a:spcBef>
                <a:spcPts val="0"/>
              </a:spcBef>
              <a:buNone/>
            </a:pPr>
            <a:endParaRPr lang="en-US" sz="2000" dirty="0"/>
          </a:p>
          <a:p>
            <a:pPr marL="0" indent="0">
              <a:spcBef>
                <a:spcPts val="0"/>
              </a:spcBef>
              <a:buNone/>
            </a:pPr>
            <a:r>
              <a:rPr lang="en-US" sz="2000" dirty="0"/>
              <a:t>3. Identify strategies that might be used to bridge these gaps.</a:t>
            </a:r>
          </a:p>
          <a:p>
            <a:pPr marL="0" indent="0">
              <a:spcBef>
                <a:spcPts val="0"/>
              </a:spcBef>
              <a:buNone/>
            </a:pPr>
            <a:endParaRPr lang="en-US" sz="2000" dirty="0"/>
          </a:p>
          <a:p>
            <a:pPr marL="0" indent="0">
              <a:spcBef>
                <a:spcPts val="0"/>
              </a:spcBef>
              <a:buNone/>
            </a:pPr>
            <a:r>
              <a:rPr lang="en-US" sz="2000" dirty="0"/>
              <a:t>4. Discuss what resources, tools, and/or guidance are necessary to meet these challenges.  </a:t>
            </a:r>
          </a:p>
          <a:p>
            <a:pPr marL="0" indent="0">
              <a:spcBef>
                <a:spcPts val="0"/>
              </a:spcBef>
              <a:buNone/>
            </a:pPr>
            <a:endParaRPr lang="en-US" sz="2000" dirty="0"/>
          </a:p>
          <a:p>
            <a:pPr marL="0" indent="0">
              <a:spcBef>
                <a:spcPts val="0"/>
              </a:spcBef>
              <a:buNone/>
            </a:pPr>
            <a:r>
              <a:rPr lang="en-US" sz="2000" dirty="0"/>
              <a:t>5. Discuss some of the challenges faced in bridging gaps to implement an effective credit for prior learning program.    </a:t>
            </a:r>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2</a:t>
            </a:fld>
            <a:endParaRPr lang="en-US" altLang="en-US" dirty="0"/>
          </a:p>
        </p:txBody>
      </p:sp>
    </p:spTree>
    <p:extLst>
      <p:ext uri="{BB962C8B-B14F-4D97-AF65-F5344CB8AC3E}">
        <p14:creationId xmlns:p14="http://schemas.microsoft.com/office/powerpoint/2010/main" val="413204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Executive Order 1036</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20</a:t>
            </a:fld>
            <a:endParaRPr lang="en-US" alt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531" y="2057400"/>
            <a:ext cx="848106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48988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239000" y="6248400"/>
            <a:ext cx="1905000" cy="457200"/>
          </a:xfrm>
        </p:spPr>
        <p:txBody>
          <a:bodyPr/>
          <a:lstStyle/>
          <a:p>
            <a:pPr>
              <a:defRPr/>
            </a:pPr>
            <a:fld id="{804AB61B-1643-4D5A-887C-4AF017560A70}" type="slidenum">
              <a:rPr lang="en-US" altLang="en-US" smtClean="0"/>
              <a:pPr>
                <a:defRPr/>
              </a:pPr>
              <a:t>21</a:t>
            </a:fld>
            <a:endParaRPr lang="en-US" altLang="en-US" dirty="0"/>
          </a:p>
        </p:txBody>
      </p:sp>
      <p:sp>
        <p:nvSpPr>
          <p:cNvPr id="5" name="TextBox 4"/>
          <p:cNvSpPr txBox="1"/>
          <p:nvPr/>
        </p:nvSpPr>
        <p:spPr>
          <a:xfrm>
            <a:off x="0" y="2743200"/>
            <a:ext cx="9144000" cy="1384995"/>
          </a:xfrm>
          <a:prstGeom prst="rect">
            <a:avLst/>
          </a:prstGeom>
          <a:noFill/>
        </p:spPr>
        <p:txBody>
          <a:bodyPr wrap="square" rtlCol="0">
            <a:spAutoFit/>
          </a:bodyPr>
          <a:lstStyle/>
          <a:p>
            <a:pPr algn="ctr"/>
            <a:r>
              <a:rPr lang="en-US" sz="2800" dirty="0">
                <a:solidFill>
                  <a:schemeClr val="bg1"/>
                </a:solidFill>
                <a:effectLst>
                  <a:outerShdw blurRad="38100" dist="38100" dir="2700000" algn="tl">
                    <a:srgbClr val="000000">
                      <a:alpha val="43137"/>
                    </a:srgbClr>
                  </a:outerShdw>
                </a:effectLst>
              </a:rPr>
              <a:t> Discuss some of the challenges faced in bridging gaps to implement an effective credit for prior learning program. </a:t>
            </a:r>
          </a:p>
        </p:txBody>
      </p:sp>
    </p:spTree>
    <p:extLst>
      <p:ext uri="{BB962C8B-B14F-4D97-AF65-F5344CB8AC3E}">
        <p14:creationId xmlns:p14="http://schemas.microsoft.com/office/powerpoint/2010/main" val="27494576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lstStyle/>
          <a:p>
            <a:pPr algn="ctr"/>
            <a:r>
              <a:rPr lang="en-US" dirty="0" smtClean="0"/>
              <a:t>Challenges</a:t>
            </a:r>
            <a:endParaRPr lang="en-US" dirty="0"/>
          </a:p>
        </p:txBody>
      </p:sp>
      <p:sp>
        <p:nvSpPr>
          <p:cNvPr id="3" name="Content Placeholder 2"/>
          <p:cNvSpPr>
            <a:spLocks noGrp="1"/>
          </p:cNvSpPr>
          <p:nvPr>
            <p:ph idx="1"/>
          </p:nvPr>
        </p:nvSpPr>
        <p:spPr>
          <a:xfrm>
            <a:off x="457200" y="1828800"/>
            <a:ext cx="8229600" cy="4495800"/>
          </a:xfrm>
        </p:spPr>
        <p:txBody>
          <a:bodyPr/>
          <a:lstStyle/>
          <a:p>
            <a:r>
              <a:rPr lang="en-US" sz="2400" dirty="0" smtClean="0"/>
              <a:t>Faculty Engagement</a:t>
            </a:r>
          </a:p>
          <a:p>
            <a:endParaRPr lang="en-US" sz="2400" dirty="0"/>
          </a:p>
          <a:p>
            <a:r>
              <a:rPr lang="en-US" sz="2400" dirty="0" smtClean="0"/>
              <a:t>Articulation Process</a:t>
            </a:r>
          </a:p>
          <a:p>
            <a:pPr marL="800100" indent="-342900">
              <a:buFont typeface="Wingdings" panose="05000000000000000000" pitchFamily="2" charset="2"/>
              <a:buChar char="Ø"/>
            </a:pPr>
            <a:r>
              <a:rPr lang="en-US" sz="2400" dirty="0" smtClean="0"/>
              <a:t>Academic Senate vs Department Chairs</a:t>
            </a:r>
          </a:p>
          <a:p>
            <a:endParaRPr lang="en-US" sz="2400" dirty="0"/>
          </a:p>
          <a:p>
            <a:r>
              <a:rPr lang="en-US" sz="2400" dirty="0" smtClean="0"/>
              <a:t>Campus Awareness</a:t>
            </a:r>
          </a:p>
          <a:p>
            <a:endParaRPr lang="en-US" sz="2400" dirty="0"/>
          </a:p>
          <a:p>
            <a:r>
              <a:rPr lang="en-US" sz="2400" dirty="0" smtClean="0"/>
              <a:t>American Council on Education</a:t>
            </a:r>
          </a:p>
          <a:p>
            <a:endParaRPr lang="en-US" sz="2400" dirty="0"/>
          </a:p>
          <a:p>
            <a:r>
              <a:rPr lang="en-US" sz="2400" dirty="0" smtClean="0"/>
              <a:t>Resources (e.g. staffing, funding, data)</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22</a:t>
            </a:fld>
            <a:endParaRPr lang="en-US" altLang="en-US" dirty="0"/>
          </a:p>
        </p:txBody>
      </p:sp>
    </p:spTree>
    <p:extLst>
      <p:ext uri="{BB962C8B-B14F-4D97-AF65-F5344CB8AC3E}">
        <p14:creationId xmlns:p14="http://schemas.microsoft.com/office/powerpoint/2010/main" val="37699331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5"/>
          <p:cNvSpPr>
            <a:spLocks noChangeArrowheads="1"/>
          </p:cNvSpPr>
          <p:nvPr/>
        </p:nvSpPr>
        <p:spPr bwMode="auto">
          <a:xfrm>
            <a:off x="76200" y="4408488"/>
            <a:ext cx="8991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4950" indent="-234950">
              <a:spcBef>
                <a:spcPct val="20000"/>
              </a:spcBef>
              <a:buFont typeface="Times" panose="02020603050405020304" pitchFamily="18" charset="0"/>
              <a:buChar char="•"/>
              <a:defRPr sz="2800">
                <a:solidFill>
                  <a:schemeClr val="bg2"/>
                </a:solidFill>
                <a:latin typeface="Arial" panose="020B0604020202020204" pitchFamily="34" charset="0"/>
                <a:ea typeface="ＭＳ Ｐゴシック" panose="020B0600070205080204" pitchFamily="34" charset="-128"/>
              </a:defRPr>
            </a:lvl1pPr>
            <a:lvl2pPr marL="742950" indent="-285750">
              <a:spcBef>
                <a:spcPct val="20000"/>
              </a:spcBef>
              <a:buClr>
                <a:srgbClr val="CF142B"/>
              </a:buClr>
              <a:buFont typeface="Times" panose="02020603050405020304" pitchFamily="18" charset="0"/>
              <a:buChar char="•"/>
              <a:defRPr sz="2600">
                <a:solidFill>
                  <a:schemeClr val="bg2"/>
                </a:solidFill>
                <a:latin typeface="Arial" panose="020B0604020202020204" pitchFamily="34" charset="0"/>
                <a:ea typeface="ＭＳ Ｐゴシック" panose="020B0600070205080204" pitchFamily="34" charset="-128"/>
              </a:defRPr>
            </a:lvl2pPr>
            <a:lvl3pPr marL="1143000" indent="-228600">
              <a:spcBef>
                <a:spcPct val="20000"/>
              </a:spcBef>
              <a:buFont typeface="Times" panose="02020603050405020304" pitchFamily="18" charset="0"/>
              <a:buChar char="•"/>
              <a:defRPr sz="2400">
                <a:solidFill>
                  <a:schemeClr val="bg2"/>
                </a:solidFill>
                <a:latin typeface="Arial" panose="020B0604020202020204" pitchFamily="34" charset="0"/>
                <a:ea typeface="ＭＳ Ｐゴシック" panose="020B0600070205080204" pitchFamily="34" charset="-128"/>
              </a:defRPr>
            </a:lvl3pPr>
            <a:lvl4pPr marL="1600200" indent="-228600">
              <a:spcBef>
                <a:spcPct val="20000"/>
              </a:spcBef>
              <a:buClr>
                <a:srgbClr val="CF142B"/>
              </a:buClr>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4pPr>
            <a:lvl5pPr marL="2057400" indent="-228600">
              <a:spcBef>
                <a:spcPct val="20000"/>
              </a:spcBef>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9pPr>
          </a:lstStyle>
          <a:p>
            <a:pPr algn="ctr" eaLnBrk="1" hangingPunct="1">
              <a:buFont typeface="Times" panose="02020603050405020304" pitchFamily="18" charset="0"/>
              <a:buNone/>
            </a:pPr>
            <a:endParaRPr lang="en-US" altLang="en-US" sz="1800" dirty="0" smtClean="0">
              <a:solidFill>
                <a:srgbClr val="000000"/>
              </a:solidFill>
              <a:hlinkClick r:id="rId3"/>
            </a:endParaRPr>
          </a:p>
          <a:p>
            <a:pPr algn="ctr" eaLnBrk="1" hangingPunct="1">
              <a:buNone/>
            </a:pPr>
            <a:endParaRPr lang="en-US" altLang="en-US" sz="1800" dirty="0" smtClean="0">
              <a:solidFill>
                <a:srgbClr val="000000"/>
              </a:solidFill>
              <a:hlinkClick r:id="rId3"/>
            </a:endParaRPr>
          </a:p>
          <a:p>
            <a:pPr algn="ctr" eaLnBrk="1" hangingPunct="1">
              <a:buNone/>
            </a:pPr>
            <a:r>
              <a:rPr lang="en-US" altLang="en-US" sz="1800" dirty="0" smtClean="0">
                <a:solidFill>
                  <a:srgbClr val="000000"/>
                </a:solidFill>
                <a:hlinkClick r:id="rId3"/>
              </a:rPr>
              <a:t>prnelson@cpp.edu</a:t>
            </a:r>
          </a:p>
          <a:p>
            <a:pPr algn="ctr" eaLnBrk="1" hangingPunct="1">
              <a:buNone/>
            </a:pPr>
            <a:r>
              <a:rPr lang="en-US" altLang="en-US" sz="1800" dirty="0" smtClean="0">
                <a:solidFill>
                  <a:srgbClr val="000000"/>
                </a:solidFill>
                <a:hlinkClick r:id="rId3"/>
              </a:rPr>
              <a:t>jllozano@cpp.edu</a:t>
            </a:r>
          </a:p>
          <a:p>
            <a:pPr algn="ctr" eaLnBrk="1" hangingPunct="1">
              <a:buNone/>
            </a:pPr>
            <a:r>
              <a:rPr lang="en-US" altLang="en-US" sz="1800" dirty="0">
                <a:solidFill>
                  <a:srgbClr val="000000"/>
                </a:solidFill>
                <a:hlinkClick r:id="rId3"/>
              </a:rPr>
              <a:t>emazpeitia@cpp.edu</a:t>
            </a:r>
          </a:p>
          <a:p>
            <a:pPr algn="ctr" eaLnBrk="1" hangingPunct="1">
              <a:buNone/>
            </a:pPr>
            <a:endParaRPr lang="en-US" altLang="en-US" sz="1800" dirty="0">
              <a:solidFill>
                <a:srgbClr val="000000"/>
              </a:solidFill>
              <a:hlinkClick r:id="rId3"/>
            </a:endParaRPr>
          </a:p>
        </p:txBody>
      </p:sp>
      <p:pic>
        <p:nvPicPr>
          <p:cNvPr id="30723" name="Picture 23" descr="The California State University"/>
          <p:cNvPicPr>
            <a:picLocks noChangeAspect="1" noChangeArrowheads="1"/>
          </p:cNvPicPr>
          <p:nvPr/>
        </p:nvPicPr>
        <p:blipFill>
          <a:blip r:embed="rId4">
            <a:extLst>
              <a:ext uri="{28A0092B-C50C-407E-A947-70E740481C1C}">
                <a14:useLocalDpi xmlns:a14="http://schemas.microsoft.com/office/drawing/2010/main" val="0"/>
              </a:ext>
            </a:extLst>
          </a:blip>
          <a:srcRect l="665" r="732"/>
          <a:stretch>
            <a:fillRect/>
          </a:stretch>
        </p:blipFill>
        <p:spPr bwMode="auto">
          <a:xfrm>
            <a:off x="0" y="2008188"/>
            <a:ext cx="9145588" cy="279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Rectangle 24"/>
          <p:cNvSpPr>
            <a:spLocks noChangeArrowheads="1"/>
          </p:cNvSpPr>
          <p:nvPr/>
        </p:nvSpPr>
        <p:spPr bwMode="auto">
          <a:xfrm>
            <a:off x="0" y="1981200"/>
            <a:ext cx="9144000" cy="76200"/>
          </a:xfrm>
          <a:prstGeom prst="rect">
            <a:avLst/>
          </a:prstGeom>
          <a:solidFill>
            <a:srgbClr val="746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Times" panose="02020603050405020304" pitchFamily="18" charset="0"/>
              <a:buChar char="•"/>
              <a:defRPr sz="2800">
                <a:solidFill>
                  <a:schemeClr val="bg2"/>
                </a:solidFill>
                <a:latin typeface="Arial" panose="020B0604020202020204" pitchFamily="34" charset="0"/>
                <a:ea typeface="ＭＳ Ｐゴシック" panose="020B0600070205080204" pitchFamily="34" charset="-128"/>
              </a:defRPr>
            </a:lvl1pPr>
            <a:lvl2pPr marL="742950" indent="-285750">
              <a:spcBef>
                <a:spcPct val="20000"/>
              </a:spcBef>
              <a:buClr>
                <a:srgbClr val="CF142B"/>
              </a:buClr>
              <a:buFont typeface="Times" panose="02020603050405020304" pitchFamily="18" charset="0"/>
              <a:buChar char="•"/>
              <a:defRPr sz="2600">
                <a:solidFill>
                  <a:schemeClr val="bg2"/>
                </a:solidFill>
                <a:latin typeface="Arial" panose="020B0604020202020204" pitchFamily="34" charset="0"/>
                <a:ea typeface="ＭＳ Ｐゴシック" panose="020B0600070205080204" pitchFamily="34" charset="-128"/>
              </a:defRPr>
            </a:lvl2pPr>
            <a:lvl3pPr marL="1143000" indent="-228600">
              <a:spcBef>
                <a:spcPct val="20000"/>
              </a:spcBef>
              <a:buFont typeface="Times" panose="02020603050405020304" pitchFamily="18" charset="0"/>
              <a:buChar char="•"/>
              <a:defRPr sz="2400">
                <a:solidFill>
                  <a:schemeClr val="bg2"/>
                </a:solidFill>
                <a:latin typeface="Arial" panose="020B0604020202020204" pitchFamily="34" charset="0"/>
                <a:ea typeface="ＭＳ Ｐゴシック" panose="020B0600070205080204" pitchFamily="34" charset="-128"/>
              </a:defRPr>
            </a:lvl3pPr>
            <a:lvl4pPr marL="1600200" indent="-228600">
              <a:spcBef>
                <a:spcPct val="20000"/>
              </a:spcBef>
              <a:buClr>
                <a:srgbClr val="CF142B"/>
              </a:buClr>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4pPr>
            <a:lvl5pPr marL="2057400" indent="-228600">
              <a:spcBef>
                <a:spcPct val="20000"/>
              </a:spcBef>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sz="2400" dirty="0">
              <a:solidFill>
                <a:srgbClr val="000000"/>
              </a:solidFill>
            </a:endParaRPr>
          </a:p>
        </p:txBody>
      </p:sp>
      <p:sp>
        <p:nvSpPr>
          <p:cNvPr id="30725" name="Rectangle 25"/>
          <p:cNvSpPr>
            <a:spLocks noChangeArrowheads="1"/>
          </p:cNvSpPr>
          <p:nvPr/>
        </p:nvSpPr>
        <p:spPr bwMode="auto">
          <a:xfrm>
            <a:off x="0" y="4724400"/>
            <a:ext cx="9144000" cy="76200"/>
          </a:xfrm>
          <a:prstGeom prst="rect">
            <a:avLst/>
          </a:prstGeom>
          <a:solidFill>
            <a:srgbClr val="746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Times" panose="02020603050405020304" pitchFamily="18" charset="0"/>
              <a:buChar char="•"/>
              <a:defRPr sz="2800">
                <a:solidFill>
                  <a:schemeClr val="bg2"/>
                </a:solidFill>
                <a:latin typeface="Arial" panose="020B0604020202020204" pitchFamily="34" charset="0"/>
                <a:ea typeface="ＭＳ Ｐゴシック" panose="020B0600070205080204" pitchFamily="34" charset="-128"/>
              </a:defRPr>
            </a:lvl1pPr>
            <a:lvl2pPr marL="742950" indent="-285750">
              <a:spcBef>
                <a:spcPct val="20000"/>
              </a:spcBef>
              <a:buClr>
                <a:srgbClr val="CF142B"/>
              </a:buClr>
              <a:buFont typeface="Times" panose="02020603050405020304" pitchFamily="18" charset="0"/>
              <a:buChar char="•"/>
              <a:defRPr sz="2600">
                <a:solidFill>
                  <a:schemeClr val="bg2"/>
                </a:solidFill>
                <a:latin typeface="Arial" panose="020B0604020202020204" pitchFamily="34" charset="0"/>
                <a:ea typeface="ＭＳ Ｐゴシック" panose="020B0600070205080204" pitchFamily="34" charset="-128"/>
              </a:defRPr>
            </a:lvl2pPr>
            <a:lvl3pPr marL="1143000" indent="-228600">
              <a:spcBef>
                <a:spcPct val="20000"/>
              </a:spcBef>
              <a:buFont typeface="Times" panose="02020603050405020304" pitchFamily="18" charset="0"/>
              <a:buChar char="•"/>
              <a:defRPr sz="2400">
                <a:solidFill>
                  <a:schemeClr val="bg2"/>
                </a:solidFill>
                <a:latin typeface="Arial" panose="020B0604020202020204" pitchFamily="34" charset="0"/>
                <a:ea typeface="ＭＳ Ｐゴシック" panose="020B0600070205080204" pitchFamily="34" charset="-128"/>
              </a:defRPr>
            </a:lvl3pPr>
            <a:lvl4pPr marL="1600200" indent="-228600">
              <a:spcBef>
                <a:spcPct val="20000"/>
              </a:spcBef>
              <a:buClr>
                <a:srgbClr val="CF142B"/>
              </a:buClr>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4pPr>
            <a:lvl5pPr marL="2057400" indent="-228600">
              <a:spcBef>
                <a:spcPct val="20000"/>
              </a:spcBef>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sz="2400" dirty="0">
              <a:solidFill>
                <a:srgbClr val="000000"/>
              </a:solidFill>
            </a:endParaRP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panose="02020603050405020304" pitchFamily="18" charset="0"/>
              <a:buChar char="•"/>
              <a:defRPr sz="2800">
                <a:solidFill>
                  <a:schemeClr val="bg2"/>
                </a:solidFill>
                <a:latin typeface="Arial" panose="020B0604020202020204" pitchFamily="34" charset="0"/>
                <a:ea typeface="ＭＳ Ｐゴシック" panose="020B0600070205080204" pitchFamily="34" charset="-128"/>
              </a:defRPr>
            </a:lvl1pPr>
            <a:lvl2pPr marL="742950" indent="-285750">
              <a:spcBef>
                <a:spcPct val="20000"/>
              </a:spcBef>
              <a:buClr>
                <a:srgbClr val="CF142B"/>
              </a:buClr>
              <a:buFont typeface="Times" panose="02020603050405020304" pitchFamily="18" charset="0"/>
              <a:buChar char="•"/>
              <a:defRPr sz="2600">
                <a:solidFill>
                  <a:schemeClr val="bg2"/>
                </a:solidFill>
                <a:latin typeface="Arial" panose="020B0604020202020204" pitchFamily="34" charset="0"/>
                <a:ea typeface="ＭＳ Ｐゴシック" panose="020B0600070205080204" pitchFamily="34" charset="-128"/>
              </a:defRPr>
            </a:lvl2pPr>
            <a:lvl3pPr marL="1143000" indent="-228600">
              <a:spcBef>
                <a:spcPct val="20000"/>
              </a:spcBef>
              <a:buFont typeface="Times" panose="02020603050405020304" pitchFamily="18" charset="0"/>
              <a:buChar char="•"/>
              <a:defRPr sz="2400">
                <a:solidFill>
                  <a:schemeClr val="bg2"/>
                </a:solidFill>
                <a:latin typeface="Arial" panose="020B0604020202020204" pitchFamily="34" charset="0"/>
                <a:ea typeface="ＭＳ Ｐゴシック" panose="020B0600070205080204" pitchFamily="34" charset="-128"/>
              </a:defRPr>
            </a:lvl3pPr>
            <a:lvl4pPr marL="1600200" indent="-228600">
              <a:spcBef>
                <a:spcPct val="20000"/>
              </a:spcBef>
              <a:buClr>
                <a:srgbClr val="CF142B"/>
              </a:buClr>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4pPr>
            <a:lvl5pPr marL="2057400" indent="-228600">
              <a:spcBef>
                <a:spcPct val="20000"/>
              </a:spcBef>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Times" panose="02020603050405020304" pitchFamily="18" charset="0"/>
              <a:buChar char="•"/>
              <a:defRPr sz="2000">
                <a:solidFill>
                  <a:schemeClr val="bg2"/>
                </a:solidFill>
                <a:latin typeface="Arial" panose="020B0604020202020204" pitchFamily="34" charset="0"/>
                <a:ea typeface="ＭＳ Ｐゴシック" panose="020B0600070205080204" pitchFamily="34" charset="-128"/>
              </a:defRPr>
            </a:lvl9pPr>
          </a:lstStyle>
          <a:p>
            <a:pPr>
              <a:spcBef>
                <a:spcPct val="0"/>
              </a:spcBef>
              <a:buFontTx/>
              <a:buNone/>
            </a:pPr>
            <a:fld id="{8242D9BC-F2EF-4EB0-9514-8067799ED345}" type="slidenum">
              <a:rPr lang="en-US" altLang="en-US" sz="1400" smtClean="0">
                <a:solidFill>
                  <a:srgbClr val="000000"/>
                </a:solidFill>
              </a:rPr>
              <a:pPr>
                <a:spcBef>
                  <a:spcPct val="0"/>
                </a:spcBef>
                <a:buFontTx/>
                <a:buNone/>
              </a:pPr>
              <a:t>23</a:t>
            </a:fld>
            <a:endParaRPr lang="en-US" altLang="en-US" sz="1400" dirty="0" smtClean="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239000" y="6248400"/>
            <a:ext cx="1905000" cy="457200"/>
          </a:xfrm>
        </p:spPr>
        <p:txBody>
          <a:bodyPr/>
          <a:lstStyle/>
          <a:p>
            <a:pPr>
              <a:defRPr/>
            </a:pPr>
            <a:fld id="{804AB61B-1643-4D5A-887C-4AF017560A70}" type="slidenum">
              <a:rPr lang="en-US" altLang="en-US" smtClean="0"/>
              <a:pPr>
                <a:defRPr/>
              </a:pPr>
              <a:t>3</a:t>
            </a:fld>
            <a:endParaRPr lang="en-US" altLang="en-US" dirty="0"/>
          </a:p>
        </p:txBody>
      </p:sp>
      <p:sp>
        <p:nvSpPr>
          <p:cNvPr id="5" name="TextBox 4"/>
          <p:cNvSpPr txBox="1"/>
          <p:nvPr/>
        </p:nvSpPr>
        <p:spPr>
          <a:xfrm>
            <a:off x="533400" y="2514600"/>
            <a:ext cx="8305800" cy="1815882"/>
          </a:xfrm>
          <a:prstGeom prst="rect">
            <a:avLst/>
          </a:prstGeom>
          <a:noFill/>
        </p:spPr>
        <p:txBody>
          <a:bodyPr wrap="square" rtlCol="0">
            <a:spAutoFit/>
          </a:bodyPr>
          <a:lstStyle/>
          <a:p>
            <a:pPr algn="ctr"/>
            <a:r>
              <a:rPr lang="en-US" sz="2800" dirty="0" smtClean="0">
                <a:solidFill>
                  <a:schemeClr val="bg1"/>
                </a:solidFill>
                <a:effectLst>
                  <a:outerShdw blurRad="38100" dist="38100" dir="2700000" algn="tl">
                    <a:srgbClr val="000000">
                      <a:alpha val="43137"/>
                    </a:srgbClr>
                  </a:outerShdw>
                </a:effectLst>
              </a:rPr>
              <a:t>Case Study:</a:t>
            </a:r>
          </a:p>
          <a:p>
            <a:pPr algn="ctr"/>
            <a:endParaRPr lang="en-US" sz="2800" dirty="0">
              <a:solidFill>
                <a:schemeClr val="bg1"/>
              </a:solidFill>
              <a:effectLst>
                <a:outerShdw blurRad="38100" dist="38100" dir="2700000" algn="tl">
                  <a:srgbClr val="000000">
                    <a:alpha val="43137"/>
                  </a:srgbClr>
                </a:outerShdw>
              </a:effectLst>
            </a:endParaRPr>
          </a:p>
          <a:p>
            <a:pPr algn="ctr"/>
            <a:r>
              <a:rPr lang="en-US" sz="2800" dirty="0" smtClean="0">
                <a:solidFill>
                  <a:schemeClr val="bg1"/>
                </a:solidFill>
                <a:effectLst>
                  <a:outerShdw blurRad="38100" dist="38100" dir="2700000" algn="tl">
                    <a:srgbClr val="000000">
                      <a:alpha val="43137"/>
                    </a:srgbClr>
                  </a:outerShdw>
                </a:effectLst>
              </a:rPr>
              <a:t>California State Polytechnic University, Pomona</a:t>
            </a:r>
          </a:p>
          <a:p>
            <a:pPr algn="ctr"/>
            <a:r>
              <a:rPr lang="en-US" sz="2800" dirty="0" smtClean="0">
                <a:solidFill>
                  <a:schemeClr val="bg1"/>
                </a:solidFill>
                <a:effectLst>
                  <a:outerShdw blurRad="38100" dist="38100" dir="2700000" algn="tl">
                    <a:srgbClr val="000000">
                      <a:alpha val="43137"/>
                    </a:srgbClr>
                  </a:outerShdw>
                </a:effectLst>
              </a:rPr>
              <a:t>(Cal Poly Pomona / CPP)</a:t>
            </a:r>
            <a:endParaRPr lang="en-US" sz="28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43208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239000" y="6248400"/>
            <a:ext cx="1905000" cy="457200"/>
          </a:xfrm>
        </p:spPr>
        <p:txBody>
          <a:bodyPr/>
          <a:lstStyle/>
          <a:p>
            <a:pPr>
              <a:defRPr/>
            </a:pPr>
            <a:fld id="{804AB61B-1643-4D5A-887C-4AF017560A70}" type="slidenum">
              <a:rPr lang="en-US" altLang="en-US" smtClean="0"/>
              <a:pPr>
                <a:defRPr/>
              </a:pPr>
              <a:t>4</a:t>
            </a:fld>
            <a:endParaRPr lang="en-US" altLang="en-US" dirty="0"/>
          </a:p>
        </p:txBody>
      </p:sp>
      <p:sp>
        <p:nvSpPr>
          <p:cNvPr id="5" name="TextBox 4"/>
          <p:cNvSpPr txBox="1"/>
          <p:nvPr/>
        </p:nvSpPr>
        <p:spPr>
          <a:xfrm>
            <a:off x="457200" y="2514600"/>
            <a:ext cx="8305800" cy="1384995"/>
          </a:xfrm>
          <a:prstGeom prst="rect">
            <a:avLst/>
          </a:prstGeom>
          <a:noFill/>
        </p:spPr>
        <p:txBody>
          <a:bodyPr wrap="square" rtlCol="0">
            <a:spAutoFit/>
          </a:bodyPr>
          <a:lstStyle/>
          <a:p>
            <a:pPr marL="0" indent="0" algn="ctr">
              <a:spcBef>
                <a:spcPts val="0"/>
              </a:spcBef>
              <a:buNone/>
            </a:pPr>
            <a:r>
              <a:rPr lang="en-US" sz="2800" dirty="0">
                <a:solidFill>
                  <a:schemeClr val="bg1"/>
                </a:solidFill>
                <a:effectLst>
                  <a:outerShdw blurRad="38100" dist="38100" dir="2700000" algn="tl">
                    <a:srgbClr val="000000">
                      <a:alpha val="43137"/>
                    </a:srgbClr>
                  </a:outerShdw>
                </a:effectLst>
              </a:rPr>
              <a:t>Discuss the processes for articulating military education and experience for academic credit that currently exist at your campus.</a:t>
            </a:r>
          </a:p>
        </p:txBody>
      </p:sp>
    </p:spTree>
    <p:extLst>
      <p:ext uri="{BB962C8B-B14F-4D97-AF65-F5344CB8AC3E}">
        <p14:creationId xmlns:p14="http://schemas.microsoft.com/office/powerpoint/2010/main" val="3046225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CPP Military Credit Process</a:t>
            </a:r>
            <a:endParaRPr lang="en-US" dirty="0"/>
          </a:p>
        </p:txBody>
      </p:sp>
      <p:sp>
        <p:nvSpPr>
          <p:cNvPr id="3" name="Content Placeholder 2"/>
          <p:cNvSpPr>
            <a:spLocks noGrp="1"/>
          </p:cNvSpPr>
          <p:nvPr>
            <p:ph idx="1"/>
          </p:nvPr>
        </p:nvSpPr>
        <p:spPr/>
        <p:txBody>
          <a:bodyPr/>
          <a:lstStyle/>
          <a:p>
            <a:r>
              <a:rPr lang="en-US" dirty="0" smtClean="0"/>
              <a:t>DD214</a:t>
            </a:r>
          </a:p>
          <a:p>
            <a:endParaRPr lang="en-US" dirty="0"/>
          </a:p>
          <a:p>
            <a:r>
              <a:rPr lang="en-US" dirty="0" smtClean="0"/>
              <a:t>Military Transcripts</a:t>
            </a:r>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5</a:t>
            </a:fld>
            <a:endParaRPr lang="en-US" altLang="en-US" dirty="0"/>
          </a:p>
        </p:txBody>
      </p:sp>
    </p:spTree>
    <p:extLst>
      <p:ext uri="{BB962C8B-B14F-4D97-AF65-F5344CB8AC3E}">
        <p14:creationId xmlns:p14="http://schemas.microsoft.com/office/powerpoint/2010/main" val="1710328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239000" y="6248400"/>
            <a:ext cx="1905000" cy="457200"/>
          </a:xfrm>
        </p:spPr>
        <p:txBody>
          <a:bodyPr/>
          <a:lstStyle/>
          <a:p>
            <a:pPr>
              <a:defRPr/>
            </a:pPr>
            <a:fld id="{804AB61B-1643-4D5A-887C-4AF017560A70}" type="slidenum">
              <a:rPr lang="en-US" altLang="en-US" smtClean="0"/>
              <a:pPr>
                <a:defRPr/>
              </a:pPr>
              <a:t>6</a:t>
            </a:fld>
            <a:endParaRPr lang="en-US" altLang="en-US" dirty="0"/>
          </a:p>
        </p:txBody>
      </p:sp>
      <p:sp>
        <p:nvSpPr>
          <p:cNvPr id="5" name="TextBox 4"/>
          <p:cNvSpPr txBox="1"/>
          <p:nvPr/>
        </p:nvSpPr>
        <p:spPr>
          <a:xfrm>
            <a:off x="228600" y="2743200"/>
            <a:ext cx="8763000" cy="954107"/>
          </a:xfrm>
          <a:prstGeom prst="rect">
            <a:avLst/>
          </a:prstGeom>
          <a:noFill/>
        </p:spPr>
        <p:txBody>
          <a:bodyPr wrap="square" rtlCol="0">
            <a:spAutoFit/>
          </a:bodyPr>
          <a:lstStyle/>
          <a:p>
            <a:pPr algn="ctr"/>
            <a:r>
              <a:rPr lang="en-US" sz="2800" dirty="0">
                <a:solidFill>
                  <a:schemeClr val="bg1"/>
                </a:solidFill>
                <a:effectLst>
                  <a:outerShdw blurRad="38100" dist="38100" dir="2700000" algn="tl">
                    <a:srgbClr val="000000">
                      <a:alpha val="43137"/>
                    </a:srgbClr>
                  </a:outerShdw>
                </a:effectLst>
              </a:rPr>
              <a:t>Identify gaps in campus-level policies and processes related to credit for prior learning.</a:t>
            </a:r>
          </a:p>
        </p:txBody>
      </p:sp>
    </p:spTree>
    <p:extLst>
      <p:ext uri="{BB962C8B-B14F-4D97-AF65-F5344CB8AC3E}">
        <p14:creationId xmlns:p14="http://schemas.microsoft.com/office/powerpoint/2010/main" val="4024845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4360" y="762000"/>
            <a:ext cx="8229600" cy="914400"/>
          </a:xfrm>
        </p:spPr>
        <p:txBody>
          <a:bodyPr/>
          <a:lstStyle/>
          <a:p>
            <a:pPr algn="ctr"/>
            <a:r>
              <a:rPr lang="en-US" dirty="0" smtClean="0"/>
              <a:t>Campus-Level Strategies </a:t>
            </a:r>
            <a:endParaRPr lang="en-US" dirty="0"/>
          </a:p>
        </p:txBody>
      </p:sp>
      <p:sp>
        <p:nvSpPr>
          <p:cNvPr id="3" name="Content Placeholder 2"/>
          <p:cNvSpPr>
            <a:spLocks noGrp="1"/>
          </p:cNvSpPr>
          <p:nvPr>
            <p:ph idx="1"/>
          </p:nvPr>
        </p:nvSpPr>
        <p:spPr>
          <a:xfrm>
            <a:off x="457200" y="1676400"/>
            <a:ext cx="8229600" cy="4267200"/>
          </a:xfrm>
        </p:spPr>
        <p:txBody>
          <a:bodyPr/>
          <a:lstStyle/>
          <a:p>
            <a:r>
              <a:rPr lang="en-US" sz="2400" dirty="0" smtClean="0"/>
              <a:t>Veterans Services Initiative, 2009</a:t>
            </a:r>
            <a:endParaRPr lang="en-US" sz="2400"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7</a:t>
            </a:fld>
            <a:endParaRPr lang="en-US" altLang="en-US" dirty="0"/>
          </a:p>
        </p:txBody>
      </p:sp>
      <p:graphicFrame>
        <p:nvGraphicFramePr>
          <p:cNvPr id="5" name="Diagram 4"/>
          <p:cNvGraphicFramePr/>
          <p:nvPr>
            <p:extLst>
              <p:ext uri="{D42A27DB-BD31-4B8C-83A1-F6EECF244321}">
                <p14:modId xmlns:p14="http://schemas.microsoft.com/office/powerpoint/2010/main" val="427034167"/>
              </p:ext>
            </p:extLst>
          </p:nvPr>
        </p:nvGraphicFramePr>
        <p:xfrm>
          <a:off x="990600" y="2362200"/>
          <a:ext cx="7010400" cy="4267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467943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741" y="838200"/>
            <a:ext cx="8229600" cy="914400"/>
          </a:xfrm>
        </p:spPr>
        <p:txBody>
          <a:bodyPr/>
          <a:lstStyle/>
          <a:p>
            <a:r>
              <a:rPr lang="en-US" dirty="0" smtClean="0"/>
              <a:t>Background</a:t>
            </a:r>
            <a:endParaRPr lang="en-US" dirty="0"/>
          </a:p>
        </p:txBody>
      </p:sp>
      <p:sp>
        <p:nvSpPr>
          <p:cNvPr id="3" name="Content Placeholder 2"/>
          <p:cNvSpPr>
            <a:spLocks noGrp="1"/>
          </p:cNvSpPr>
          <p:nvPr>
            <p:ph idx="1"/>
          </p:nvPr>
        </p:nvSpPr>
        <p:spPr>
          <a:xfrm>
            <a:off x="155041" y="1785796"/>
            <a:ext cx="8763000" cy="4267200"/>
          </a:xfrm>
        </p:spPr>
        <p:txBody>
          <a:bodyPr/>
          <a:lstStyle/>
          <a:p>
            <a:r>
              <a:rPr lang="en-US" sz="2400" i="1" dirty="0" smtClean="0"/>
              <a:t>A Policy Evaluation on Cal Poly Pomona’s Veterans Services Initiative</a:t>
            </a:r>
            <a:r>
              <a:rPr lang="en-US" sz="2400" dirty="0" smtClean="0"/>
              <a:t>, Elke Azpeitia, 2011.</a:t>
            </a:r>
          </a:p>
          <a:p>
            <a:endParaRPr lang="en-US" sz="2400" dirty="0"/>
          </a:p>
          <a:p>
            <a:r>
              <a:rPr lang="en-US" sz="2400" dirty="0" smtClean="0"/>
              <a:t>How do student veterans rate the process of attaining academic credit from CPP for their military service?</a:t>
            </a:r>
          </a:p>
          <a:p>
            <a:pPr marL="0" indent="0">
              <a:buNone/>
            </a:pPr>
            <a:endParaRPr lang="en-US" dirty="0" smtClean="0"/>
          </a:p>
          <a:p>
            <a:pPr marL="0" indent="0">
              <a:buNone/>
            </a:pPr>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8</a:t>
            </a:fld>
            <a:endParaRPr lang="en-US" altLang="en-US" dirty="0"/>
          </a:p>
        </p:txBody>
      </p:sp>
      <p:graphicFrame>
        <p:nvGraphicFramePr>
          <p:cNvPr id="5" name="Table 4"/>
          <p:cNvGraphicFramePr>
            <a:graphicFrameLocks noGrp="1"/>
          </p:cNvGraphicFramePr>
          <p:nvPr>
            <p:extLst>
              <p:ext uri="{D42A27DB-BD31-4B8C-83A1-F6EECF244321}">
                <p14:modId xmlns:p14="http://schemas.microsoft.com/office/powerpoint/2010/main" val="308796041"/>
              </p:ext>
            </p:extLst>
          </p:nvPr>
        </p:nvGraphicFramePr>
        <p:xfrm>
          <a:off x="2209800" y="4191000"/>
          <a:ext cx="3845459" cy="914400"/>
        </p:xfrm>
        <a:graphic>
          <a:graphicData uri="http://schemas.openxmlformats.org/drawingml/2006/table">
            <a:tbl>
              <a:tblPr firstRow="1" bandRow="1">
                <a:tableStyleId>{5C22544A-7EE6-4342-B048-85BDC9FD1C3A}</a:tableStyleId>
              </a:tblPr>
              <a:tblGrid>
                <a:gridCol w="3845459">
                  <a:extLst>
                    <a:ext uri="{9D8B030D-6E8A-4147-A177-3AD203B41FA5}">
                      <a16:colId xmlns:a16="http://schemas.microsoft.com/office/drawing/2014/main" val="20000"/>
                    </a:ext>
                  </a:extLst>
                </a:gridCol>
              </a:tblGrid>
              <a:tr h="457200">
                <a:tc>
                  <a:txBody>
                    <a:bodyPr/>
                    <a:lstStyle/>
                    <a:p>
                      <a:pPr algn="ctr"/>
                      <a:r>
                        <a:rPr lang="en-US" sz="2400" dirty="0" smtClean="0">
                          <a:effectLst>
                            <a:outerShdw blurRad="38100" dist="38100" dir="2700000" algn="tl">
                              <a:srgbClr val="000000">
                                <a:alpha val="43137"/>
                              </a:srgbClr>
                            </a:outerShdw>
                          </a:effectLst>
                        </a:rPr>
                        <a:t>Difficult to Understand</a:t>
                      </a:r>
                      <a:endParaRPr lang="en-US" sz="2400" dirty="0">
                        <a:effectLst>
                          <a:outerShdw blurRad="38100" dist="38100" dir="2700000" algn="tl">
                            <a:srgbClr val="000000">
                              <a:alpha val="43137"/>
                            </a:srgbClr>
                          </a:outerShdw>
                        </a:effectLst>
                      </a:endParaRPr>
                    </a:p>
                  </a:txBody>
                  <a:tcPr>
                    <a:solidFill>
                      <a:srgbClr val="008000"/>
                    </a:solidFill>
                  </a:tcPr>
                </a:tc>
                <a:extLst>
                  <a:ext uri="{0D108BD9-81ED-4DB2-BD59-A6C34878D82A}">
                    <a16:rowId xmlns:a16="http://schemas.microsoft.com/office/drawing/2014/main" val="10000"/>
                  </a:ext>
                </a:extLst>
              </a:tr>
              <a:tr h="457200">
                <a:tc>
                  <a:txBody>
                    <a:bodyPr/>
                    <a:lstStyle/>
                    <a:p>
                      <a:pPr algn="ctr"/>
                      <a:r>
                        <a:rPr lang="en-US" sz="2400" dirty="0" smtClean="0"/>
                        <a:t>31.6%</a:t>
                      </a:r>
                      <a:endParaRPr lang="en-US" sz="2400" dirty="0"/>
                    </a:p>
                  </a:txBody>
                  <a:tcP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37073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2891"/>
            <a:ext cx="8229600" cy="914400"/>
          </a:xfrm>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buNone/>
            </a:pPr>
            <a:r>
              <a:rPr lang="en-US" sz="2400" dirty="0"/>
              <a:t>“I had a lot of technical training that </a:t>
            </a:r>
            <a:r>
              <a:rPr lang="en-US" sz="2400" dirty="0" smtClean="0"/>
              <a:t>probably </a:t>
            </a:r>
            <a:r>
              <a:rPr lang="en-US" sz="2400" dirty="0"/>
              <a:t>should have converted into </a:t>
            </a:r>
            <a:r>
              <a:rPr lang="en-US" sz="2400" dirty="0" smtClean="0"/>
              <a:t>units </a:t>
            </a:r>
            <a:r>
              <a:rPr lang="en-US" sz="2400" dirty="0"/>
              <a:t>that could be used to satisfy </a:t>
            </a:r>
            <a:r>
              <a:rPr lang="en-US" sz="2400" dirty="0" smtClean="0"/>
              <a:t>many </a:t>
            </a:r>
            <a:r>
              <a:rPr lang="en-US" sz="2400" dirty="0"/>
              <a:t>courses, but the university </a:t>
            </a:r>
            <a:r>
              <a:rPr lang="en-US" sz="2400" dirty="0" smtClean="0"/>
              <a:t>only </a:t>
            </a:r>
            <a:r>
              <a:rPr lang="en-US" sz="2400" dirty="0"/>
              <a:t>gave me general credits that go </a:t>
            </a:r>
            <a:r>
              <a:rPr lang="en-US" sz="2400" dirty="0" smtClean="0"/>
              <a:t>toward </a:t>
            </a:r>
            <a:r>
              <a:rPr lang="en-US" sz="2400" dirty="0"/>
              <a:t>graduation. This really </a:t>
            </a:r>
            <a:r>
              <a:rPr lang="en-US" sz="2400" dirty="0" smtClean="0"/>
              <a:t>doesn’t </a:t>
            </a:r>
            <a:r>
              <a:rPr lang="en-US" sz="2400" dirty="0"/>
              <a:t>help me one bit. I even </a:t>
            </a:r>
            <a:r>
              <a:rPr lang="en-US" sz="2400" dirty="0" smtClean="0"/>
              <a:t>have </a:t>
            </a:r>
            <a:r>
              <a:rPr lang="en-US" sz="2400" dirty="0"/>
              <a:t>a SMART transcript that gives </a:t>
            </a:r>
            <a:r>
              <a:rPr lang="en-US" sz="2400" dirty="0" smtClean="0"/>
              <a:t>details </a:t>
            </a:r>
            <a:r>
              <a:rPr lang="en-US" sz="2400" dirty="0"/>
              <a:t>about what topics were </a:t>
            </a:r>
            <a:r>
              <a:rPr lang="en-US" sz="2400" dirty="0" smtClean="0"/>
              <a:t>covered</a:t>
            </a:r>
            <a:r>
              <a:rPr lang="en-US" sz="2400" dirty="0"/>
              <a:t>, but the school isn’t looking </a:t>
            </a:r>
          </a:p>
          <a:p>
            <a:pPr marL="0" indent="0">
              <a:buNone/>
            </a:pPr>
            <a:r>
              <a:rPr lang="en-US" sz="2400" dirty="0"/>
              <a:t>at that, (Respondent 2).”</a:t>
            </a:r>
          </a:p>
          <a:p>
            <a:endParaRPr lang="en-US" dirty="0"/>
          </a:p>
        </p:txBody>
      </p:sp>
      <p:sp>
        <p:nvSpPr>
          <p:cNvPr id="4" name="Slide Number Placeholder 3"/>
          <p:cNvSpPr>
            <a:spLocks noGrp="1"/>
          </p:cNvSpPr>
          <p:nvPr>
            <p:ph type="sldNum" sz="quarter" idx="12"/>
          </p:nvPr>
        </p:nvSpPr>
        <p:spPr/>
        <p:txBody>
          <a:bodyPr/>
          <a:lstStyle/>
          <a:p>
            <a:pPr>
              <a:defRPr/>
            </a:pPr>
            <a:fld id="{804AB61B-1643-4D5A-887C-4AF017560A70}" type="slidenum">
              <a:rPr lang="en-US" altLang="en-US" smtClean="0"/>
              <a:pPr>
                <a:defRPr/>
              </a:pPr>
              <a:t>9</a:t>
            </a:fld>
            <a:endParaRPr lang="en-US" altLang="en-US" dirty="0"/>
          </a:p>
        </p:txBody>
      </p:sp>
    </p:spTree>
    <p:extLst>
      <p:ext uri="{BB962C8B-B14F-4D97-AF65-F5344CB8AC3E}">
        <p14:creationId xmlns:p14="http://schemas.microsoft.com/office/powerpoint/2010/main" val="4255953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CSU COLORS">
      <a:dk1>
        <a:srgbClr val="000000"/>
      </a:dk1>
      <a:lt1>
        <a:srgbClr val="FFFFFF"/>
      </a:lt1>
      <a:dk2>
        <a:srgbClr val="000000"/>
      </a:dk2>
      <a:lt2>
        <a:srgbClr val="000000"/>
      </a:lt2>
      <a:accent1>
        <a:srgbClr val="C00000"/>
      </a:accent1>
      <a:accent2>
        <a:srgbClr val="C1C1E7"/>
      </a:accent2>
      <a:accent3>
        <a:srgbClr val="FFFFFF"/>
      </a:accent3>
      <a:accent4>
        <a:srgbClr val="000000"/>
      </a:accent4>
      <a:accent5>
        <a:srgbClr val="404D72"/>
      </a:accent5>
      <a:accent6>
        <a:srgbClr val="746F66"/>
      </a:accent6>
      <a:hlink>
        <a:srgbClr val="002060"/>
      </a:hlink>
      <a:folHlink>
        <a:srgbClr val="63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75695E"/>
        </a:dk2>
        <a:lt2>
          <a:srgbClr val="000000"/>
        </a:lt2>
        <a:accent1>
          <a:srgbClr val="CF142B"/>
        </a:accent1>
        <a:accent2>
          <a:srgbClr val="0A4567"/>
        </a:accent2>
        <a:accent3>
          <a:srgbClr val="FFFFFF"/>
        </a:accent3>
        <a:accent4>
          <a:srgbClr val="000000"/>
        </a:accent4>
        <a:accent5>
          <a:srgbClr val="E4AAAC"/>
        </a:accent5>
        <a:accent6>
          <a:srgbClr val="083E5D"/>
        </a:accent6>
        <a:hlink>
          <a:srgbClr val="C5AC81"/>
        </a:hlink>
        <a:folHlink>
          <a:srgbClr val="8B7F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CSU COLORS">
      <a:dk1>
        <a:srgbClr val="000000"/>
      </a:dk1>
      <a:lt1>
        <a:srgbClr val="FFFFFF"/>
      </a:lt1>
      <a:dk2>
        <a:srgbClr val="000000"/>
      </a:dk2>
      <a:lt2>
        <a:srgbClr val="000000"/>
      </a:lt2>
      <a:accent1>
        <a:srgbClr val="C00000"/>
      </a:accent1>
      <a:accent2>
        <a:srgbClr val="C1C1E7"/>
      </a:accent2>
      <a:accent3>
        <a:srgbClr val="FFFFFF"/>
      </a:accent3>
      <a:accent4>
        <a:srgbClr val="000000"/>
      </a:accent4>
      <a:accent5>
        <a:srgbClr val="404D72"/>
      </a:accent5>
      <a:accent6>
        <a:srgbClr val="746F66"/>
      </a:accent6>
      <a:hlink>
        <a:srgbClr val="002060"/>
      </a:hlink>
      <a:folHlink>
        <a:srgbClr val="63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75695E"/>
        </a:dk2>
        <a:lt2>
          <a:srgbClr val="000000"/>
        </a:lt2>
        <a:accent1>
          <a:srgbClr val="CF142B"/>
        </a:accent1>
        <a:accent2>
          <a:srgbClr val="0A4567"/>
        </a:accent2>
        <a:accent3>
          <a:srgbClr val="FFFFFF"/>
        </a:accent3>
        <a:accent4>
          <a:srgbClr val="000000"/>
        </a:accent4>
        <a:accent5>
          <a:srgbClr val="E4AAAC"/>
        </a:accent5>
        <a:accent6>
          <a:srgbClr val="083E5D"/>
        </a:accent6>
        <a:hlink>
          <a:srgbClr val="C5AC81"/>
        </a:hlink>
        <a:folHlink>
          <a:srgbClr val="8B7F7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SU COLORS">
    <a:dk1>
      <a:srgbClr val="000000"/>
    </a:dk1>
    <a:lt1>
      <a:srgbClr val="FFFFFF"/>
    </a:lt1>
    <a:dk2>
      <a:srgbClr val="000000"/>
    </a:dk2>
    <a:lt2>
      <a:srgbClr val="000000"/>
    </a:lt2>
    <a:accent1>
      <a:srgbClr val="C00000"/>
    </a:accent1>
    <a:accent2>
      <a:srgbClr val="C1C1E7"/>
    </a:accent2>
    <a:accent3>
      <a:srgbClr val="FFFFFF"/>
    </a:accent3>
    <a:accent4>
      <a:srgbClr val="000000"/>
    </a:accent4>
    <a:accent5>
      <a:srgbClr val="404D72"/>
    </a:accent5>
    <a:accent6>
      <a:srgbClr val="746F66"/>
    </a:accent6>
    <a:hlink>
      <a:srgbClr val="002060"/>
    </a:hlink>
    <a:folHlink>
      <a:srgbClr val="630000"/>
    </a:folHlink>
  </a:clrScheme>
</a:themeOverride>
</file>

<file path=ppt/theme/themeOverride2.xml><?xml version="1.0" encoding="utf-8"?>
<a:themeOverride xmlns:a="http://schemas.openxmlformats.org/drawingml/2006/main">
  <a:clrScheme name="CSU COLORS">
    <a:dk1>
      <a:srgbClr val="000000"/>
    </a:dk1>
    <a:lt1>
      <a:srgbClr val="FFFFFF"/>
    </a:lt1>
    <a:dk2>
      <a:srgbClr val="000000"/>
    </a:dk2>
    <a:lt2>
      <a:srgbClr val="000000"/>
    </a:lt2>
    <a:accent1>
      <a:srgbClr val="C00000"/>
    </a:accent1>
    <a:accent2>
      <a:srgbClr val="C1C1E7"/>
    </a:accent2>
    <a:accent3>
      <a:srgbClr val="FFFFFF"/>
    </a:accent3>
    <a:accent4>
      <a:srgbClr val="000000"/>
    </a:accent4>
    <a:accent5>
      <a:srgbClr val="404D72"/>
    </a:accent5>
    <a:accent6>
      <a:srgbClr val="746F66"/>
    </a:accent6>
    <a:hlink>
      <a:srgbClr val="002060"/>
    </a:hlink>
    <a:folHlink>
      <a:srgbClr val="6300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ImageCreateDate xmlns="21CF7C51-4EEA-4BAD-9455-385096195CF7" xsi:nil="true"/>
    <PublishingStartDate xmlns="http://schemas.microsoft.com/sharepoint/v3" xsi:nil="true"/>
    <wic_System_Copyright xmlns="http://schemas.microsoft.com/sharepoint/v3/fields" xsi:nil="true"/>
    <_dlc_DocId xmlns="30355ef0-b855-4ebb-a92a-a6c79f7573fd">72WVDYXX2UNK-175845990-7</_dlc_DocId>
    <_dlc_DocIdUrl xmlns="30355ef0-b855-4ebb-a92a-a6c79f7573fd">
      <Url>https://update.calstate.edu/attend/student-services/troops-to-college/applying-to-the-csu/_layouts/15/DocIdRedir.aspx?ID=72WVDYXX2UNK-175845990-7</Url>
      <Description>72WVDYXX2UNK-175845990-7</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CFD08B54D6E73B48B0BD9FB36F78D1BB" ma:contentTypeVersion="2" ma:contentTypeDescription="Upload an image." ma:contentTypeScope="" ma:versionID="bbd19517a77002dc1ad65d5d400c9652">
  <xsd:schema xmlns:xsd="http://www.w3.org/2001/XMLSchema" xmlns:xs="http://www.w3.org/2001/XMLSchema" xmlns:p="http://schemas.microsoft.com/office/2006/metadata/properties" xmlns:ns1="http://schemas.microsoft.com/sharepoint/v3" xmlns:ns2="21CF7C51-4EEA-4BAD-9455-385096195CF7" xmlns:ns3="http://schemas.microsoft.com/sharepoint/v3/fields" xmlns:ns4="30355ef0-b855-4ebb-a92a-a6c79f7573fd" targetNamespace="http://schemas.microsoft.com/office/2006/metadata/properties" ma:root="true" ma:fieldsID="763ddb367d407c54d038c659cd9f9bbc" ns1:_="" ns2:_="" ns3:_="" ns4:_="">
    <xsd:import namespace="http://schemas.microsoft.com/sharepoint/v3"/>
    <xsd:import namespace="21CF7C51-4EEA-4BAD-9455-385096195CF7"/>
    <xsd:import namespace="http://schemas.microsoft.com/sharepoint/v3/fields"/>
    <xsd:import namespace="30355ef0-b855-4ebb-a92a-a6c79f7573fd"/>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_dlc_DocId" minOccurs="0"/>
                <xsd:element ref="ns4:_dlc_DocIdUrl" minOccurs="0"/>
                <xsd:element ref="ns4: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30" nillable="true" ma:displayName="Scheduling Start Date" ma:description="" ma:hidden="true" ma:internalName="PublishingStartDate">
      <xsd:simpleType>
        <xsd:restriction base="dms:Unknown"/>
      </xsd:simpleType>
    </xsd:element>
    <xsd:element name="PublishingExpirationDate" ma:index="31"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1CF7C51-4EEA-4BAD-9455-385096195CF7"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355ef0-b855-4ebb-a92a-a6c79f7573fd" elementFormDefault="qualified">
    <xsd:import namespace="http://schemas.microsoft.com/office/2006/documentManagement/types"/>
    <xsd:import namespace="http://schemas.microsoft.com/office/infopath/2007/PartnerControls"/>
    <xsd:element name="_dlc_DocId" ma:index="27" nillable="true" ma:displayName="Document ID Value" ma:description="The value of the document ID assigned to this item." ma:internalName="_dlc_DocId" ma:readOnly="true">
      <xsd:simpleType>
        <xsd:restriction base="dms:Text"/>
      </xsd:simpleType>
    </xsd:element>
    <xsd:element name="_dlc_DocIdUrl" ma:index="2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9"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7BED04-0286-4064-876C-C061EED8A501}"/>
</file>

<file path=customXml/itemProps2.xml><?xml version="1.0" encoding="utf-8"?>
<ds:datastoreItem xmlns:ds="http://schemas.openxmlformats.org/officeDocument/2006/customXml" ds:itemID="{DED4408E-2B5A-450F-9C29-8188B8BB4139}"/>
</file>

<file path=customXml/itemProps3.xml><?xml version="1.0" encoding="utf-8"?>
<ds:datastoreItem xmlns:ds="http://schemas.openxmlformats.org/officeDocument/2006/customXml" ds:itemID="{F64FCD06-AFFC-4E39-A04E-5F5CAB35A814}"/>
</file>

<file path=customXml/itemProps4.xml><?xml version="1.0" encoding="utf-8"?>
<ds:datastoreItem xmlns:ds="http://schemas.openxmlformats.org/officeDocument/2006/customXml" ds:itemID="{9DDBFFCB-0162-43D9-BA10-13E5F0383C39}"/>
</file>

<file path=docProps/app.xml><?xml version="1.0" encoding="utf-8"?>
<Properties xmlns="http://schemas.openxmlformats.org/officeDocument/2006/extended-properties" xmlns:vt="http://schemas.openxmlformats.org/officeDocument/2006/docPropsVTypes">
  <Template/>
  <TotalTime>21736</TotalTime>
  <Words>2279</Words>
  <Application>Microsoft Office PowerPoint</Application>
  <PresentationFormat>On-screen Show (4:3)</PresentationFormat>
  <Paragraphs>268</Paragraphs>
  <Slides>23</Slides>
  <Notes>22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ＭＳ Ｐゴシック</vt:lpstr>
      <vt:lpstr>ＭＳ Ｐゴシック</vt:lpstr>
      <vt:lpstr>Arial</vt:lpstr>
      <vt:lpstr>Times</vt:lpstr>
      <vt:lpstr>Tw Cen MT</vt:lpstr>
      <vt:lpstr>Wingdings</vt:lpstr>
      <vt:lpstr>1_Default Design</vt:lpstr>
      <vt:lpstr>Default Design</vt:lpstr>
      <vt:lpstr>Improving Military Credit Transfer  CSU CPL Workshops Friday, April 6, 2018 Tuesday, April 10, 2018</vt:lpstr>
      <vt:lpstr>Learning Outcomes as Group Questions</vt:lpstr>
      <vt:lpstr>PowerPoint Presentation</vt:lpstr>
      <vt:lpstr>PowerPoint Presentation</vt:lpstr>
      <vt:lpstr>CPP Military Credit Process</vt:lpstr>
      <vt:lpstr>PowerPoint Presentation</vt:lpstr>
      <vt:lpstr>Campus-Level Strategies </vt:lpstr>
      <vt:lpstr>Background</vt:lpstr>
      <vt:lpstr>Background</vt:lpstr>
      <vt:lpstr>PowerPoint Presentation</vt:lpstr>
      <vt:lpstr>Military Transfer Credit Workgroup</vt:lpstr>
      <vt:lpstr>Military Transfer Credit Workgroup</vt:lpstr>
      <vt:lpstr>Veterans Success Committee</vt:lpstr>
      <vt:lpstr>Veterans Success Committee</vt:lpstr>
      <vt:lpstr>Additional Key Partnerships</vt:lpstr>
      <vt:lpstr>Military Transfer Credit Recognition</vt:lpstr>
      <vt:lpstr>PowerPoint Presentation</vt:lpstr>
      <vt:lpstr>PowerPoint Presentation</vt:lpstr>
      <vt:lpstr>Factors Supporting Recognition</vt:lpstr>
      <vt:lpstr>Executive Order 1036</vt:lpstr>
      <vt:lpstr>PowerPoint Presentation</vt:lpstr>
      <vt:lpstr>Challenges</vt:lpstr>
      <vt:lpstr>PowerPoint Presentation</vt:lpstr>
    </vt:vector>
  </TitlesOfParts>
  <Company>Compaq Computer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 or presenter name</dc:title>
  <dc:creator>Joy Davies</dc:creator>
  <cp:keywords/>
  <dc:description>Rev. 1 - October 2000</dc:description>
  <cp:lastModifiedBy>José Lozano</cp:lastModifiedBy>
  <cp:revision>992</cp:revision>
  <cp:lastPrinted>2018-04-05T15:48:37Z</cp:lastPrinted>
  <dcterms:created xsi:type="dcterms:W3CDTF">2000-10-09T15:40:46Z</dcterms:created>
  <dcterms:modified xsi:type="dcterms:W3CDTF">2018-04-05T20:38:45Z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0x0101009148F5A04DDD49CBA7127AADA5FB792B00AADE34325A8B49CDA8BB4DB53328F21400CFD08B54D6E73B48B0BD9FB36F78D1BB</vt:lpwstr>
  </property>
  <property fmtid="{D5CDD505-2E9C-101B-9397-08002B2CF9AE}" pid="3" name="_dlc_DocIdItemGuid">
    <vt:lpwstr>3126d1eb-37d5-47ee-9a51-89d31410c3c7</vt:lpwstr>
  </property>
</Properties>
</file>