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5.xml" ContentType="application/vnd.openxmlformats-officedocument.presentationml.slide+xml"/>
  <Override PartName="/ppt/slides/slide70.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slides/slide38.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37.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3.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7.xml" ContentType="application/vnd.openxmlformats-officedocument.presentationml.notesSlide+xml"/>
  <Override PartName="/ppt/notesSlides/notesSlide21.xml" ContentType="application/vnd.openxmlformats-officedocument.presentationml.notesSlide+xml"/>
  <Override PartName="/ppt/notesSlides/notesSlide52.xml" ContentType="application/vnd.openxmlformats-officedocument.presentationml.notesSlide+xml"/>
  <Override PartName="/ppt/notesSlides/notesSlide60.xml" ContentType="application/vnd.openxmlformats-officedocument.presentationml.notesSlide+xml"/>
  <Override PartName="/ppt/notesSlides/notesSlide62.xml" ContentType="application/vnd.openxmlformats-officedocument.presentationml.notesSlide+xml"/>
  <Override PartName="/ppt/notesSlides/notesSlide38.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47.xml" ContentType="application/vnd.openxmlformats-officedocument.presentationml.notesSlide+xml"/>
  <Override PartName="/ppt/notesSlides/notesSlide61.xml" ContentType="application/vnd.openxmlformats-officedocument.presentationml.notesSlide+xml"/>
  <Override PartName="/ppt/notesSlides/notesSlide67.xml" ContentType="application/vnd.openxmlformats-officedocument.presentationml.notesSlide+xml"/>
  <Override PartName="/ppt/notesSlides/notesSlide48.xml" ContentType="application/vnd.openxmlformats-officedocument.presentationml.notesSlide+xml"/>
  <Override PartName="/ppt/notesSlides/notesSlide51.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3.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64.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42.xml" ContentType="application/vnd.openxmlformats-officedocument.presentationml.notesSlide+xml"/>
  <Override PartName="/ppt/notesSlides/notesSlide55.xml" ContentType="application/vnd.openxmlformats-officedocument.presentationml.notesSlide+xml"/>
  <Override PartName="/ppt/notesSlides/notesSlide41.xml" ContentType="application/vnd.openxmlformats-officedocument.presentationml.notesSlide+xml"/>
  <Override PartName="/ppt/notesSlides/notesSlide54.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43.xml" ContentType="application/vnd.openxmlformats-officedocument.presentationml.notesSlide+xml"/>
  <Override PartName="/ppt/notesSlides/notesSlide70.xml" ContentType="application/vnd.openxmlformats-officedocument.presentationml.notesSlide+xml"/>
  <Override PartName="/ppt/notesSlides/notesSlide46.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4"/>
  </p:notesMasterIdLst>
  <p:handoutMasterIdLst>
    <p:handoutMasterId r:id="rId75"/>
  </p:handoutMasterIdLst>
  <p:sldIdLst>
    <p:sldId id="257" r:id="rId2"/>
    <p:sldId id="283" r:id="rId3"/>
    <p:sldId id="284" r:id="rId4"/>
    <p:sldId id="300" r:id="rId5"/>
    <p:sldId id="376" r:id="rId6"/>
    <p:sldId id="377" r:id="rId7"/>
    <p:sldId id="385" r:id="rId8"/>
    <p:sldId id="379" r:id="rId9"/>
    <p:sldId id="386" r:id="rId10"/>
    <p:sldId id="294" r:id="rId11"/>
    <p:sldId id="389" r:id="rId12"/>
    <p:sldId id="396" r:id="rId13"/>
    <p:sldId id="380" r:id="rId14"/>
    <p:sldId id="381" r:id="rId15"/>
    <p:sldId id="387" r:id="rId16"/>
    <p:sldId id="298" r:id="rId17"/>
    <p:sldId id="400" r:id="rId18"/>
    <p:sldId id="382" r:id="rId19"/>
    <p:sldId id="383" r:id="rId20"/>
    <p:sldId id="384" r:id="rId21"/>
    <p:sldId id="390" r:id="rId22"/>
    <p:sldId id="372" r:id="rId23"/>
    <p:sldId id="410" r:id="rId24"/>
    <p:sldId id="407" r:id="rId25"/>
    <p:sldId id="411" r:id="rId26"/>
    <p:sldId id="334" r:id="rId27"/>
    <p:sldId id="418" r:id="rId28"/>
    <p:sldId id="419" r:id="rId29"/>
    <p:sldId id="420" r:id="rId30"/>
    <p:sldId id="421" r:id="rId31"/>
    <p:sldId id="422" r:id="rId32"/>
    <p:sldId id="423"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392" r:id="rId46"/>
    <p:sldId id="409" r:id="rId47"/>
    <p:sldId id="408" r:id="rId48"/>
    <p:sldId id="303" r:id="rId49"/>
    <p:sldId id="304" r:id="rId50"/>
    <p:sldId id="308" r:id="rId51"/>
    <p:sldId id="301" r:id="rId52"/>
    <p:sldId id="289" r:id="rId53"/>
    <p:sldId id="290" r:id="rId54"/>
    <p:sldId id="364" r:id="rId55"/>
    <p:sldId id="365" r:id="rId56"/>
    <p:sldId id="366" r:id="rId57"/>
    <p:sldId id="399" r:id="rId58"/>
    <p:sldId id="318" r:id="rId59"/>
    <p:sldId id="413" r:id="rId60"/>
    <p:sldId id="414" r:id="rId61"/>
    <p:sldId id="415" r:id="rId62"/>
    <p:sldId id="416" r:id="rId63"/>
    <p:sldId id="309" r:id="rId64"/>
    <p:sldId id="436" r:id="rId65"/>
    <p:sldId id="398" r:id="rId66"/>
    <p:sldId id="316" r:id="rId67"/>
    <p:sldId id="317" r:id="rId68"/>
    <p:sldId id="402" r:id="rId69"/>
    <p:sldId id="403" r:id="rId70"/>
    <p:sldId id="405" r:id="rId71"/>
    <p:sldId id="412" r:id="rId72"/>
    <p:sldId id="417" r:id="rId73"/>
  </p:sldIdLst>
  <p:sldSz cx="10058400" cy="77724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1F2C"/>
    <a:srgbClr val="246194"/>
    <a:srgbClr val="ED7324"/>
    <a:srgbClr val="55A4DA"/>
    <a:srgbClr val="687F38"/>
    <a:srgbClr val="57527B"/>
    <a:srgbClr val="ECA8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56" autoAdjust="0"/>
    <p:restoredTop sz="96897" autoAdjust="0"/>
  </p:normalViewPr>
  <p:slideViewPr>
    <p:cSldViewPr snapToGrid="0" snapToObjects="1">
      <p:cViewPr varScale="1">
        <p:scale>
          <a:sx n="63" d="100"/>
          <a:sy n="63" d="100"/>
        </p:scale>
        <p:origin x="1428" y="78"/>
      </p:cViewPr>
      <p:guideLst>
        <p:guide orient="horz" pos="2448"/>
        <p:guide pos="3168"/>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2584D91-5F6B-48DE-B8BA-16DDFB0F3B4B}" type="datetimeFigureOut">
              <a:rPr lang="en-US" smtClean="0"/>
              <a:t>3/12/2018</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EC8DC60-D83F-4F59-B0D2-37D7E95702DC}" type="slidenum">
              <a:rPr lang="en-US" smtClean="0"/>
              <a:t>‹#›</a:t>
            </a:fld>
            <a:endParaRPr lang="en-US" dirty="0"/>
          </a:p>
        </p:txBody>
      </p:sp>
    </p:spTree>
    <p:extLst>
      <p:ext uri="{BB962C8B-B14F-4D97-AF65-F5344CB8AC3E}">
        <p14:creationId xmlns:p14="http://schemas.microsoft.com/office/powerpoint/2010/main" val="312192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48C1ABA-3CFC-CD4F-B7FC-9FCD9FA1FB6E}" type="datetimeFigureOut">
              <a:rPr lang="en-US" smtClean="0"/>
              <a:t>3/12/2018</a:t>
            </a:fld>
            <a:endParaRPr lang="en-US" dirty="0"/>
          </a:p>
        </p:txBody>
      </p:sp>
      <p:sp>
        <p:nvSpPr>
          <p:cNvPr id="4" name="Slide Image Placeholder 3"/>
          <p:cNvSpPr>
            <a:spLocks noGrp="1" noRot="1" noChangeAspect="1"/>
          </p:cNvSpPr>
          <p:nvPr>
            <p:ph type="sldImg" idx="2"/>
          </p:nvPr>
        </p:nvSpPr>
        <p:spPr>
          <a:xfrm>
            <a:off x="1560513" y="1200150"/>
            <a:ext cx="4194175"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4CA6B8C-AD71-C542-B9FB-59C8C1EAC226}" type="slidenum">
              <a:rPr lang="en-US" smtClean="0"/>
              <a:t>‹#›</a:t>
            </a:fld>
            <a:endParaRPr lang="en-US" dirty="0"/>
          </a:p>
        </p:txBody>
      </p:sp>
    </p:spTree>
    <p:extLst>
      <p:ext uri="{BB962C8B-B14F-4D97-AF65-F5344CB8AC3E}">
        <p14:creationId xmlns:p14="http://schemas.microsoft.com/office/powerpoint/2010/main" val="126651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1</a:t>
            </a:fld>
            <a:endParaRPr lang="en-US" dirty="0"/>
          </a:p>
        </p:txBody>
      </p:sp>
    </p:spTree>
    <p:extLst>
      <p:ext uri="{BB962C8B-B14F-4D97-AF65-F5344CB8AC3E}">
        <p14:creationId xmlns:p14="http://schemas.microsoft.com/office/powerpoint/2010/main" val="2265982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we talk about capacity</a:t>
            </a:r>
            <a:r>
              <a:rPr lang="en-US" baseline="0" dirty="0" smtClean="0"/>
              <a:t> space we are talking about lecture and teaching lab. To convert these spaces to FTES we would multiply the number of stations by the factor. </a:t>
            </a:r>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10</a:t>
            </a:fld>
            <a:endParaRPr lang="en-US" dirty="0"/>
          </a:p>
        </p:txBody>
      </p:sp>
    </p:spTree>
    <p:extLst>
      <p:ext uri="{BB962C8B-B14F-4D97-AF65-F5344CB8AC3E}">
        <p14:creationId xmlns:p14="http://schemas.microsoft.com/office/powerpoint/2010/main" val="264105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11</a:t>
            </a:fld>
            <a:endParaRPr lang="en-US" dirty="0"/>
          </a:p>
        </p:txBody>
      </p:sp>
    </p:spTree>
    <p:extLst>
      <p:ext uri="{BB962C8B-B14F-4D97-AF65-F5344CB8AC3E}">
        <p14:creationId xmlns:p14="http://schemas.microsoft.com/office/powerpoint/2010/main" val="3874688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12</a:t>
            </a:fld>
            <a:endParaRPr lang="en-US" dirty="0"/>
          </a:p>
        </p:txBody>
      </p:sp>
    </p:spTree>
    <p:extLst>
      <p:ext uri="{BB962C8B-B14F-4D97-AF65-F5344CB8AC3E}">
        <p14:creationId xmlns:p14="http://schemas.microsoft.com/office/powerpoint/2010/main" val="3148142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dirty="0" smtClean="0">
                <a:latin typeface="Arial" panose="020B0604020202020204" pitchFamily="34" charset="0"/>
              </a:rPr>
              <a:t>So we know SFDB is an inventory of facilities and space, but now we need to know how these </a:t>
            </a:r>
            <a:r>
              <a:rPr lang="en-US" altLang="en-US" baseline="0" dirty="0" smtClean="0">
                <a:latin typeface="Arial" panose="020B0604020202020204" pitchFamily="34" charset="0"/>
              </a:rPr>
              <a:t>spaces are being used</a:t>
            </a:r>
            <a:r>
              <a:rPr lang="en-US" altLang="en-US" dirty="0" smtClean="0">
                <a:solidFill>
                  <a:srgbClr val="FF3300"/>
                </a:solidFill>
                <a:latin typeface="Arial" panose="020B0604020202020204" pitchFamily="34" charset="0"/>
              </a:rPr>
              <a:t>. </a:t>
            </a:r>
          </a:p>
          <a:p>
            <a:pPr defTabSz="966612">
              <a:defRPr/>
            </a:pPr>
            <a:r>
              <a:rPr lang="en-US" altLang="en-US" dirty="0" smtClean="0">
                <a:latin typeface="Arial" panose="020B0604020202020204" pitchFamily="34" charset="0"/>
              </a:rPr>
              <a:t>The APDB is an inventory of all the courses that were taught during each term. </a:t>
            </a:r>
          </a:p>
          <a:p>
            <a:pPr defTabSz="966612">
              <a:defRPr/>
            </a:pPr>
            <a:r>
              <a:rPr lang="en-US" altLang="en-US" dirty="0" smtClean="0">
                <a:latin typeface="Arial" panose="020B0604020202020204" pitchFamily="34" charset="0"/>
              </a:rPr>
              <a:t>APDB is also maintained at the Chancellor’s office but under the Academic Research department. </a:t>
            </a:r>
          </a:p>
          <a:p>
            <a:pPr defTabSz="966612">
              <a:defRPr/>
            </a:pPr>
            <a:r>
              <a:rPr lang="en-US" altLang="en-US" dirty="0" smtClean="0">
                <a:latin typeface="Arial" panose="020B0604020202020204" pitchFamily="34" charset="0"/>
              </a:rPr>
              <a:t>The APDB coordinators at</a:t>
            </a:r>
            <a:r>
              <a:rPr lang="en-US" altLang="en-US" baseline="0" dirty="0" smtClean="0">
                <a:latin typeface="Arial" panose="020B0604020202020204" pitchFamily="34" charset="0"/>
              </a:rPr>
              <a:t> each campus</a:t>
            </a:r>
            <a:r>
              <a:rPr lang="en-US" altLang="en-US" dirty="0" smtClean="0">
                <a:latin typeface="Arial" panose="020B0604020202020204" pitchFamily="34" charset="0"/>
              </a:rPr>
              <a:t> are required to report updates to the Chancellor’s Office after each term. </a:t>
            </a:r>
          </a:p>
          <a:p>
            <a:endParaRPr lang="en-US" altLang="en-US" dirty="0" smtClean="0">
              <a:solidFill>
                <a:srgbClr val="FF3300"/>
              </a:solidFill>
              <a:latin typeface="Arial" panose="020B0604020202020204" pitchFamily="34" charset="0"/>
            </a:endParaRPr>
          </a:p>
        </p:txBody>
      </p:sp>
      <p:sp>
        <p:nvSpPr>
          <p:cNvPr id="1843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Thursday, April 14, 2011</a:t>
            </a:r>
          </a:p>
        </p:txBody>
      </p:sp>
      <p:sp>
        <p:nvSpPr>
          <p:cNvPr id="1843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SFDB Training Presentation</a:t>
            </a:r>
          </a:p>
        </p:txBody>
      </p:sp>
      <p:sp>
        <p:nvSpPr>
          <p:cNvPr id="1843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fld id="{A8566561-3439-455E-A867-A9136B9A2DCB}" type="slidenum">
              <a:rPr lang="en-US" altLang="en-US" sz="1400" b="0"/>
              <a:pPr/>
              <a:t>13</a:t>
            </a:fld>
            <a:endParaRPr lang="en-US" altLang="en-US" sz="1400" b="0" dirty="0"/>
          </a:p>
        </p:txBody>
      </p:sp>
    </p:spTree>
    <p:extLst>
      <p:ext uri="{BB962C8B-B14F-4D97-AF65-F5344CB8AC3E}">
        <p14:creationId xmlns:p14="http://schemas.microsoft.com/office/powerpoint/2010/main" val="4245577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4935"/>
            <a:r>
              <a:rPr lang="en-US" altLang="en-US" dirty="0" smtClean="0">
                <a:latin typeface="Arial" panose="020B0604020202020204" pitchFamily="34" charset="0"/>
              </a:rPr>
              <a:t>APDB contains information on each class section that is offered and the resources used to teach these courses. It also tells us the discipline of each course, Biology or Chemistry, what time the course ends and begins, days the course meet, the number of students enrolled in the course. </a:t>
            </a:r>
            <a:r>
              <a:rPr lang="en-US" altLang="en-US" dirty="0" smtClean="0">
                <a:solidFill>
                  <a:srgbClr val="FF3300"/>
                </a:solidFill>
                <a:latin typeface="Arial" panose="020B0604020202020204" pitchFamily="34" charset="0"/>
              </a:rPr>
              <a:t>The APDB provides enrollment data which we will be used to justify space need. </a:t>
            </a:r>
          </a:p>
          <a:p>
            <a:pPr defTabSz="964935"/>
            <a:endParaRPr lang="en-US" altLang="en-US" dirty="0" smtClean="0">
              <a:latin typeface="Arial" panose="020B0604020202020204" pitchFamily="34" charset="0"/>
            </a:endParaRPr>
          </a:p>
        </p:txBody>
      </p:sp>
      <p:sp>
        <p:nvSpPr>
          <p:cNvPr id="2048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Thursday, April 14, 2011</a:t>
            </a:r>
          </a:p>
        </p:txBody>
      </p:sp>
      <p:sp>
        <p:nvSpPr>
          <p:cNvPr id="204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SFDB Training Presentation</a:t>
            </a:r>
          </a:p>
        </p:txBody>
      </p:sp>
      <p:sp>
        <p:nvSpPr>
          <p:cNvPr id="2048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fld id="{913CE65E-5674-4E7A-9B76-A6EDD5FB32FC}" type="slidenum">
              <a:rPr lang="en-US" altLang="en-US" sz="1400" b="0"/>
              <a:pPr/>
              <a:t>14</a:t>
            </a:fld>
            <a:endParaRPr lang="en-US" altLang="en-US" sz="1400" b="0" dirty="0"/>
          </a:p>
        </p:txBody>
      </p:sp>
    </p:spTree>
    <p:extLst>
      <p:ext uri="{BB962C8B-B14F-4D97-AF65-F5344CB8AC3E}">
        <p14:creationId xmlns:p14="http://schemas.microsoft.com/office/powerpoint/2010/main" val="14495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smtClean="0">
                <a:latin typeface="Arial" panose="020B0604020202020204" pitchFamily="34" charset="0"/>
              </a:rPr>
              <a:t>There</a:t>
            </a:r>
            <a:r>
              <a:rPr lang="en-US" altLang="en-US" baseline="0" dirty="0" smtClean="0">
                <a:latin typeface="Arial" panose="020B0604020202020204" pitchFamily="34" charset="0"/>
              </a:rPr>
              <a:t> is a check in place between the APDB and SFDB. When APDB gets updated, it verifies that the facility ID and the space ID exists in SFDB.</a:t>
            </a:r>
          </a:p>
          <a:p>
            <a:pPr lvl="1" eaLnBrk="1" hangingPunct="1">
              <a:lnSpc>
                <a:spcPct val="80000"/>
              </a:lnSpc>
            </a:pPr>
            <a:r>
              <a:rPr lang="en-US" altLang="zh-CN" dirty="0" smtClean="0">
                <a:ea typeface="宋体" panose="02010600030101010101" pitchFamily="2" charset="-122"/>
              </a:rPr>
              <a:t>-Maintain the consistency of rooms reported in APDB and rooms reported in the SFDB. </a:t>
            </a:r>
          </a:p>
          <a:p>
            <a:pPr lvl="1" eaLnBrk="1" hangingPunct="1">
              <a:lnSpc>
                <a:spcPct val="80000"/>
              </a:lnSpc>
            </a:pPr>
            <a:r>
              <a:rPr lang="en-US" altLang="zh-CN" dirty="0" smtClean="0">
                <a:ea typeface="宋体" panose="02010600030101010101" pitchFamily="2" charset="-122"/>
              </a:rPr>
              <a:t>-Improve the accuracy of campus space utilization reports </a:t>
            </a:r>
          </a:p>
          <a:p>
            <a:pPr lvl="1" eaLnBrk="1" hangingPunct="1">
              <a:lnSpc>
                <a:spcPct val="80000"/>
              </a:lnSpc>
            </a:pPr>
            <a:r>
              <a:rPr lang="en-US" altLang="zh-CN" dirty="0" smtClean="0">
                <a:ea typeface="宋体" panose="02010600030101010101" pitchFamily="2" charset="-122"/>
              </a:rPr>
              <a:t>-Ensure accurate enrollment data for capital planning:  </a:t>
            </a:r>
          </a:p>
          <a:p>
            <a:pPr lvl="1" eaLnBrk="1" hangingPunct="1">
              <a:lnSpc>
                <a:spcPct val="80000"/>
              </a:lnSpc>
              <a:buFontTx/>
              <a:buNone/>
            </a:pPr>
            <a:r>
              <a:rPr lang="en-US" altLang="zh-CN" dirty="0" smtClean="0">
                <a:ea typeface="宋体" panose="02010600030101010101" pitchFamily="2" charset="-122"/>
              </a:rPr>
              <a:t>   onsite other earned % and offsite % in APDB reports</a:t>
            </a:r>
          </a:p>
          <a:p>
            <a:pPr defTabSz="966612">
              <a:defRPr/>
            </a:pPr>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D56DE4D4-B9E6-47E8-963F-82579EE02763}" type="slidenum">
              <a:rPr lang="en-US" smtClean="0"/>
              <a:t>15</a:t>
            </a:fld>
            <a:endParaRPr lang="en-US" dirty="0"/>
          </a:p>
        </p:txBody>
      </p:sp>
    </p:spTree>
    <p:extLst>
      <p:ext uri="{BB962C8B-B14F-4D97-AF65-F5344CB8AC3E}">
        <p14:creationId xmlns:p14="http://schemas.microsoft.com/office/powerpoint/2010/main" val="413012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8CF7D10B-0136-43CD-AF9B-F24195D37B28}" type="slidenum">
              <a:rPr lang="zh-CN" altLang="en-US" sz="1400"/>
              <a:pPr>
                <a:spcBef>
                  <a:spcPct val="0"/>
                </a:spcBef>
              </a:pPr>
              <a:t>16</a:t>
            </a:fld>
            <a:endParaRPr lang="en-US" altLang="zh-CN" sz="14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smtClean="0">
                <a:latin typeface="Arial" panose="020B0604020202020204" pitchFamily="34" charset="0"/>
              </a:rPr>
              <a:t>When</a:t>
            </a:r>
            <a:r>
              <a:rPr lang="en-US" altLang="zh-CN" baseline="0" dirty="0" smtClean="0">
                <a:latin typeface="Arial" panose="020B0604020202020204" pitchFamily="34" charset="0"/>
              </a:rPr>
              <a:t> APDB coordinators report fall term updates and there is a mismatch, they will get a catastrophic error and must be fix this error. So you may get a call from your APDB coordinator asking for help in fixing this error. For all other term it is just a warning message and can by bypassed. We focus on fall because it has the highest enrollment and we based our utilization report off the fall term.</a:t>
            </a:r>
            <a:endParaRPr lang="zh-CN" altLang="en-US" dirty="0" smtClean="0">
              <a:latin typeface="Arial" panose="020B0604020202020204" pitchFamily="34" charset="0"/>
            </a:endParaRPr>
          </a:p>
        </p:txBody>
      </p:sp>
      <p:sp>
        <p:nvSpPr>
          <p:cNvPr id="2765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Thursday, April 14, 2011</a:t>
            </a:r>
          </a:p>
        </p:txBody>
      </p:sp>
      <p:sp>
        <p:nvSpPr>
          <p:cNvPr id="2765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SFDB Training Presentation</a:t>
            </a:r>
          </a:p>
        </p:txBody>
      </p:sp>
    </p:spTree>
    <p:extLst>
      <p:ext uri="{BB962C8B-B14F-4D97-AF65-F5344CB8AC3E}">
        <p14:creationId xmlns:p14="http://schemas.microsoft.com/office/powerpoint/2010/main" val="3144373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apdb coordinator at the CO provides me with reports that contains FTES and FTEF data either by division or discipline (HEGIS) and by term. </a:t>
            </a:r>
          </a:p>
          <a:p>
            <a:r>
              <a:rPr lang="en-US" baseline="0" dirty="0" smtClean="0"/>
              <a:t>Then there is the utilization report that tells us how well the room is being used based on standards. And the CSU is required to send this report to the legislature every other year. Last, it’s a report that shows line by line, every course that was offered for the term.</a:t>
            </a:r>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17</a:t>
            </a:fld>
            <a:endParaRPr lang="en-US" dirty="0"/>
          </a:p>
        </p:txBody>
      </p:sp>
    </p:spTree>
    <p:extLst>
      <p:ext uri="{BB962C8B-B14F-4D97-AF65-F5344CB8AC3E}">
        <p14:creationId xmlns:p14="http://schemas.microsoft.com/office/powerpoint/2010/main" val="1093604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dirty="0" smtClean="0">
                <a:latin typeface="Arial" panose="020B0604020202020204" pitchFamily="34" charset="0"/>
              </a:rPr>
              <a:t>The</a:t>
            </a:r>
            <a:r>
              <a:rPr lang="en-US" altLang="en-US" baseline="0" dirty="0" smtClean="0">
                <a:latin typeface="Arial" panose="020B0604020202020204" pitchFamily="34" charset="0"/>
              </a:rPr>
              <a:t> last </a:t>
            </a:r>
            <a:r>
              <a:rPr lang="en-US" altLang="en-US" dirty="0" smtClean="0">
                <a:latin typeface="Arial" panose="020B0604020202020204" pitchFamily="34" charset="0"/>
              </a:rPr>
              <a:t>resource facilities</a:t>
            </a:r>
            <a:r>
              <a:rPr lang="en-US" altLang="en-US" baseline="0" dirty="0" smtClean="0">
                <a:latin typeface="Arial" panose="020B0604020202020204" pitchFamily="34" charset="0"/>
              </a:rPr>
              <a:t> planning</a:t>
            </a:r>
            <a:r>
              <a:rPr lang="en-US" altLang="en-US" dirty="0" smtClean="0">
                <a:latin typeface="Arial" panose="020B0604020202020204" pitchFamily="34" charset="0"/>
              </a:rPr>
              <a:t> uses is the multiyear projections. The multiyear projection serves as the official enrollment data</a:t>
            </a:r>
            <a:r>
              <a:rPr lang="en-US" altLang="en-US" baseline="0" dirty="0" smtClean="0">
                <a:latin typeface="Arial" panose="020B0604020202020204" pitchFamily="34" charset="0"/>
              </a:rPr>
              <a:t> that help</a:t>
            </a:r>
            <a:r>
              <a:rPr lang="en-US" altLang="en-US" dirty="0" smtClean="0">
                <a:latin typeface="Arial" panose="020B0604020202020204" pitchFamily="34" charset="0"/>
              </a:rPr>
              <a:t> in the capital outlay and budget planning processes. The Chancellor’s office Academic Research and Resources department work closely with each campus to determine their overall future enrollment growth. </a:t>
            </a:r>
          </a:p>
          <a:p>
            <a:pPr defTabSz="1000175"/>
            <a:endParaRPr lang="en-US" altLang="en-US" dirty="0" smtClean="0">
              <a:latin typeface="Arial" panose="020B0604020202020204" pitchFamily="34" charset="0"/>
            </a:endParaRPr>
          </a:p>
          <a:p>
            <a:pPr defTabSz="1000175"/>
            <a:endParaRPr lang="en-US" altLang="en-US" dirty="0" smtClean="0">
              <a:latin typeface="Arial" panose="020B0604020202020204" pitchFamily="34" charset="0"/>
            </a:endParaRPr>
          </a:p>
          <a:p>
            <a:pPr defTabSz="1000175"/>
            <a:endParaRPr lang="en-US" altLang="en-US" dirty="0" smtClean="0">
              <a:latin typeface="Arial" panose="020B0604020202020204" pitchFamily="34" charset="0"/>
            </a:endParaRPr>
          </a:p>
        </p:txBody>
      </p:sp>
      <p:sp>
        <p:nvSpPr>
          <p:cNvPr id="24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Thursday, April 14, 2011</a:t>
            </a:r>
          </a:p>
        </p:txBody>
      </p:sp>
      <p:sp>
        <p:nvSpPr>
          <p:cNvPr id="2458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SFDB Training Presentation</a:t>
            </a:r>
          </a:p>
        </p:txBody>
      </p:sp>
      <p:sp>
        <p:nvSpPr>
          <p:cNvPr id="2458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fld id="{149B55B1-D604-4E8D-9D90-698802FD2331}" type="slidenum">
              <a:rPr lang="en-US" altLang="en-US" sz="1400" b="0"/>
              <a:pPr/>
              <a:t>18</a:t>
            </a:fld>
            <a:endParaRPr lang="en-US" altLang="en-US" sz="1400" b="0" dirty="0"/>
          </a:p>
        </p:txBody>
      </p:sp>
    </p:spTree>
    <p:extLst>
      <p:ext uri="{BB962C8B-B14F-4D97-AF65-F5344CB8AC3E}">
        <p14:creationId xmlns:p14="http://schemas.microsoft.com/office/powerpoint/2010/main" val="2397042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000175"/>
            <a:r>
              <a:rPr lang="en-US" altLang="en-US" dirty="0" smtClean="0">
                <a:latin typeface="Arial" panose="020B0604020202020204" pitchFamily="34" charset="0"/>
              </a:rPr>
              <a:t>As of now, the multiyear enrollment projections for the CSU is 2%, annually, for the next few years. </a:t>
            </a:r>
          </a:p>
        </p:txBody>
      </p:sp>
      <p:sp>
        <p:nvSpPr>
          <p:cNvPr id="2662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Thursday, April 14, 2011</a:t>
            </a:r>
          </a:p>
        </p:txBody>
      </p:sp>
      <p:sp>
        <p:nvSpPr>
          <p:cNvPr id="2662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SFDB Training Presentation</a:t>
            </a:r>
          </a:p>
        </p:txBody>
      </p:sp>
      <p:sp>
        <p:nvSpPr>
          <p:cNvPr id="2663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fld id="{0D571EF1-D4E5-4568-86F4-B1A610E97ACC}" type="slidenum">
              <a:rPr lang="en-US" altLang="en-US" sz="1400" b="0"/>
              <a:pPr/>
              <a:t>19</a:t>
            </a:fld>
            <a:endParaRPr lang="en-US" altLang="en-US" sz="1400" b="0" dirty="0"/>
          </a:p>
        </p:txBody>
      </p:sp>
    </p:spTree>
    <p:extLst>
      <p:ext uri="{BB962C8B-B14F-4D97-AF65-F5344CB8AC3E}">
        <p14:creationId xmlns:p14="http://schemas.microsoft.com/office/powerpoint/2010/main" val="401796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a:t>
            </a:fld>
            <a:endParaRPr lang="en-US" dirty="0"/>
          </a:p>
        </p:txBody>
      </p:sp>
    </p:spTree>
    <p:extLst>
      <p:ext uri="{BB962C8B-B14F-4D97-AF65-F5344CB8AC3E}">
        <p14:creationId xmlns:p14="http://schemas.microsoft.com/office/powerpoint/2010/main" val="3909036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fld id="{79BC78B2-B257-4B81-AC3C-7E3427CFD0DE}" type="slidenum">
              <a:rPr lang="en-US" altLang="en-US" sz="1400" b="0"/>
              <a:pPr/>
              <a:t>20</a:t>
            </a:fld>
            <a:endParaRPr lang="en-US" altLang="en-US" sz="1400" b="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So to recap, the SFDB provides a inventory of all the building and space, the APDB tells us how the space is being used, and the MYP is a forecast of future enrollment. The three resources is the foundation to our capital planning tools. Each resource is fed into our capital planning tools that will help analyze how well campus is using their capacity space. </a:t>
            </a:r>
          </a:p>
          <a:p>
            <a:r>
              <a:rPr lang="en-US" altLang="en-US" dirty="0" smtClean="0">
                <a:latin typeface="Arial" panose="020B0604020202020204" pitchFamily="34" charset="0"/>
              </a:rPr>
              <a:t>Meaghan will be reviewing this tools in just a little bit.</a:t>
            </a:r>
          </a:p>
        </p:txBody>
      </p:sp>
    </p:spTree>
    <p:extLst>
      <p:ext uri="{BB962C8B-B14F-4D97-AF65-F5344CB8AC3E}">
        <p14:creationId xmlns:p14="http://schemas.microsoft.com/office/powerpoint/2010/main" val="3323890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21</a:t>
            </a:fld>
            <a:endParaRPr lang="en-US" dirty="0"/>
          </a:p>
        </p:txBody>
      </p:sp>
    </p:spTree>
    <p:extLst>
      <p:ext uri="{BB962C8B-B14F-4D97-AF65-F5344CB8AC3E}">
        <p14:creationId xmlns:p14="http://schemas.microsoft.com/office/powerpoint/2010/main" val="1029518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22</a:t>
            </a:fld>
            <a:endParaRPr lang="en-US" dirty="0"/>
          </a:p>
        </p:txBody>
      </p:sp>
    </p:spTree>
    <p:extLst>
      <p:ext uri="{BB962C8B-B14F-4D97-AF65-F5344CB8AC3E}">
        <p14:creationId xmlns:p14="http://schemas.microsoft.com/office/powerpoint/2010/main" val="269729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23</a:t>
            </a:fld>
            <a:endParaRPr lang="en-US" dirty="0"/>
          </a:p>
        </p:txBody>
      </p:sp>
    </p:spTree>
    <p:extLst>
      <p:ext uri="{BB962C8B-B14F-4D97-AF65-F5344CB8AC3E}">
        <p14:creationId xmlns:p14="http://schemas.microsoft.com/office/powerpoint/2010/main" val="4067915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24</a:t>
            </a:fld>
            <a:endParaRPr lang="en-US" dirty="0"/>
          </a:p>
        </p:txBody>
      </p:sp>
    </p:spTree>
    <p:extLst>
      <p:ext uri="{BB962C8B-B14F-4D97-AF65-F5344CB8AC3E}">
        <p14:creationId xmlns:p14="http://schemas.microsoft.com/office/powerpoint/2010/main" val="2801765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25</a:t>
            </a:fld>
            <a:endParaRPr lang="en-US" dirty="0"/>
          </a:p>
        </p:txBody>
      </p:sp>
    </p:spTree>
    <p:extLst>
      <p:ext uri="{BB962C8B-B14F-4D97-AF65-F5344CB8AC3E}">
        <p14:creationId xmlns:p14="http://schemas.microsoft.com/office/powerpoint/2010/main" val="2407867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26</a:t>
            </a:fld>
            <a:endParaRPr lang="en-US" dirty="0"/>
          </a:p>
        </p:txBody>
      </p:sp>
    </p:spTree>
    <p:extLst>
      <p:ext uri="{BB962C8B-B14F-4D97-AF65-F5344CB8AC3E}">
        <p14:creationId xmlns:p14="http://schemas.microsoft.com/office/powerpoint/2010/main" val="3860791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27</a:t>
            </a:fld>
            <a:endParaRPr lang="en-US" dirty="0"/>
          </a:p>
        </p:txBody>
      </p:sp>
    </p:spTree>
    <p:extLst>
      <p:ext uri="{BB962C8B-B14F-4D97-AF65-F5344CB8AC3E}">
        <p14:creationId xmlns:p14="http://schemas.microsoft.com/office/powerpoint/2010/main" val="63572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28</a:t>
            </a:fld>
            <a:endParaRPr lang="en-US" dirty="0"/>
          </a:p>
        </p:txBody>
      </p:sp>
    </p:spTree>
    <p:extLst>
      <p:ext uri="{BB962C8B-B14F-4D97-AF65-F5344CB8AC3E}">
        <p14:creationId xmlns:p14="http://schemas.microsoft.com/office/powerpoint/2010/main" val="2254345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29</a:t>
            </a:fld>
            <a:endParaRPr lang="en-US" dirty="0"/>
          </a:p>
        </p:txBody>
      </p:sp>
    </p:spTree>
    <p:extLst>
      <p:ext uri="{BB962C8B-B14F-4D97-AF65-F5344CB8AC3E}">
        <p14:creationId xmlns:p14="http://schemas.microsoft.com/office/powerpoint/2010/main" val="204626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a:t>
            </a:fld>
            <a:endParaRPr lang="en-US" dirty="0"/>
          </a:p>
        </p:txBody>
      </p:sp>
    </p:spTree>
    <p:extLst>
      <p:ext uri="{BB962C8B-B14F-4D97-AF65-F5344CB8AC3E}">
        <p14:creationId xmlns:p14="http://schemas.microsoft.com/office/powerpoint/2010/main" val="3136976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30</a:t>
            </a:fld>
            <a:endParaRPr lang="en-US" dirty="0"/>
          </a:p>
        </p:txBody>
      </p:sp>
    </p:spTree>
    <p:extLst>
      <p:ext uri="{BB962C8B-B14F-4D97-AF65-F5344CB8AC3E}">
        <p14:creationId xmlns:p14="http://schemas.microsoft.com/office/powerpoint/2010/main" val="371549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31</a:t>
            </a:fld>
            <a:endParaRPr lang="en-US" dirty="0"/>
          </a:p>
        </p:txBody>
      </p:sp>
    </p:spTree>
    <p:extLst>
      <p:ext uri="{BB962C8B-B14F-4D97-AF65-F5344CB8AC3E}">
        <p14:creationId xmlns:p14="http://schemas.microsoft.com/office/powerpoint/2010/main" val="3676429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32</a:t>
            </a:fld>
            <a:endParaRPr lang="en-US" dirty="0"/>
          </a:p>
        </p:txBody>
      </p:sp>
    </p:spTree>
    <p:extLst>
      <p:ext uri="{BB962C8B-B14F-4D97-AF65-F5344CB8AC3E}">
        <p14:creationId xmlns:p14="http://schemas.microsoft.com/office/powerpoint/2010/main" val="3377025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33</a:t>
            </a:fld>
            <a:endParaRPr lang="en-US" dirty="0"/>
          </a:p>
        </p:txBody>
      </p:sp>
    </p:spTree>
    <p:extLst>
      <p:ext uri="{BB962C8B-B14F-4D97-AF65-F5344CB8AC3E}">
        <p14:creationId xmlns:p14="http://schemas.microsoft.com/office/powerpoint/2010/main" val="2471597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34</a:t>
            </a:fld>
            <a:endParaRPr lang="en-US" dirty="0"/>
          </a:p>
        </p:txBody>
      </p:sp>
    </p:spTree>
    <p:extLst>
      <p:ext uri="{BB962C8B-B14F-4D97-AF65-F5344CB8AC3E}">
        <p14:creationId xmlns:p14="http://schemas.microsoft.com/office/powerpoint/2010/main" val="1427472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35</a:t>
            </a:fld>
            <a:endParaRPr lang="en-US" dirty="0"/>
          </a:p>
        </p:txBody>
      </p:sp>
    </p:spTree>
    <p:extLst>
      <p:ext uri="{BB962C8B-B14F-4D97-AF65-F5344CB8AC3E}">
        <p14:creationId xmlns:p14="http://schemas.microsoft.com/office/powerpoint/2010/main" val="1259745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36</a:t>
            </a:fld>
            <a:endParaRPr lang="en-US" dirty="0"/>
          </a:p>
        </p:txBody>
      </p:sp>
    </p:spTree>
    <p:extLst>
      <p:ext uri="{BB962C8B-B14F-4D97-AF65-F5344CB8AC3E}">
        <p14:creationId xmlns:p14="http://schemas.microsoft.com/office/powerpoint/2010/main" val="3253945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37</a:t>
            </a:fld>
            <a:endParaRPr lang="en-US" dirty="0"/>
          </a:p>
        </p:txBody>
      </p:sp>
    </p:spTree>
    <p:extLst>
      <p:ext uri="{BB962C8B-B14F-4D97-AF65-F5344CB8AC3E}">
        <p14:creationId xmlns:p14="http://schemas.microsoft.com/office/powerpoint/2010/main" val="1349947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38</a:t>
            </a:fld>
            <a:endParaRPr lang="en-US" dirty="0"/>
          </a:p>
        </p:txBody>
      </p:sp>
    </p:spTree>
    <p:extLst>
      <p:ext uri="{BB962C8B-B14F-4D97-AF65-F5344CB8AC3E}">
        <p14:creationId xmlns:p14="http://schemas.microsoft.com/office/powerpoint/2010/main" val="3364714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39</a:t>
            </a:fld>
            <a:endParaRPr lang="en-US" dirty="0"/>
          </a:p>
        </p:txBody>
      </p:sp>
    </p:spTree>
    <p:extLst>
      <p:ext uri="{BB962C8B-B14F-4D97-AF65-F5344CB8AC3E}">
        <p14:creationId xmlns:p14="http://schemas.microsoft.com/office/powerpoint/2010/main" val="197297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a:t>
            </a:fld>
            <a:endParaRPr lang="en-US" dirty="0"/>
          </a:p>
        </p:txBody>
      </p:sp>
    </p:spTree>
    <p:extLst>
      <p:ext uri="{BB962C8B-B14F-4D97-AF65-F5344CB8AC3E}">
        <p14:creationId xmlns:p14="http://schemas.microsoft.com/office/powerpoint/2010/main" val="3241488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40</a:t>
            </a:fld>
            <a:endParaRPr lang="en-US" dirty="0"/>
          </a:p>
        </p:txBody>
      </p:sp>
    </p:spTree>
    <p:extLst>
      <p:ext uri="{BB962C8B-B14F-4D97-AF65-F5344CB8AC3E}">
        <p14:creationId xmlns:p14="http://schemas.microsoft.com/office/powerpoint/2010/main" val="2150546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41</a:t>
            </a:fld>
            <a:endParaRPr lang="en-US" dirty="0"/>
          </a:p>
        </p:txBody>
      </p:sp>
    </p:spTree>
    <p:extLst>
      <p:ext uri="{BB962C8B-B14F-4D97-AF65-F5344CB8AC3E}">
        <p14:creationId xmlns:p14="http://schemas.microsoft.com/office/powerpoint/2010/main" val="2799569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42</a:t>
            </a:fld>
            <a:endParaRPr lang="en-US" dirty="0"/>
          </a:p>
        </p:txBody>
      </p:sp>
    </p:spTree>
    <p:extLst>
      <p:ext uri="{BB962C8B-B14F-4D97-AF65-F5344CB8AC3E}">
        <p14:creationId xmlns:p14="http://schemas.microsoft.com/office/powerpoint/2010/main" val="1430546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43</a:t>
            </a:fld>
            <a:endParaRPr lang="en-US" dirty="0"/>
          </a:p>
        </p:txBody>
      </p:sp>
    </p:spTree>
    <p:extLst>
      <p:ext uri="{BB962C8B-B14F-4D97-AF65-F5344CB8AC3E}">
        <p14:creationId xmlns:p14="http://schemas.microsoft.com/office/powerpoint/2010/main" val="740839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44</a:t>
            </a:fld>
            <a:endParaRPr lang="en-US" dirty="0"/>
          </a:p>
        </p:txBody>
      </p:sp>
    </p:spTree>
    <p:extLst>
      <p:ext uri="{BB962C8B-B14F-4D97-AF65-F5344CB8AC3E}">
        <p14:creationId xmlns:p14="http://schemas.microsoft.com/office/powerpoint/2010/main" val="722405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45</a:t>
            </a:fld>
            <a:endParaRPr lang="en-US" dirty="0"/>
          </a:p>
        </p:txBody>
      </p:sp>
    </p:spTree>
    <p:extLst>
      <p:ext uri="{BB962C8B-B14F-4D97-AF65-F5344CB8AC3E}">
        <p14:creationId xmlns:p14="http://schemas.microsoft.com/office/powerpoint/2010/main" val="3795198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it’s May</a:t>
            </a:r>
            <a:r>
              <a:rPr lang="en-US" baseline="0" dirty="0" smtClean="0"/>
              <a:t> and you are ready to m</a:t>
            </a:r>
            <a:r>
              <a:rPr lang="en-US" dirty="0" smtClean="0"/>
              <a:t>So</a:t>
            </a:r>
            <a:r>
              <a:rPr lang="en-US" baseline="0" dirty="0" smtClean="0"/>
              <a:t> there are 6 steps in the update process but really only 5 for campus. The last step is for me to update the space master table once we agree on all the updates.</a:t>
            </a:r>
          </a:p>
          <a:p>
            <a:r>
              <a:rPr lang="en-US" baseline="0" dirty="0" smtClean="0"/>
              <a:t>There are two ways to make updates, the upload process or the data entry screen. I would suggest sticking with the Upload process unless you have a very small of space changes. I want to focus on the upload process. You load your file, put in your </a:t>
            </a:r>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46</a:t>
            </a:fld>
            <a:endParaRPr lang="en-US" dirty="0"/>
          </a:p>
        </p:txBody>
      </p:sp>
    </p:spTree>
    <p:extLst>
      <p:ext uri="{BB962C8B-B14F-4D97-AF65-F5344CB8AC3E}">
        <p14:creationId xmlns:p14="http://schemas.microsoft.com/office/powerpoint/2010/main" val="254288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47</a:t>
            </a:fld>
            <a:endParaRPr lang="en-US" dirty="0"/>
          </a:p>
        </p:txBody>
      </p:sp>
    </p:spTree>
    <p:extLst>
      <p:ext uri="{BB962C8B-B14F-4D97-AF65-F5344CB8AC3E}">
        <p14:creationId xmlns:p14="http://schemas.microsoft.com/office/powerpoint/2010/main" val="1214780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D92AD3B4-7D94-48E7-AA0C-32695B15E100}" type="slidenum">
              <a:rPr lang="en-US" altLang="en-US" sz="1400"/>
              <a:pPr>
                <a:spcBef>
                  <a:spcPct val="0"/>
                </a:spcBef>
              </a:pPr>
              <a:t>48</a:t>
            </a:fld>
            <a:endParaRPr lang="en-US" altLang="en-US" sz="1400" dirty="0"/>
          </a:p>
        </p:txBody>
      </p:sp>
      <p:sp>
        <p:nvSpPr>
          <p:cNvPr id="33795" name="Rectangle 2"/>
          <p:cNvSpPr>
            <a:spLocks noGrp="1" noRot="1" noChangeAspect="1" noChangeArrowheads="1" noTextEdit="1"/>
          </p:cNvSpPr>
          <p:nvPr>
            <p:ph type="sldImg"/>
          </p:nvPr>
        </p:nvSpPr>
        <p:spPr>
          <a:xfrm>
            <a:off x="952500" y="733425"/>
            <a:ext cx="5591175" cy="4319588"/>
          </a:xfrm>
          <a:ln/>
        </p:spPr>
      </p:sp>
      <p:sp>
        <p:nvSpPr>
          <p:cNvPr id="33796" name="Rectangle 3"/>
          <p:cNvSpPr>
            <a:spLocks noGrp="1" noChangeArrowheads="1"/>
          </p:cNvSpPr>
          <p:nvPr>
            <p:ph type="body" idx="1"/>
          </p:nvPr>
        </p:nvSpPr>
        <p:spPr>
          <a:xfrm>
            <a:off x="416560" y="5212319"/>
            <a:ext cx="6407573" cy="38288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37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Thursday, April 14, 2011</a:t>
            </a:r>
          </a:p>
        </p:txBody>
      </p:sp>
      <p:sp>
        <p:nvSpPr>
          <p:cNvPr id="3379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SFDB Training Presentation</a:t>
            </a:r>
          </a:p>
        </p:txBody>
      </p:sp>
    </p:spTree>
    <p:extLst>
      <p:ext uri="{BB962C8B-B14F-4D97-AF65-F5344CB8AC3E}">
        <p14:creationId xmlns:p14="http://schemas.microsoft.com/office/powerpoint/2010/main" val="4065005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Analyze your Before and After report. We mainly focus on the permanent capacity. If</a:t>
            </a:r>
            <a:r>
              <a:rPr lang="en-US" baseline="0" dirty="0" smtClean="0"/>
              <a:t> you see a increase or decrease in lecture or lab,  is it tied to an approved project and does it match the project information on the 1-2. If you are gaining or losing FTES, take a look at the tools, does it make sense and you will have to justify why.</a:t>
            </a:r>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49</a:t>
            </a:fld>
            <a:endParaRPr lang="en-US" dirty="0"/>
          </a:p>
        </p:txBody>
      </p:sp>
    </p:spTree>
    <p:extLst>
      <p:ext uri="{BB962C8B-B14F-4D97-AF65-F5344CB8AC3E}">
        <p14:creationId xmlns:p14="http://schemas.microsoft.com/office/powerpoint/2010/main" val="181435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What is SFDB? The Space and Facilities is a</a:t>
            </a:r>
            <a:r>
              <a:rPr lang="en-US" altLang="en-US" baseline="0" dirty="0" smtClean="0">
                <a:latin typeface="Arial" panose="020B0604020202020204" pitchFamily="34" charset="0"/>
              </a:rPr>
              <a:t> </a:t>
            </a:r>
            <a:r>
              <a:rPr lang="en-US" altLang="en-US" dirty="0" smtClean="0">
                <a:latin typeface="Arial" panose="020B0604020202020204" pitchFamily="34" charset="0"/>
              </a:rPr>
              <a:t>physical inventory of all the buildings and spaces on all 23 campuses and off campus centers as reported by the campus. The database is managed by the Space Management unit at the Chancellor’s office. SFDB coordinators can submit updates during the annual reporting window through our web-based interface.</a:t>
            </a:r>
          </a:p>
          <a:p>
            <a:r>
              <a:rPr lang="en-US" altLang="en-US" dirty="0" smtClean="0">
                <a:latin typeface="Arial" panose="020B0604020202020204" pitchFamily="34" charset="0"/>
              </a:rPr>
              <a:t>SFDB is made up of two master tables:  the Facility table and Space table</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81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Thursday, April 14, 2011</a:t>
            </a:r>
          </a:p>
        </p:txBody>
      </p:sp>
      <p:sp>
        <p:nvSpPr>
          <p:cNvPr id="819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SFDB Training Presentation</a:t>
            </a:r>
          </a:p>
        </p:txBody>
      </p:sp>
      <p:sp>
        <p:nvSpPr>
          <p:cNvPr id="819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fld id="{99E06F84-22EF-4D30-BA18-41ABDF95DCA6}" type="slidenum">
              <a:rPr lang="en-US" altLang="en-US" sz="1400" b="0"/>
              <a:pPr/>
              <a:t>5</a:t>
            </a:fld>
            <a:endParaRPr lang="en-US" altLang="en-US" sz="1400" b="0" dirty="0"/>
          </a:p>
        </p:txBody>
      </p:sp>
    </p:spTree>
    <p:extLst>
      <p:ext uri="{BB962C8B-B14F-4D97-AF65-F5344CB8AC3E}">
        <p14:creationId xmlns:p14="http://schemas.microsoft.com/office/powerpoint/2010/main" val="16342876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50</a:t>
            </a:fld>
            <a:endParaRPr lang="en-US" dirty="0"/>
          </a:p>
        </p:txBody>
      </p:sp>
    </p:spTree>
    <p:extLst>
      <p:ext uri="{BB962C8B-B14F-4D97-AF65-F5344CB8AC3E}">
        <p14:creationId xmlns:p14="http://schemas.microsoft.com/office/powerpoint/2010/main" val="960355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51</a:t>
            </a:fld>
            <a:endParaRPr lang="en-US" dirty="0"/>
          </a:p>
        </p:txBody>
      </p:sp>
    </p:spTree>
    <p:extLst>
      <p:ext uri="{BB962C8B-B14F-4D97-AF65-F5344CB8AC3E}">
        <p14:creationId xmlns:p14="http://schemas.microsoft.com/office/powerpoint/2010/main" val="607889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Sent</a:t>
            </a:r>
            <a:r>
              <a:rPr lang="en-US" baseline="0" dirty="0" smtClean="0"/>
              <a:t> out the facility file and we are asking the campus to review and apply recode categories if necessary. Example, Recreation centers.</a:t>
            </a:r>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52</a:t>
            </a:fld>
            <a:endParaRPr lang="en-US" dirty="0"/>
          </a:p>
        </p:txBody>
      </p:sp>
    </p:spTree>
    <p:extLst>
      <p:ext uri="{BB962C8B-B14F-4D97-AF65-F5344CB8AC3E}">
        <p14:creationId xmlns:p14="http://schemas.microsoft.com/office/powerpoint/2010/main" val="3320122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53</a:t>
            </a:fld>
            <a:endParaRPr lang="en-US" dirty="0"/>
          </a:p>
        </p:txBody>
      </p:sp>
    </p:spTree>
    <p:extLst>
      <p:ext uri="{BB962C8B-B14F-4D97-AF65-F5344CB8AC3E}">
        <p14:creationId xmlns:p14="http://schemas.microsoft.com/office/powerpoint/2010/main" val="24530347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54</a:t>
            </a:fld>
            <a:endParaRPr lang="en-US" dirty="0"/>
          </a:p>
        </p:txBody>
      </p:sp>
    </p:spTree>
    <p:extLst>
      <p:ext uri="{BB962C8B-B14F-4D97-AF65-F5344CB8AC3E}">
        <p14:creationId xmlns:p14="http://schemas.microsoft.com/office/powerpoint/2010/main" val="2183719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go to SFDB and query can reports once your changes</a:t>
            </a:r>
            <a:r>
              <a:rPr lang="en-US" baseline="0" dirty="0" smtClean="0"/>
              <a:t> have been accepted by the CO. </a:t>
            </a:r>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55</a:t>
            </a:fld>
            <a:endParaRPr lang="en-US" dirty="0"/>
          </a:p>
        </p:txBody>
      </p:sp>
    </p:spTree>
    <p:extLst>
      <p:ext uri="{BB962C8B-B14F-4D97-AF65-F5344CB8AC3E}">
        <p14:creationId xmlns:p14="http://schemas.microsoft.com/office/powerpoint/2010/main" val="1280779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56</a:t>
            </a:fld>
            <a:endParaRPr lang="en-US" dirty="0"/>
          </a:p>
        </p:txBody>
      </p:sp>
    </p:spTree>
    <p:extLst>
      <p:ext uri="{BB962C8B-B14F-4D97-AF65-F5344CB8AC3E}">
        <p14:creationId xmlns:p14="http://schemas.microsoft.com/office/powerpoint/2010/main" val="23183966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the reports can also be found on the Space Mgmt website. You can find current and historical space and facility files. </a:t>
            </a:r>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57</a:t>
            </a:fld>
            <a:endParaRPr lang="en-US" dirty="0"/>
          </a:p>
        </p:txBody>
      </p:sp>
    </p:spTree>
    <p:extLst>
      <p:ext uri="{BB962C8B-B14F-4D97-AF65-F5344CB8AC3E}">
        <p14:creationId xmlns:p14="http://schemas.microsoft.com/office/powerpoint/2010/main" val="3060826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58</a:t>
            </a:fld>
            <a:endParaRPr lang="en-US" dirty="0"/>
          </a:p>
        </p:txBody>
      </p:sp>
    </p:spTree>
    <p:extLst>
      <p:ext uri="{BB962C8B-B14F-4D97-AF65-F5344CB8AC3E}">
        <p14:creationId xmlns:p14="http://schemas.microsoft.com/office/powerpoint/2010/main" val="22159623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Condense slide</a:t>
            </a:r>
          </a:p>
        </p:txBody>
      </p:sp>
      <p:sp>
        <p:nvSpPr>
          <p:cNvPr id="553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Thursday, April 14, 2011</a:t>
            </a:r>
          </a:p>
        </p:txBody>
      </p:sp>
      <p:sp>
        <p:nvSpPr>
          <p:cNvPr id="5530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SFDB Training Presentation</a:t>
            </a:r>
          </a:p>
        </p:txBody>
      </p:sp>
      <p:sp>
        <p:nvSpPr>
          <p:cNvPr id="5530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C27697F1-36BF-4366-A14D-08D3AB796858}" type="slidenum">
              <a:rPr lang="en-US" altLang="en-US" sz="1400"/>
              <a:pPr>
                <a:spcBef>
                  <a:spcPct val="0"/>
                </a:spcBef>
              </a:pPr>
              <a:t>59</a:t>
            </a:fld>
            <a:endParaRPr lang="en-US" altLang="en-US" sz="1400" dirty="0"/>
          </a:p>
        </p:txBody>
      </p:sp>
    </p:spTree>
    <p:extLst>
      <p:ext uri="{BB962C8B-B14F-4D97-AF65-F5344CB8AC3E}">
        <p14:creationId xmlns:p14="http://schemas.microsoft.com/office/powerpoint/2010/main" val="606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dirty="0" smtClean="0">
                <a:latin typeface="Arial" panose="020B0604020202020204" pitchFamily="34" charset="0"/>
              </a:rPr>
              <a:t>The facility table contains detailed descriptions of each facility. </a:t>
            </a:r>
            <a:r>
              <a:rPr lang="en-US" altLang="en-US" baseline="0" dirty="0" smtClean="0">
                <a:latin typeface="Arial" panose="020B0604020202020204" pitchFamily="34" charset="0"/>
              </a:rPr>
              <a:t> Such as the category code, this tells us what type of building it is, for example, it can be coded as a science building, a business building or an administrative building. Or it can be a self-support facility  such as performing arts centers, housing, and student unions.</a:t>
            </a:r>
            <a:endParaRPr lang="en-US" dirty="0"/>
          </a:p>
        </p:txBody>
      </p:sp>
      <p:sp>
        <p:nvSpPr>
          <p:cNvPr id="1024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Thursday, April 14, 2011</a:t>
            </a:r>
          </a:p>
        </p:txBody>
      </p:sp>
      <p:sp>
        <p:nvSpPr>
          <p:cNvPr id="1024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SFDB Training Presentation</a:t>
            </a:r>
          </a:p>
        </p:txBody>
      </p:sp>
      <p:sp>
        <p:nvSpPr>
          <p:cNvPr id="1024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fld id="{1A401C76-9C5E-458B-9CC4-9256B6D1B5B2}" type="slidenum">
              <a:rPr lang="en-US" altLang="en-US" sz="1400" b="0"/>
              <a:pPr/>
              <a:t>6</a:t>
            </a:fld>
            <a:endParaRPr lang="en-US" altLang="en-US" sz="1400" b="0" dirty="0"/>
          </a:p>
        </p:txBody>
      </p:sp>
    </p:spTree>
    <p:extLst>
      <p:ext uri="{BB962C8B-B14F-4D97-AF65-F5344CB8AC3E}">
        <p14:creationId xmlns:p14="http://schemas.microsoft.com/office/powerpoint/2010/main" val="418910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60</a:t>
            </a:fld>
            <a:endParaRPr lang="en-US" dirty="0"/>
          </a:p>
        </p:txBody>
      </p:sp>
    </p:spTree>
    <p:extLst>
      <p:ext uri="{BB962C8B-B14F-4D97-AF65-F5344CB8AC3E}">
        <p14:creationId xmlns:p14="http://schemas.microsoft.com/office/powerpoint/2010/main" val="40171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61</a:t>
            </a:fld>
            <a:endParaRPr lang="en-US" dirty="0"/>
          </a:p>
        </p:txBody>
      </p:sp>
    </p:spTree>
    <p:extLst>
      <p:ext uri="{BB962C8B-B14F-4D97-AF65-F5344CB8AC3E}">
        <p14:creationId xmlns:p14="http://schemas.microsoft.com/office/powerpoint/2010/main" val="34924618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62</a:t>
            </a:fld>
            <a:endParaRPr lang="en-US" dirty="0"/>
          </a:p>
        </p:txBody>
      </p:sp>
    </p:spTree>
    <p:extLst>
      <p:ext uri="{BB962C8B-B14F-4D97-AF65-F5344CB8AC3E}">
        <p14:creationId xmlns:p14="http://schemas.microsoft.com/office/powerpoint/2010/main" val="4197363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63</a:t>
            </a:fld>
            <a:endParaRPr lang="en-US" dirty="0"/>
          </a:p>
        </p:txBody>
      </p:sp>
    </p:spTree>
    <p:extLst>
      <p:ext uri="{BB962C8B-B14F-4D97-AF65-F5344CB8AC3E}">
        <p14:creationId xmlns:p14="http://schemas.microsoft.com/office/powerpoint/2010/main" val="20039665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Spaces that are eligible for Custodial</a:t>
            </a:r>
            <a:r>
              <a:rPr lang="en-US" altLang="en-US" sz="1200" baseline="0" dirty="0" smtClean="0"/>
              <a:t> funding are spaces with </a:t>
            </a:r>
            <a:r>
              <a:rPr lang="en-US" altLang="en-US" sz="1200" dirty="0" smtClean="0"/>
              <a:t>instructional functions or administrative functions.</a:t>
            </a:r>
            <a:r>
              <a:rPr lang="en-US" altLang="en-US" sz="1200" baseline="0" dirty="0" smtClean="0"/>
              <a:t> This would include any state funded facilities. The only nonstate facility that gets funding are student health centers. There are </a:t>
            </a:r>
            <a:r>
              <a:rPr lang="en-US" altLang="en-US" sz="1200" baseline="0" smtClean="0"/>
              <a:t>two custodial categories</a:t>
            </a:r>
            <a:r>
              <a:rPr lang="en-US" altLang="en-US" sz="1200" baseline="0" dirty="0" smtClean="0"/>
              <a:t>, SQF4 and SQF5. </a:t>
            </a:r>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64</a:t>
            </a:fld>
            <a:endParaRPr lang="en-US" dirty="0"/>
          </a:p>
        </p:txBody>
      </p:sp>
    </p:spTree>
    <p:extLst>
      <p:ext uri="{BB962C8B-B14F-4D97-AF65-F5344CB8AC3E}">
        <p14:creationId xmlns:p14="http://schemas.microsoft.com/office/powerpoint/2010/main" val="7615168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BEB53419-796A-438C-9ECD-6DCAD1ABAE62}" type="slidenum">
              <a:rPr lang="zh-CN" altLang="en-US" sz="1400"/>
              <a:pPr>
                <a:spcBef>
                  <a:spcPct val="0"/>
                </a:spcBef>
              </a:pPr>
              <a:t>65</a:t>
            </a:fld>
            <a:endParaRPr lang="en-US" altLang="zh-CN" sz="1400"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smtClean="0">
              <a:latin typeface="Arial" panose="020B0604020202020204" pitchFamily="34" charset="0"/>
            </a:endParaRPr>
          </a:p>
        </p:txBody>
      </p:sp>
      <p:sp>
        <p:nvSpPr>
          <p:cNvPr id="4710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Thursday, April 14, 2011</a:t>
            </a:r>
          </a:p>
        </p:txBody>
      </p:sp>
      <p:sp>
        <p:nvSpPr>
          <p:cNvPr id="4711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SFDB Training Presentation</a:t>
            </a:r>
          </a:p>
        </p:txBody>
      </p:sp>
    </p:spTree>
    <p:extLst>
      <p:ext uri="{BB962C8B-B14F-4D97-AF65-F5344CB8AC3E}">
        <p14:creationId xmlns:p14="http://schemas.microsoft.com/office/powerpoint/2010/main" val="24069233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66</a:t>
            </a:fld>
            <a:endParaRPr lang="en-US" dirty="0"/>
          </a:p>
        </p:txBody>
      </p:sp>
    </p:spTree>
    <p:extLst>
      <p:ext uri="{BB962C8B-B14F-4D97-AF65-F5344CB8AC3E}">
        <p14:creationId xmlns:p14="http://schemas.microsoft.com/office/powerpoint/2010/main" val="27465546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534056A7-E072-474F-8A1F-C94A621B1A74}" type="slidenum">
              <a:rPr lang="zh-CN" altLang="en-US" sz="1400"/>
              <a:pPr>
                <a:spcBef>
                  <a:spcPct val="0"/>
                </a:spcBef>
              </a:pPr>
              <a:t>67</a:t>
            </a:fld>
            <a:endParaRPr lang="en-US" altLang="zh-CN" sz="1400"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
        <p:nvSpPr>
          <p:cNvPr id="522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Thursday, April 14, 2011</a:t>
            </a:r>
          </a:p>
        </p:txBody>
      </p:sp>
      <p:sp>
        <p:nvSpPr>
          <p:cNvPr id="522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SFDB Training Presentation</a:t>
            </a:r>
          </a:p>
        </p:txBody>
      </p:sp>
    </p:spTree>
    <p:extLst>
      <p:ext uri="{BB962C8B-B14F-4D97-AF65-F5344CB8AC3E}">
        <p14:creationId xmlns:p14="http://schemas.microsoft.com/office/powerpoint/2010/main" val="38046491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11674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Thursday, April 14, 2011</a:t>
            </a:r>
          </a:p>
        </p:txBody>
      </p:sp>
      <p:sp>
        <p:nvSpPr>
          <p:cNvPr id="1167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SFDB Training Presentation</a:t>
            </a:r>
          </a:p>
        </p:txBody>
      </p:sp>
      <p:sp>
        <p:nvSpPr>
          <p:cNvPr id="11674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3BB33E65-0380-4F09-920D-3FA99E5187B6}" type="slidenum">
              <a:rPr lang="en-US" altLang="en-US" sz="1400"/>
              <a:pPr>
                <a:spcBef>
                  <a:spcPct val="0"/>
                </a:spcBef>
              </a:pPr>
              <a:t>68</a:t>
            </a:fld>
            <a:endParaRPr lang="en-US" altLang="en-US" sz="1400" dirty="0"/>
          </a:p>
        </p:txBody>
      </p:sp>
    </p:spTree>
    <p:extLst>
      <p:ext uri="{BB962C8B-B14F-4D97-AF65-F5344CB8AC3E}">
        <p14:creationId xmlns:p14="http://schemas.microsoft.com/office/powerpoint/2010/main" val="28200616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69</a:t>
            </a:fld>
            <a:endParaRPr lang="en-US" dirty="0"/>
          </a:p>
        </p:txBody>
      </p:sp>
    </p:spTree>
    <p:extLst>
      <p:ext uri="{BB962C8B-B14F-4D97-AF65-F5344CB8AC3E}">
        <p14:creationId xmlns:p14="http://schemas.microsoft.com/office/powerpoint/2010/main" val="364391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smtClean="0">
                <a:latin typeface="Arial" panose="020B0604020202020204" pitchFamily="34" charset="0"/>
              </a:rPr>
              <a:t>The</a:t>
            </a:r>
            <a:r>
              <a:rPr lang="en-US" altLang="en-US" baseline="0" dirty="0" smtClean="0">
                <a:latin typeface="Arial" panose="020B0604020202020204" pitchFamily="34" charset="0"/>
              </a:rPr>
              <a:t> facility table also contains the facility name, facility ID, it tells us the </a:t>
            </a:r>
            <a:r>
              <a:rPr lang="en-US" altLang="en-US" dirty="0" smtClean="0">
                <a:latin typeface="Arial" panose="020B0604020202020204" pitchFamily="34" charset="0"/>
              </a:rPr>
              <a:t>size of the building measured in gross square feet, number of floors, condition of the building, master plan status (permanent or temporary building), ownership (state or nonstate building), the cost of the building, date of completion</a:t>
            </a:r>
            <a:r>
              <a:rPr lang="en-US" altLang="en-US" baseline="0" dirty="0" smtClean="0">
                <a:latin typeface="Arial" panose="020B0604020202020204" pitchFamily="34" charset="0"/>
              </a:rPr>
              <a:t> or acquired.</a:t>
            </a:r>
            <a:endParaRPr lang="en-US" altLang="en-US"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7</a:t>
            </a:fld>
            <a:endParaRPr lang="en-US" dirty="0"/>
          </a:p>
        </p:txBody>
      </p:sp>
    </p:spTree>
    <p:extLst>
      <p:ext uri="{BB962C8B-B14F-4D97-AF65-F5344CB8AC3E}">
        <p14:creationId xmlns:p14="http://schemas.microsoft.com/office/powerpoint/2010/main" val="11785193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70</a:t>
            </a:fld>
            <a:endParaRPr lang="en-US" dirty="0"/>
          </a:p>
        </p:txBody>
      </p:sp>
    </p:spTree>
    <p:extLst>
      <p:ext uri="{BB962C8B-B14F-4D97-AF65-F5344CB8AC3E}">
        <p14:creationId xmlns:p14="http://schemas.microsoft.com/office/powerpoint/2010/main" val="9665741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11674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Thursday, April 14, 2011</a:t>
            </a:r>
          </a:p>
        </p:txBody>
      </p:sp>
      <p:sp>
        <p:nvSpPr>
          <p:cNvPr id="1167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r>
              <a:rPr lang="en-US" altLang="en-US" sz="1400" dirty="0"/>
              <a:t>SFDB Training Presentation</a:t>
            </a:r>
          </a:p>
        </p:txBody>
      </p:sp>
      <p:sp>
        <p:nvSpPr>
          <p:cNvPr id="11674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500">
                <a:solidFill>
                  <a:schemeClr val="tx1"/>
                </a:solidFill>
                <a:latin typeface="Arial" panose="020B0604020202020204" pitchFamily="34" charset="0"/>
              </a:defRPr>
            </a:lvl1pPr>
            <a:lvl2pPr marL="756844" indent="-290320">
              <a:spcBef>
                <a:spcPct val="30000"/>
              </a:spcBef>
              <a:defRPr sz="1500">
                <a:solidFill>
                  <a:schemeClr val="tx1"/>
                </a:solidFill>
                <a:latin typeface="Arial" panose="020B0604020202020204" pitchFamily="34" charset="0"/>
              </a:defRPr>
            </a:lvl2pPr>
            <a:lvl3pPr marL="1166312" indent="-233263">
              <a:spcBef>
                <a:spcPct val="30000"/>
              </a:spcBef>
              <a:defRPr sz="1500">
                <a:solidFill>
                  <a:schemeClr val="tx1"/>
                </a:solidFill>
                <a:latin typeface="Arial" panose="020B0604020202020204" pitchFamily="34" charset="0"/>
              </a:defRPr>
            </a:lvl3pPr>
            <a:lvl4pPr marL="1632837" indent="-233263">
              <a:spcBef>
                <a:spcPct val="30000"/>
              </a:spcBef>
              <a:defRPr sz="1300">
                <a:solidFill>
                  <a:schemeClr val="tx1"/>
                </a:solidFill>
                <a:latin typeface="Arial" panose="020B0604020202020204" pitchFamily="34" charset="0"/>
              </a:defRPr>
            </a:lvl4pPr>
            <a:lvl5pPr marL="2099361" indent="-233263">
              <a:spcBef>
                <a:spcPct val="30000"/>
              </a:spcBef>
              <a:defRPr sz="1300">
                <a:solidFill>
                  <a:schemeClr val="tx1"/>
                </a:solidFill>
                <a:latin typeface="Arial" panose="020B0604020202020204" pitchFamily="34" charset="0"/>
              </a:defRPr>
            </a:lvl5pPr>
            <a:lvl6pPr marL="2582668" indent="-233263" eaLnBrk="0" fontAlgn="base" hangingPunct="0">
              <a:spcBef>
                <a:spcPct val="30000"/>
              </a:spcBef>
              <a:spcAft>
                <a:spcPct val="0"/>
              </a:spcAft>
              <a:defRPr sz="1300">
                <a:solidFill>
                  <a:schemeClr val="tx1"/>
                </a:solidFill>
                <a:latin typeface="Arial" panose="020B0604020202020204" pitchFamily="34" charset="0"/>
              </a:defRPr>
            </a:lvl6pPr>
            <a:lvl7pPr marL="3065974" indent="-233263" eaLnBrk="0" fontAlgn="base" hangingPunct="0">
              <a:spcBef>
                <a:spcPct val="30000"/>
              </a:spcBef>
              <a:spcAft>
                <a:spcPct val="0"/>
              </a:spcAft>
              <a:defRPr sz="1300">
                <a:solidFill>
                  <a:schemeClr val="tx1"/>
                </a:solidFill>
                <a:latin typeface="Arial" panose="020B0604020202020204" pitchFamily="34" charset="0"/>
              </a:defRPr>
            </a:lvl7pPr>
            <a:lvl8pPr marL="3549280" indent="-233263" eaLnBrk="0" fontAlgn="base" hangingPunct="0">
              <a:spcBef>
                <a:spcPct val="30000"/>
              </a:spcBef>
              <a:spcAft>
                <a:spcPct val="0"/>
              </a:spcAft>
              <a:defRPr sz="1300">
                <a:solidFill>
                  <a:schemeClr val="tx1"/>
                </a:solidFill>
                <a:latin typeface="Arial" panose="020B0604020202020204" pitchFamily="34" charset="0"/>
              </a:defRPr>
            </a:lvl8pPr>
            <a:lvl9pPr marL="4032586" indent="-233263"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3BB33E65-0380-4F09-920D-3FA99E5187B6}" type="slidenum">
              <a:rPr lang="en-US" altLang="en-US" sz="1400"/>
              <a:pPr>
                <a:spcBef>
                  <a:spcPct val="0"/>
                </a:spcBef>
              </a:pPr>
              <a:t>71</a:t>
            </a:fld>
            <a:endParaRPr lang="en-US" altLang="en-US" sz="1400" dirty="0"/>
          </a:p>
        </p:txBody>
      </p:sp>
    </p:spTree>
    <p:extLst>
      <p:ext uri="{BB962C8B-B14F-4D97-AF65-F5344CB8AC3E}">
        <p14:creationId xmlns:p14="http://schemas.microsoft.com/office/powerpoint/2010/main" val="39593992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72</a:t>
            </a:fld>
            <a:endParaRPr lang="en-US" dirty="0"/>
          </a:p>
        </p:txBody>
      </p:sp>
    </p:spTree>
    <p:extLst>
      <p:ext uri="{BB962C8B-B14F-4D97-AF65-F5344CB8AC3E}">
        <p14:creationId xmlns:p14="http://schemas.microsoft.com/office/powerpoint/2010/main" val="300885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 space table contains attributes for instructional and instructional support spaces.</a:t>
            </a:r>
          </a:p>
        </p:txBody>
      </p:sp>
      <p:sp>
        <p:nvSpPr>
          <p:cNvPr id="1434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Thursday, April 14, 2011</a:t>
            </a:r>
          </a:p>
        </p:txBody>
      </p:sp>
      <p:sp>
        <p:nvSpPr>
          <p:cNvPr id="143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r>
              <a:rPr lang="en-US" altLang="en-US" sz="1400" b="0" dirty="0"/>
              <a:t>SFDB Training Presentation</a:t>
            </a:r>
          </a:p>
        </p:txBody>
      </p:sp>
      <p:sp>
        <p:nvSpPr>
          <p:cNvPr id="1434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b="1">
                <a:solidFill>
                  <a:schemeClr val="tx1"/>
                </a:solidFill>
                <a:latin typeface="Arial" panose="020B0604020202020204" pitchFamily="34" charset="0"/>
              </a:defRPr>
            </a:lvl1pPr>
            <a:lvl2pPr marL="783695" indent="-300389">
              <a:defRPr sz="1500" b="1">
                <a:solidFill>
                  <a:schemeClr val="tx1"/>
                </a:solidFill>
                <a:latin typeface="Arial" panose="020B0604020202020204" pitchFamily="34" charset="0"/>
              </a:defRPr>
            </a:lvl2pPr>
            <a:lvl3pPr marL="1206588" indent="-239975">
              <a:defRPr sz="1500" b="1">
                <a:solidFill>
                  <a:schemeClr val="tx1"/>
                </a:solidFill>
                <a:latin typeface="Arial" panose="020B0604020202020204" pitchFamily="34" charset="0"/>
              </a:defRPr>
            </a:lvl3pPr>
            <a:lvl4pPr marL="1689894" indent="-239975">
              <a:defRPr sz="1500" b="1">
                <a:solidFill>
                  <a:schemeClr val="tx1"/>
                </a:solidFill>
                <a:latin typeface="Arial" panose="020B0604020202020204" pitchFamily="34" charset="0"/>
              </a:defRPr>
            </a:lvl4pPr>
            <a:lvl5pPr marL="2173200" indent="-239975">
              <a:defRPr sz="1500" b="1">
                <a:solidFill>
                  <a:schemeClr val="tx1"/>
                </a:solidFill>
                <a:latin typeface="Arial" panose="020B0604020202020204" pitchFamily="34" charset="0"/>
              </a:defRPr>
            </a:lvl5pPr>
            <a:lvl6pPr marL="2656506" indent="-239975" eaLnBrk="0" fontAlgn="base" hangingPunct="0">
              <a:spcBef>
                <a:spcPct val="0"/>
              </a:spcBef>
              <a:spcAft>
                <a:spcPct val="0"/>
              </a:spcAft>
              <a:defRPr sz="1500" b="1">
                <a:solidFill>
                  <a:schemeClr val="tx1"/>
                </a:solidFill>
                <a:latin typeface="Arial" panose="020B0604020202020204" pitchFamily="34" charset="0"/>
              </a:defRPr>
            </a:lvl6pPr>
            <a:lvl7pPr marL="3139812" indent="-239975" eaLnBrk="0" fontAlgn="base" hangingPunct="0">
              <a:spcBef>
                <a:spcPct val="0"/>
              </a:spcBef>
              <a:spcAft>
                <a:spcPct val="0"/>
              </a:spcAft>
              <a:defRPr sz="1500" b="1">
                <a:solidFill>
                  <a:schemeClr val="tx1"/>
                </a:solidFill>
                <a:latin typeface="Arial" panose="020B0604020202020204" pitchFamily="34" charset="0"/>
              </a:defRPr>
            </a:lvl7pPr>
            <a:lvl8pPr marL="3623118" indent="-239975" eaLnBrk="0" fontAlgn="base" hangingPunct="0">
              <a:spcBef>
                <a:spcPct val="0"/>
              </a:spcBef>
              <a:spcAft>
                <a:spcPct val="0"/>
              </a:spcAft>
              <a:defRPr sz="1500" b="1">
                <a:solidFill>
                  <a:schemeClr val="tx1"/>
                </a:solidFill>
                <a:latin typeface="Arial" panose="020B0604020202020204" pitchFamily="34" charset="0"/>
              </a:defRPr>
            </a:lvl8pPr>
            <a:lvl9pPr marL="4106424" indent="-239975" eaLnBrk="0" fontAlgn="base" hangingPunct="0">
              <a:spcBef>
                <a:spcPct val="0"/>
              </a:spcBef>
              <a:spcAft>
                <a:spcPct val="0"/>
              </a:spcAft>
              <a:defRPr sz="1500" b="1">
                <a:solidFill>
                  <a:schemeClr val="tx1"/>
                </a:solidFill>
                <a:latin typeface="Arial" panose="020B0604020202020204" pitchFamily="34" charset="0"/>
              </a:defRPr>
            </a:lvl9pPr>
          </a:lstStyle>
          <a:p>
            <a:fld id="{1782A600-0FCC-45E1-ACB6-FE4A7B9E0555}" type="slidenum">
              <a:rPr lang="en-US" altLang="en-US" sz="1400" b="0"/>
              <a:pPr/>
              <a:t>8</a:t>
            </a:fld>
            <a:endParaRPr lang="en-US" altLang="en-US" sz="1400" b="0" dirty="0"/>
          </a:p>
        </p:txBody>
      </p:sp>
    </p:spTree>
    <p:extLst>
      <p:ext uri="{BB962C8B-B14F-4D97-AF65-F5344CB8AC3E}">
        <p14:creationId xmlns:p14="http://schemas.microsoft.com/office/powerpoint/2010/main" val="2028479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smtClean="0">
                <a:latin typeface="Arial" panose="020B0604020202020204" pitchFamily="34" charset="0"/>
              </a:rPr>
              <a:t>The name of the facility the space is in, </a:t>
            </a:r>
            <a:r>
              <a:rPr lang="en-US" altLang="en-US" baseline="0" dirty="0" smtClean="0">
                <a:latin typeface="Arial" panose="020B0604020202020204" pitchFamily="34" charset="0"/>
              </a:rPr>
              <a:t>the </a:t>
            </a:r>
            <a:r>
              <a:rPr lang="en-US" altLang="en-US" dirty="0" smtClean="0">
                <a:latin typeface="Arial" panose="020B0604020202020204" pitchFamily="34" charset="0"/>
              </a:rPr>
              <a:t>Facility</a:t>
            </a:r>
            <a:r>
              <a:rPr lang="en-US" altLang="en-US" baseline="0" dirty="0" smtClean="0">
                <a:latin typeface="Arial" panose="020B0604020202020204" pitchFamily="34" charset="0"/>
              </a:rPr>
              <a:t> ID, the </a:t>
            </a:r>
            <a:r>
              <a:rPr lang="en-US" altLang="en-US" dirty="0" smtClean="0">
                <a:latin typeface="Arial" panose="020B0604020202020204" pitchFamily="34" charset="0"/>
              </a:rPr>
              <a:t>space</a:t>
            </a:r>
            <a:r>
              <a:rPr lang="en-US" altLang="en-US" baseline="0" dirty="0" smtClean="0">
                <a:latin typeface="Arial" panose="020B0604020202020204" pitchFamily="34" charset="0"/>
              </a:rPr>
              <a:t> ID</a:t>
            </a:r>
            <a:r>
              <a:rPr lang="en-US" altLang="en-US" dirty="0" smtClean="0">
                <a:latin typeface="Arial" panose="020B0604020202020204" pitchFamily="34" charset="0"/>
              </a:rPr>
              <a:t>, the size of the room in assignable square footage (ASF), the space type is</a:t>
            </a:r>
            <a:r>
              <a:rPr lang="en-US" altLang="en-US" baseline="0" dirty="0" smtClean="0">
                <a:latin typeface="Arial" panose="020B0604020202020204" pitchFamily="34" charset="0"/>
              </a:rPr>
              <a:t> it a lecture or lab room</a:t>
            </a:r>
            <a:r>
              <a:rPr lang="en-US" altLang="en-US" dirty="0" smtClean="0">
                <a:latin typeface="Arial" panose="020B0604020202020204" pitchFamily="34" charset="0"/>
              </a:rPr>
              <a:t>, the discipline (is it a chemistry</a:t>
            </a:r>
            <a:r>
              <a:rPr lang="en-US" altLang="en-US" baseline="0" dirty="0" smtClean="0">
                <a:latin typeface="Arial" panose="020B0604020202020204" pitchFamily="34" charset="0"/>
              </a:rPr>
              <a:t> or a biology lab)</a:t>
            </a:r>
            <a:r>
              <a:rPr lang="en-US" altLang="en-US" dirty="0" smtClean="0">
                <a:latin typeface="Arial" panose="020B0604020202020204" pitchFamily="34" charset="0"/>
              </a:rPr>
              <a:t>, instructional level (if the space is a upper or lower division, and station count.</a:t>
            </a:r>
          </a:p>
          <a:p>
            <a:endParaRPr lang="en-US" dirty="0"/>
          </a:p>
        </p:txBody>
      </p:sp>
      <p:sp>
        <p:nvSpPr>
          <p:cNvPr id="4" name="Slide Number Placeholder 3"/>
          <p:cNvSpPr>
            <a:spLocks noGrp="1"/>
          </p:cNvSpPr>
          <p:nvPr>
            <p:ph type="sldNum" sz="quarter" idx="10"/>
          </p:nvPr>
        </p:nvSpPr>
        <p:spPr/>
        <p:txBody>
          <a:bodyPr/>
          <a:lstStyle/>
          <a:p>
            <a:fld id="{74CA6B8C-AD71-C542-B9FB-59C8C1EAC226}" type="slidenum">
              <a:rPr lang="en-US" smtClean="0"/>
              <a:t>9</a:t>
            </a:fld>
            <a:endParaRPr lang="en-US" dirty="0"/>
          </a:p>
        </p:txBody>
      </p:sp>
    </p:spTree>
    <p:extLst>
      <p:ext uri="{BB962C8B-B14F-4D97-AF65-F5344CB8AC3E}">
        <p14:creationId xmlns:p14="http://schemas.microsoft.com/office/powerpoint/2010/main" val="2199454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38" r="20814" b="26391"/>
          <a:stretch/>
        </p:blipFill>
        <p:spPr>
          <a:xfrm>
            <a:off x="2485" y="1170432"/>
            <a:ext cx="10055915" cy="6705600"/>
          </a:xfrm>
          <a:prstGeom prst="rect">
            <a:avLst/>
          </a:prstGeom>
        </p:spPr>
      </p:pic>
      <p:cxnSp>
        <p:nvCxnSpPr>
          <p:cNvPr id="11" name="Straight Connector 10"/>
          <p:cNvCxnSpPr/>
          <p:nvPr userDrawn="1"/>
        </p:nvCxnSpPr>
        <p:spPr>
          <a:xfrm>
            <a:off x="1415561" y="3763119"/>
            <a:ext cx="7385539" cy="0"/>
          </a:xfrm>
          <a:prstGeom prst="line">
            <a:avLst/>
          </a:prstGeom>
          <a:ln>
            <a:solidFill>
              <a:srgbClr val="246194"/>
            </a:solidFill>
          </a:ln>
          <a:effectLst/>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userDrawn="1"/>
        </p:nvSpPr>
        <p:spPr>
          <a:xfrm>
            <a:off x="754380" y="1685600"/>
            <a:ext cx="8549640" cy="2705947"/>
          </a:xfrm>
          <a:prstGeom prst="rect">
            <a:avLst/>
          </a:prstGeom>
        </p:spPr>
        <p:txBody>
          <a:bodyPr vert="horz" lIns="91440" tIns="45720" rIns="91440" bIns="45720" rtlCol="0" anchor="ctr">
            <a:noAutofit/>
          </a:bodyPr>
          <a:lstStyle>
            <a:lvl1pPr algn="ctr" defTabSz="1005840" rtl="0" eaLnBrk="1" latinLnBrk="0" hangingPunct="1">
              <a:lnSpc>
                <a:spcPct val="90000"/>
              </a:lnSpc>
              <a:spcBef>
                <a:spcPct val="0"/>
              </a:spcBef>
              <a:buNone/>
              <a:defRPr sz="4840" kern="1200">
                <a:solidFill>
                  <a:schemeClr val="tx1"/>
                </a:solidFill>
                <a:latin typeface="+mj-lt"/>
                <a:ea typeface="+mj-ea"/>
                <a:cs typeface="+mj-cs"/>
              </a:defRPr>
            </a:lvl1pPr>
          </a:lstStyle>
          <a:p>
            <a:endParaRPr lang="en-US" sz="12000" dirty="0">
              <a:solidFill>
                <a:schemeClr val="bg1"/>
              </a:solidFill>
              <a:latin typeface="Helvetica" charset="-52"/>
              <a:ea typeface="Helvetica" charset="-52"/>
              <a:cs typeface="Helvetica" charset="-52"/>
            </a:endParaRPr>
          </a:p>
        </p:txBody>
      </p:sp>
      <p:sp>
        <p:nvSpPr>
          <p:cNvPr id="18" name="Subtitle 2"/>
          <p:cNvSpPr txBox="1">
            <a:spLocks/>
          </p:cNvSpPr>
          <p:nvPr userDrawn="1"/>
        </p:nvSpPr>
        <p:spPr>
          <a:xfrm>
            <a:off x="1257300" y="4097501"/>
            <a:ext cx="7543800" cy="1876530"/>
          </a:xfrm>
          <a:prstGeom prst="rect">
            <a:avLst/>
          </a:prstGeom>
        </p:spPr>
        <p:txBody>
          <a:bodyPr vert="horz" lIns="91440" tIns="45720" rIns="91440" bIns="45720" rtlCol="0">
            <a:normAutofit/>
          </a:bodyPr>
          <a:lstStyle>
            <a:lvl1pPr marL="0" indent="0" algn="ctr" defTabSz="1005840" rtl="0" eaLnBrk="1" latinLnBrk="0" hangingPunct="1">
              <a:lnSpc>
                <a:spcPct val="90000"/>
              </a:lnSpc>
              <a:spcBef>
                <a:spcPts val="1100"/>
              </a:spcBef>
              <a:buFont typeface="Arial" panose="020B0604020202020204" pitchFamily="34" charset="0"/>
              <a:buNone/>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gn="ctr">
              <a:buNone/>
            </a:pPr>
            <a:r>
              <a:rPr lang="en-US" dirty="0" smtClean="0">
                <a:solidFill>
                  <a:srgbClr val="246194"/>
                </a:solidFill>
                <a:latin typeface="Helvetica Light" charset="0"/>
                <a:ea typeface="Helvetica Light" charset="0"/>
                <a:cs typeface="Helvetica Light" charset="0"/>
              </a:rPr>
              <a:t>Facilities Management Institute</a:t>
            </a:r>
            <a:endParaRPr lang="en-US" dirty="0">
              <a:solidFill>
                <a:srgbClr val="246194"/>
              </a:solidFill>
              <a:latin typeface="Helvetica Light" charset="0"/>
              <a:ea typeface="Helvetica Light" charset="0"/>
              <a:cs typeface="Helvetica Light" charset="0"/>
            </a:endParaRP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4019" y="4780504"/>
            <a:ext cx="5530362" cy="804570"/>
          </a:xfrm>
          <a:prstGeom prst="rect">
            <a:avLst/>
          </a:prstGeom>
        </p:spPr>
      </p:pic>
    </p:spTree>
    <p:extLst>
      <p:ext uri="{BB962C8B-B14F-4D97-AF65-F5344CB8AC3E}">
        <p14:creationId xmlns:p14="http://schemas.microsoft.com/office/powerpoint/2010/main" val="11696736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Default Design">
    <p:spTree>
      <p:nvGrpSpPr>
        <p:cNvPr id="1" name=""/>
        <p:cNvGrpSpPr/>
        <p:nvPr/>
      </p:nvGrpSpPr>
      <p:grpSpPr>
        <a:xfrm>
          <a:off x="0" y="0"/>
          <a:ext cx="0" cy="0"/>
          <a:chOff x="0" y="0"/>
          <a:chExt cx="0" cy="0"/>
        </a:xfrm>
      </p:grpSpPr>
      <p:pic>
        <p:nvPicPr>
          <p:cNvPr id="39" name="CSUFirstSlide2016w_logo.jpg"/>
          <p:cNvPicPr>
            <a:picLocks noChangeAspect="1"/>
          </p:cNvPicPr>
          <p:nvPr/>
        </p:nvPicPr>
        <p:blipFill>
          <a:blip r:embed="rId2">
            <a:extLst/>
          </a:blip>
          <a:stretch>
            <a:fillRect/>
          </a:stretch>
        </p:blipFill>
        <p:spPr>
          <a:xfrm>
            <a:off x="0" y="0"/>
            <a:ext cx="10058400" cy="7772400"/>
          </a:xfrm>
          <a:prstGeom prst="rect">
            <a:avLst/>
          </a:prstGeom>
          <a:ln w="12700"/>
        </p:spPr>
      </p:pic>
      <p:sp>
        <p:nvSpPr>
          <p:cNvPr id="40" name="Shape 40"/>
          <p:cNvSpPr>
            <a:spLocks noGrp="1"/>
          </p:cNvSpPr>
          <p:nvPr>
            <p:ph type="sldNum" sz="quarter" idx="2"/>
          </p:nvPr>
        </p:nvSpPr>
        <p:spPr>
          <a:xfrm>
            <a:off x="4779868" y="7340600"/>
            <a:ext cx="498665" cy="506860"/>
          </a:xfrm>
          <a:prstGeom prst="rect">
            <a:avLst/>
          </a:prstGeom>
        </p:spPr>
        <p:txBody>
          <a:bodyPr/>
          <a:lstStyle>
            <a:lvl1pPr>
              <a:defRPr sz="2640" b="1"/>
            </a:lvl1pPr>
          </a:lstStyle>
          <a:p>
            <a:fld id="{86CB4B4D-7CA3-9044-876B-883B54F8677D}" type="slidenum">
              <a:t>‹#›</a:t>
            </a:fld>
            <a:endParaRPr dirty="0"/>
          </a:p>
        </p:txBody>
      </p:sp>
    </p:spTree>
    <p:extLst>
      <p:ext uri="{BB962C8B-B14F-4D97-AF65-F5344CB8AC3E}">
        <p14:creationId xmlns:p14="http://schemas.microsoft.com/office/powerpoint/2010/main" val="29274704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827" r="63745"/>
          <a:stretch/>
        </p:blipFill>
        <p:spPr>
          <a:xfrm>
            <a:off x="8590562" y="441641"/>
            <a:ext cx="1005840" cy="884282"/>
          </a:xfrm>
          <a:prstGeom prst="rect">
            <a:avLst/>
          </a:prstGeom>
        </p:spPr>
      </p:pic>
      <p:sp>
        <p:nvSpPr>
          <p:cNvPr id="7" name="Subtitle 2"/>
          <p:cNvSpPr txBox="1">
            <a:spLocks noChangeAspect="1"/>
          </p:cNvSpPr>
          <p:nvPr userDrawn="1"/>
        </p:nvSpPr>
        <p:spPr>
          <a:xfrm>
            <a:off x="8323325" y="1401633"/>
            <a:ext cx="1524120" cy="386476"/>
          </a:xfrm>
          <a:prstGeom prst="rect">
            <a:avLst/>
          </a:prstGeom>
        </p:spPr>
        <p:txBody>
          <a:bodyPr vert="horz" lIns="91440" tIns="45720" rIns="91440" bIns="45720" rtlCol="0">
            <a:normAutofit fontScale="47500" lnSpcReduction="20000"/>
          </a:bodyPr>
          <a:lstStyle>
            <a:lvl1pPr marL="0" indent="0" algn="ctr" defTabSz="1005840" rtl="0" eaLnBrk="1" latinLnBrk="0" hangingPunct="1">
              <a:lnSpc>
                <a:spcPct val="90000"/>
              </a:lnSpc>
              <a:spcBef>
                <a:spcPts val="1100"/>
              </a:spcBef>
              <a:buFont typeface="Arial" panose="020B0604020202020204" pitchFamily="34" charset="0"/>
              <a:buNone/>
              <a:defRPr sz="2640" kern="1200">
                <a:solidFill>
                  <a:schemeClr val="tx1"/>
                </a:solidFill>
                <a:latin typeface="+mn-lt"/>
                <a:ea typeface="+mn-ea"/>
                <a:cs typeface="+mn-cs"/>
              </a:defRPr>
            </a:lvl1pPr>
            <a:lvl2pPr marL="502920" indent="0" algn="ctr" defTabSz="1005840" rtl="0" eaLnBrk="1" latinLnBrk="0" hangingPunct="1">
              <a:lnSpc>
                <a:spcPct val="90000"/>
              </a:lnSpc>
              <a:spcBef>
                <a:spcPts val="550"/>
              </a:spcBef>
              <a:buFont typeface="Arial" panose="020B0604020202020204" pitchFamily="34" charset="0"/>
              <a:buNone/>
              <a:defRPr sz="2200" kern="1200">
                <a:solidFill>
                  <a:schemeClr val="tx1"/>
                </a:solidFill>
                <a:latin typeface="+mn-lt"/>
                <a:ea typeface="+mn-ea"/>
                <a:cs typeface="+mn-cs"/>
              </a:defRPr>
            </a:lvl2pPr>
            <a:lvl3pPr marL="1005840" indent="0" algn="ctr"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3pPr>
            <a:lvl4pPr marL="15087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4pPr>
            <a:lvl5pPr marL="201168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5pPr>
            <a:lvl6pPr marL="251460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6pPr>
            <a:lvl7pPr marL="301752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7pPr>
            <a:lvl8pPr marL="352044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8pPr>
            <a:lvl9pPr marL="40233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9pPr>
          </a:lstStyle>
          <a:p>
            <a:pPr>
              <a:spcBef>
                <a:spcPts val="500"/>
              </a:spcBef>
            </a:pPr>
            <a:r>
              <a:rPr lang="en-US" sz="2000" dirty="0" smtClean="0">
                <a:solidFill>
                  <a:srgbClr val="ED7324"/>
                </a:solidFill>
                <a:latin typeface="Helvetica" charset="-52"/>
                <a:ea typeface="Helvetica" charset="-52"/>
                <a:cs typeface="Helvetica" charset="-52"/>
              </a:rPr>
              <a:t>Facilities</a:t>
            </a:r>
          </a:p>
          <a:p>
            <a:pPr>
              <a:spcBef>
                <a:spcPts val="500"/>
              </a:spcBef>
            </a:pPr>
            <a:r>
              <a:rPr lang="en-US" sz="2000" dirty="0" smtClean="0">
                <a:solidFill>
                  <a:srgbClr val="ED7324"/>
                </a:solidFill>
                <a:latin typeface="Helvetica" charset="-52"/>
                <a:ea typeface="Helvetica" charset="-52"/>
                <a:cs typeface="Helvetica" charset="-52"/>
              </a:rPr>
              <a:t>Planning</a:t>
            </a:r>
            <a:endParaRPr lang="en-US" sz="2000" dirty="0">
              <a:solidFill>
                <a:srgbClr val="ED7324"/>
              </a:solidFill>
              <a:latin typeface="Helvetica" charset="-52"/>
              <a:ea typeface="Helvetica" charset="-52"/>
              <a:cs typeface="Helvetica" charset="-52"/>
            </a:endParaRPr>
          </a:p>
        </p:txBody>
      </p:sp>
      <p:sp>
        <p:nvSpPr>
          <p:cNvPr id="8" name="Title 1"/>
          <p:cNvSpPr>
            <a:spLocks noGrp="1"/>
          </p:cNvSpPr>
          <p:nvPr>
            <p:ph type="title" idx="4294967295"/>
          </p:nvPr>
        </p:nvSpPr>
        <p:spPr>
          <a:xfrm>
            <a:off x="754380" y="1786505"/>
            <a:ext cx="8675370" cy="879795"/>
          </a:xfrm>
        </p:spPr>
        <p:txBody>
          <a:bodyPr/>
          <a:lstStyle/>
          <a:p>
            <a:endParaRPr lang="en-US" dirty="0"/>
          </a:p>
        </p:txBody>
      </p:sp>
      <p:sp>
        <p:nvSpPr>
          <p:cNvPr id="9" name="Content Placeholder 2"/>
          <p:cNvSpPr>
            <a:spLocks noGrp="1"/>
          </p:cNvSpPr>
          <p:nvPr>
            <p:ph sz="half" idx="4294967295"/>
          </p:nvPr>
        </p:nvSpPr>
        <p:spPr>
          <a:xfrm>
            <a:off x="691515" y="2434802"/>
            <a:ext cx="4274820" cy="4931516"/>
          </a:xfrm>
        </p:spPr>
        <p:txBody>
          <a:bodyPr>
            <a:normAutofit/>
          </a:bodyPr>
          <a:lstStyle/>
          <a:p>
            <a:endParaRPr lang="en-US" dirty="0"/>
          </a:p>
        </p:txBody>
      </p:sp>
      <p:sp>
        <p:nvSpPr>
          <p:cNvPr id="10" name="Content Placeholder 3"/>
          <p:cNvSpPr>
            <a:spLocks noGrp="1"/>
          </p:cNvSpPr>
          <p:nvPr>
            <p:ph sz="half" idx="4294967295"/>
          </p:nvPr>
        </p:nvSpPr>
        <p:spPr>
          <a:xfrm>
            <a:off x="5092065" y="2434802"/>
            <a:ext cx="4274820" cy="4931516"/>
          </a:xfrm>
        </p:spPr>
        <p:txBody>
          <a:bodyPr>
            <a:normAutofit/>
          </a:bodyPr>
          <a:lstStyle/>
          <a:p>
            <a:endParaRPr lang="en-US" dirty="0"/>
          </a:p>
        </p:txBody>
      </p:sp>
    </p:spTree>
    <p:extLst>
      <p:ext uri="{BB962C8B-B14F-4D97-AF65-F5344CB8AC3E}">
        <p14:creationId xmlns:p14="http://schemas.microsoft.com/office/powerpoint/2010/main" val="9694750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BA9D0CE-136D-1541-83BD-5072E0CA8E4B}" type="datetimeFigureOut">
              <a:rPr lang="en-US" smtClean="0"/>
              <a:t>3/12/2018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297D8D-4001-6041-9BAA-2C0E7C7C60B1}"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5827" r="63745"/>
          <a:stretch/>
        </p:blipFill>
        <p:spPr>
          <a:xfrm>
            <a:off x="8590562" y="441641"/>
            <a:ext cx="1005840" cy="884282"/>
          </a:xfrm>
          <a:prstGeom prst="rect">
            <a:avLst/>
          </a:prstGeom>
        </p:spPr>
      </p:pic>
      <p:sp>
        <p:nvSpPr>
          <p:cNvPr id="8" name="Subtitle 2"/>
          <p:cNvSpPr txBox="1">
            <a:spLocks noChangeAspect="1"/>
          </p:cNvSpPr>
          <p:nvPr userDrawn="1"/>
        </p:nvSpPr>
        <p:spPr>
          <a:xfrm>
            <a:off x="8323325" y="1401633"/>
            <a:ext cx="1524120" cy="386476"/>
          </a:xfrm>
          <a:prstGeom prst="rect">
            <a:avLst/>
          </a:prstGeom>
        </p:spPr>
        <p:txBody>
          <a:bodyPr vert="horz" lIns="91440" tIns="45720" rIns="91440" bIns="45720" rtlCol="0">
            <a:normAutofit fontScale="47500" lnSpcReduction="20000"/>
          </a:bodyPr>
          <a:lstStyle>
            <a:lvl1pPr marL="0" indent="0" algn="ctr" defTabSz="1005840" rtl="0" eaLnBrk="1" latinLnBrk="0" hangingPunct="1">
              <a:lnSpc>
                <a:spcPct val="90000"/>
              </a:lnSpc>
              <a:spcBef>
                <a:spcPts val="1100"/>
              </a:spcBef>
              <a:buFont typeface="Arial" panose="020B0604020202020204" pitchFamily="34" charset="0"/>
              <a:buNone/>
              <a:defRPr sz="2640" kern="1200">
                <a:solidFill>
                  <a:schemeClr val="tx1"/>
                </a:solidFill>
                <a:latin typeface="+mn-lt"/>
                <a:ea typeface="+mn-ea"/>
                <a:cs typeface="+mn-cs"/>
              </a:defRPr>
            </a:lvl1pPr>
            <a:lvl2pPr marL="502920" indent="0" algn="ctr" defTabSz="1005840" rtl="0" eaLnBrk="1" latinLnBrk="0" hangingPunct="1">
              <a:lnSpc>
                <a:spcPct val="90000"/>
              </a:lnSpc>
              <a:spcBef>
                <a:spcPts val="550"/>
              </a:spcBef>
              <a:buFont typeface="Arial" panose="020B0604020202020204" pitchFamily="34" charset="0"/>
              <a:buNone/>
              <a:defRPr sz="2200" kern="1200">
                <a:solidFill>
                  <a:schemeClr val="tx1"/>
                </a:solidFill>
                <a:latin typeface="+mn-lt"/>
                <a:ea typeface="+mn-ea"/>
                <a:cs typeface="+mn-cs"/>
              </a:defRPr>
            </a:lvl2pPr>
            <a:lvl3pPr marL="1005840" indent="0" algn="ctr"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3pPr>
            <a:lvl4pPr marL="15087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4pPr>
            <a:lvl5pPr marL="201168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5pPr>
            <a:lvl6pPr marL="251460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6pPr>
            <a:lvl7pPr marL="301752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7pPr>
            <a:lvl8pPr marL="352044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8pPr>
            <a:lvl9pPr marL="40233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9pPr>
          </a:lstStyle>
          <a:p>
            <a:pPr>
              <a:spcBef>
                <a:spcPts val="500"/>
              </a:spcBef>
            </a:pPr>
            <a:r>
              <a:rPr lang="en-US" sz="2000" dirty="0" smtClean="0">
                <a:solidFill>
                  <a:srgbClr val="ED7324"/>
                </a:solidFill>
                <a:latin typeface="Helvetica" charset="-52"/>
                <a:ea typeface="Helvetica" charset="-52"/>
                <a:cs typeface="Helvetica" charset="-52"/>
              </a:rPr>
              <a:t>Facilities</a:t>
            </a:r>
          </a:p>
          <a:p>
            <a:pPr>
              <a:spcBef>
                <a:spcPts val="500"/>
              </a:spcBef>
            </a:pPr>
            <a:r>
              <a:rPr lang="en-US" sz="2000" dirty="0" smtClean="0">
                <a:solidFill>
                  <a:srgbClr val="ED7324"/>
                </a:solidFill>
                <a:latin typeface="Helvetica" charset="-52"/>
                <a:ea typeface="Helvetica" charset="-52"/>
                <a:cs typeface="Helvetica" charset="-52"/>
              </a:rPr>
              <a:t>Planning</a:t>
            </a:r>
            <a:endParaRPr lang="en-US" sz="2000" dirty="0">
              <a:solidFill>
                <a:srgbClr val="ED7324"/>
              </a:solidFill>
              <a:latin typeface="Helvetica" charset="-52"/>
              <a:ea typeface="Helvetica" charset="-52"/>
              <a:cs typeface="Helvetica" charset="-52"/>
            </a:endParaRPr>
          </a:p>
        </p:txBody>
      </p:sp>
    </p:spTree>
    <p:extLst>
      <p:ext uri="{BB962C8B-B14F-4D97-AF65-F5344CB8AC3E}">
        <p14:creationId xmlns:p14="http://schemas.microsoft.com/office/powerpoint/2010/main" val="1446919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239928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360316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56976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2920" y="1554480"/>
            <a:ext cx="9052560" cy="54406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08409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2920" y="1554480"/>
            <a:ext cx="9052560" cy="103632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2920" y="2677160"/>
            <a:ext cx="9052560" cy="43180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827" r="63745"/>
          <a:stretch/>
        </p:blipFill>
        <p:spPr>
          <a:xfrm>
            <a:off x="8590562" y="441641"/>
            <a:ext cx="1005840" cy="884282"/>
          </a:xfrm>
          <a:prstGeom prst="rect">
            <a:avLst/>
          </a:prstGeom>
        </p:spPr>
      </p:pic>
      <p:sp>
        <p:nvSpPr>
          <p:cNvPr id="7" name="Subtitle 2"/>
          <p:cNvSpPr txBox="1">
            <a:spLocks noChangeAspect="1"/>
          </p:cNvSpPr>
          <p:nvPr userDrawn="1"/>
        </p:nvSpPr>
        <p:spPr>
          <a:xfrm>
            <a:off x="8323325" y="1401633"/>
            <a:ext cx="1524120" cy="386476"/>
          </a:xfrm>
          <a:prstGeom prst="rect">
            <a:avLst/>
          </a:prstGeom>
        </p:spPr>
        <p:txBody>
          <a:bodyPr vert="horz" lIns="91440" tIns="45720" rIns="91440" bIns="45720" rtlCol="0">
            <a:normAutofit fontScale="47500" lnSpcReduction="20000"/>
          </a:bodyPr>
          <a:lstStyle>
            <a:lvl1pPr marL="0" indent="0" algn="ctr" defTabSz="1005840" rtl="0" eaLnBrk="1" latinLnBrk="0" hangingPunct="1">
              <a:lnSpc>
                <a:spcPct val="90000"/>
              </a:lnSpc>
              <a:spcBef>
                <a:spcPts val="1100"/>
              </a:spcBef>
              <a:buFont typeface="Arial" panose="020B0604020202020204" pitchFamily="34" charset="0"/>
              <a:buNone/>
              <a:defRPr sz="2640" kern="1200">
                <a:solidFill>
                  <a:schemeClr val="tx1"/>
                </a:solidFill>
                <a:latin typeface="+mn-lt"/>
                <a:ea typeface="+mn-ea"/>
                <a:cs typeface="+mn-cs"/>
              </a:defRPr>
            </a:lvl1pPr>
            <a:lvl2pPr marL="502920" indent="0" algn="ctr" defTabSz="1005840" rtl="0" eaLnBrk="1" latinLnBrk="0" hangingPunct="1">
              <a:lnSpc>
                <a:spcPct val="90000"/>
              </a:lnSpc>
              <a:spcBef>
                <a:spcPts val="550"/>
              </a:spcBef>
              <a:buFont typeface="Arial" panose="020B0604020202020204" pitchFamily="34" charset="0"/>
              <a:buNone/>
              <a:defRPr sz="2200" kern="1200">
                <a:solidFill>
                  <a:schemeClr val="tx1"/>
                </a:solidFill>
                <a:latin typeface="+mn-lt"/>
                <a:ea typeface="+mn-ea"/>
                <a:cs typeface="+mn-cs"/>
              </a:defRPr>
            </a:lvl2pPr>
            <a:lvl3pPr marL="1005840" indent="0" algn="ctr" defTabSz="1005840" rtl="0" eaLnBrk="1" latinLnBrk="0" hangingPunct="1">
              <a:lnSpc>
                <a:spcPct val="90000"/>
              </a:lnSpc>
              <a:spcBef>
                <a:spcPts val="550"/>
              </a:spcBef>
              <a:buFont typeface="Arial" panose="020B0604020202020204" pitchFamily="34" charset="0"/>
              <a:buNone/>
              <a:defRPr sz="1980" kern="1200">
                <a:solidFill>
                  <a:schemeClr val="tx1"/>
                </a:solidFill>
                <a:latin typeface="+mn-lt"/>
                <a:ea typeface="+mn-ea"/>
                <a:cs typeface="+mn-cs"/>
              </a:defRPr>
            </a:lvl3pPr>
            <a:lvl4pPr marL="15087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4pPr>
            <a:lvl5pPr marL="201168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5pPr>
            <a:lvl6pPr marL="251460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6pPr>
            <a:lvl7pPr marL="301752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7pPr>
            <a:lvl8pPr marL="352044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8pPr>
            <a:lvl9pPr marL="40233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9pPr>
          </a:lstStyle>
          <a:p>
            <a:pPr>
              <a:spcBef>
                <a:spcPts val="500"/>
              </a:spcBef>
            </a:pPr>
            <a:r>
              <a:rPr lang="en-US" sz="2000" dirty="0" smtClean="0">
                <a:solidFill>
                  <a:srgbClr val="ED7324"/>
                </a:solidFill>
                <a:latin typeface="Helvetica" charset="-52"/>
                <a:ea typeface="Helvetica" charset="-52"/>
                <a:cs typeface="Helvetica" charset="-52"/>
              </a:rPr>
              <a:t>Facilities</a:t>
            </a:r>
          </a:p>
          <a:p>
            <a:pPr>
              <a:spcBef>
                <a:spcPts val="500"/>
              </a:spcBef>
            </a:pPr>
            <a:r>
              <a:rPr lang="en-US" sz="2000" dirty="0" smtClean="0">
                <a:solidFill>
                  <a:srgbClr val="ED7324"/>
                </a:solidFill>
                <a:latin typeface="Helvetica" charset="-52"/>
                <a:ea typeface="Helvetica" charset="-52"/>
                <a:cs typeface="Helvetica" charset="-52"/>
              </a:rPr>
              <a:t>Planning</a:t>
            </a:r>
            <a:endParaRPr lang="en-US" sz="2000" dirty="0">
              <a:solidFill>
                <a:srgbClr val="ED7324"/>
              </a:solidFill>
              <a:latin typeface="Helvetica" charset="-52"/>
              <a:ea typeface="Helvetica" charset="-52"/>
              <a:cs typeface="Helvetica" charset="-52"/>
            </a:endParaRPr>
          </a:p>
        </p:txBody>
      </p:sp>
    </p:spTree>
    <p:extLst>
      <p:ext uri="{BB962C8B-B14F-4D97-AF65-F5344CB8AC3E}">
        <p14:creationId xmlns:p14="http://schemas.microsoft.com/office/powerpoint/2010/main" val="7436847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1554480"/>
            <a:ext cx="9052560" cy="103632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2920" y="2677160"/>
            <a:ext cx="4442460"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677160"/>
            <a:ext cx="4442460"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57844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2">
            <a:alphaModFix amt="70000"/>
            <a:extLst>
              <a:ext uri="{28A0092B-C50C-407E-A947-70E740481C1C}">
                <a14:useLocalDpi xmlns:a14="http://schemas.microsoft.com/office/drawing/2010/main" val="0"/>
              </a:ext>
            </a:extLst>
          </a:blip>
          <a:srcRect r="20553" b="54975"/>
          <a:stretch/>
        </p:blipFill>
        <p:spPr>
          <a:xfrm>
            <a:off x="0" y="2969465"/>
            <a:ext cx="10058400" cy="4802935"/>
          </a:xfrm>
          <a:prstGeom prst="rect">
            <a:avLst/>
          </a:prstGeom>
        </p:spPr>
      </p:pic>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7660" y="422030"/>
            <a:ext cx="4136701" cy="454226"/>
          </a:xfrm>
          <a:prstGeom prst="rect">
            <a:avLst/>
          </a:prstGeom>
        </p:spPr>
      </p:pic>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ABA9D0CE-136D-1541-83BD-5072E0CA8E4B}" type="datetimeFigureOut">
              <a:rPr lang="en-US" smtClean="0"/>
              <a:t>3/12/2018</a:t>
            </a:fld>
            <a:endParaRPr lang="en-US" dirty="0"/>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B7297D8D-4001-6041-9BAA-2C0E7C7C60B1}" type="slidenum">
              <a:rPr lang="en-US" smtClean="0"/>
              <a:t>‹#›</a:t>
            </a:fld>
            <a:endParaRPr lang="en-US" dirty="0"/>
          </a:p>
        </p:txBody>
      </p:sp>
    </p:spTree>
    <p:extLst>
      <p:ext uri="{BB962C8B-B14F-4D97-AF65-F5344CB8AC3E}">
        <p14:creationId xmlns:p14="http://schemas.microsoft.com/office/powerpoint/2010/main" val="382073120"/>
      </p:ext>
    </p:extLst>
  </p:cSld>
  <p:clrMap bg1="lt1" tx1="dk1" bg2="lt2" tx2="dk2" accent1="accent1" accent2="accent2" accent3="accent3" accent4="accent4" accent5="accent5" accent6="accent6" hlink="hlink" folHlink="folHlink"/>
  <p:sldLayoutIdLst>
    <p:sldLayoutId id="2147483682" r:id="rId1"/>
    <p:sldLayoutId id="2147483672" r:id="rId2"/>
    <p:sldLayoutId id="2147483684" r:id="rId3"/>
    <p:sldLayoutId id="2147483686" r:id="rId4"/>
    <p:sldLayoutId id="2147483687" r:id="rId5"/>
    <p:sldLayoutId id="2147483688" r:id="rId6"/>
    <p:sldLayoutId id="2147483689" r:id="rId7"/>
    <p:sldLayoutId id="2147483690" r:id="rId8"/>
    <p:sldLayoutId id="2147483691" r:id="rId9"/>
    <p:sldLayoutId id="2147483692" r:id="rId10"/>
  </p:sldLayoutIdLst>
  <p:timing>
    <p:tnLst>
      <p:par>
        <p:cTn id="1" dur="indefinite" restart="never" nodeType="tmRoot"/>
      </p:par>
    </p:tnLst>
  </p:timing>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calstate.edu/cpdc/Facilities_Planning/Space_Mgmt/Reports/campus_SumCap.shtml"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http://www.calstate.edu/cpdc/Facilities_Planning/Space_Mgmt/Reports/LabFTES.s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andout%20SB%20Performing%20Arts/Utilization%20Reports%20for%20Lecture%20and%20Lab.xls"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calstate.edu/CPDC/Facilities_Planning/Space_Mgmt/Forms"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www.calstate.edu/CPDC/Facilities_Planning/Space_Mgmt/Forms"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www.calstate.edu/CPDC/Facilities_Planning/Space_Mgmt/index.shtml"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www.calstate.edu/cpdc/Facilities_Planning/Space_Mgmt/Resource_Documents/"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www.calstate.edu/cpdc/Facilities_Planning/Space_Mgmt/Forms/"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783" y="1406945"/>
            <a:ext cx="9731097" cy="2308324"/>
          </a:xfrm>
          <a:prstGeom prst="rect">
            <a:avLst/>
          </a:prstGeom>
          <a:noFill/>
        </p:spPr>
        <p:txBody>
          <a:bodyPr wrap="square" rtlCol="0">
            <a:spAutoFit/>
          </a:bodyPr>
          <a:lstStyle/>
          <a:p>
            <a:pPr algn="ctr"/>
            <a:r>
              <a:rPr lang="en-US" sz="7200" b="1" dirty="0" smtClean="0"/>
              <a:t>Space and Facilities Database</a:t>
            </a:r>
            <a:endParaRPr lang="en-US" sz="7200" b="1" dirty="0"/>
          </a:p>
        </p:txBody>
      </p:sp>
      <p:sp>
        <p:nvSpPr>
          <p:cNvPr id="5" name="TextBox 4"/>
          <p:cNvSpPr txBox="1"/>
          <p:nvPr/>
        </p:nvSpPr>
        <p:spPr>
          <a:xfrm>
            <a:off x="527590" y="6054519"/>
            <a:ext cx="8890000" cy="461665"/>
          </a:xfrm>
          <a:prstGeom prst="rect">
            <a:avLst/>
          </a:prstGeom>
          <a:noFill/>
        </p:spPr>
        <p:txBody>
          <a:bodyPr wrap="square" rtlCol="0">
            <a:spAutoFit/>
          </a:bodyPr>
          <a:lstStyle/>
          <a:p>
            <a:pPr algn="ctr"/>
            <a:r>
              <a:rPr lang="en-US" sz="2400" dirty="0" smtClean="0">
                <a:solidFill>
                  <a:schemeClr val="tx2"/>
                </a:solidFill>
              </a:rPr>
              <a:t>April 27, 2016</a:t>
            </a:r>
            <a:endParaRPr lang="en-US" sz="2400" dirty="0">
              <a:solidFill>
                <a:schemeClr val="tx2"/>
              </a:solidFill>
            </a:endParaRPr>
          </a:p>
        </p:txBody>
      </p:sp>
      <p:pic>
        <p:nvPicPr>
          <p:cNvPr id="8" name="Picture 7" descr="CPDC-Header-Image-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750" y="3852055"/>
            <a:ext cx="7004337" cy="2011245"/>
          </a:xfrm>
          <a:prstGeom prst="rect">
            <a:avLst/>
          </a:prstGeom>
        </p:spPr>
      </p:pic>
    </p:spTree>
    <p:extLst>
      <p:ext uri="{BB962C8B-B14F-4D97-AF65-F5344CB8AC3E}">
        <p14:creationId xmlns:p14="http://schemas.microsoft.com/office/powerpoint/2010/main" val="1087270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683663" y="1541507"/>
            <a:ext cx="9051925" cy="754063"/>
          </a:xfrm>
        </p:spPr>
        <p:txBody>
          <a:bodyPr>
            <a:normAutofit fontScale="90000"/>
          </a:bodyPr>
          <a:lstStyle/>
          <a:p>
            <a:pPr eaLnBrk="1" hangingPunct="1"/>
            <a:r>
              <a:rPr lang="en-US" altLang="en-US" dirty="0" smtClean="0">
                <a:latin typeface="+mn-lt"/>
              </a:rPr>
              <a:t>Capacity</a:t>
            </a:r>
          </a:p>
        </p:txBody>
      </p:sp>
      <p:sp>
        <p:nvSpPr>
          <p:cNvPr id="20483" name="Rectangle 3"/>
          <p:cNvSpPr>
            <a:spLocks noGrp="1" noChangeArrowheads="1"/>
          </p:cNvSpPr>
          <p:nvPr>
            <p:ph type="body" idx="4294967295"/>
          </p:nvPr>
        </p:nvSpPr>
        <p:spPr>
          <a:xfrm>
            <a:off x="837488" y="2460625"/>
            <a:ext cx="9051925" cy="4778375"/>
          </a:xfrm>
        </p:spPr>
        <p:txBody>
          <a:bodyPr>
            <a:normAutofit/>
          </a:bodyPr>
          <a:lstStyle/>
          <a:p>
            <a:pPr eaLnBrk="1" hangingPunct="1">
              <a:lnSpc>
                <a:spcPct val="90000"/>
              </a:lnSpc>
            </a:pPr>
            <a:r>
              <a:rPr lang="en-US" altLang="en-US" sz="2640" dirty="0" smtClean="0"/>
              <a:t>Lecture and teaching laboratory space. </a:t>
            </a:r>
          </a:p>
          <a:p>
            <a:pPr lvl="1" eaLnBrk="1" hangingPunct="1">
              <a:lnSpc>
                <a:spcPct val="90000"/>
              </a:lnSpc>
            </a:pPr>
            <a:r>
              <a:rPr lang="en-US" altLang="en-US" dirty="0" smtClean="0"/>
              <a:t>Lecture</a:t>
            </a:r>
            <a:r>
              <a:rPr lang="en-US" altLang="en-US" dirty="0"/>
              <a:t>: Space Type 0001 &amp; 0004</a:t>
            </a:r>
          </a:p>
          <a:p>
            <a:pPr lvl="1" eaLnBrk="1" hangingPunct="1">
              <a:lnSpc>
                <a:spcPct val="90000"/>
              </a:lnSpc>
            </a:pPr>
            <a:r>
              <a:rPr lang="en-US" altLang="en-US" dirty="0"/>
              <a:t>Teaching laboratory: Space Type 0010</a:t>
            </a:r>
          </a:p>
          <a:p>
            <a:pPr eaLnBrk="1" hangingPunct="1">
              <a:lnSpc>
                <a:spcPct val="90000"/>
              </a:lnSpc>
            </a:pPr>
            <a:r>
              <a:rPr lang="en-US" altLang="en-US" sz="2640" dirty="0" smtClean="0"/>
              <a:t>Expressed by Full Time Equivalent Students (FTES).</a:t>
            </a:r>
          </a:p>
          <a:p>
            <a:pPr lvl="1" eaLnBrk="1" hangingPunct="1">
              <a:lnSpc>
                <a:spcPct val="90000"/>
              </a:lnSpc>
            </a:pPr>
            <a:r>
              <a:rPr lang="en-US" altLang="en-US" dirty="0" smtClean="0"/>
              <a:t>Lecture = </a:t>
            </a:r>
            <a:r>
              <a:rPr lang="en-US" altLang="en-US" dirty="0"/>
              <a:t>stations </a:t>
            </a:r>
            <a:r>
              <a:rPr lang="en-US" altLang="en-US" dirty="0" smtClean="0"/>
              <a:t>x </a:t>
            </a:r>
            <a:r>
              <a:rPr lang="en-US" altLang="en-US" dirty="0"/>
              <a:t>2.33</a:t>
            </a:r>
          </a:p>
          <a:p>
            <a:pPr lvl="1" eaLnBrk="1" hangingPunct="1">
              <a:lnSpc>
                <a:spcPct val="90000"/>
              </a:lnSpc>
            </a:pPr>
            <a:r>
              <a:rPr lang="en-US" altLang="en-US" dirty="0"/>
              <a:t>Teaching Lab (Lower Division</a:t>
            </a:r>
            <a:r>
              <a:rPr lang="en-US" altLang="en-US" dirty="0" smtClean="0"/>
              <a:t>) =  </a:t>
            </a:r>
            <a:r>
              <a:rPr lang="en-US" altLang="en-US" dirty="0"/>
              <a:t>stations </a:t>
            </a:r>
            <a:r>
              <a:rPr lang="en-US" altLang="en-US" dirty="0" smtClean="0"/>
              <a:t>x </a:t>
            </a:r>
            <a:r>
              <a:rPr lang="en-US" altLang="en-US" dirty="0"/>
              <a:t>0.52</a:t>
            </a:r>
          </a:p>
          <a:p>
            <a:pPr lvl="1" eaLnBrk="1" hangingPunct="1">
              <a:lnSpc>
                <a:spcPct val="90000"/>
              </a:lnSpc>
            </a:pPr>
            <a:r>
              <a:rPr lang="en-US" altLang="en-US" dirty="0"/>
              <a:t>Teaching Lab (Upper &amp; Grad Division</a:t>
            </a:r>
            <a:r>
              <a:rPr lang="en-US" altLang="en-US" dirty="0" smtClean="0"/>
              <a:t>)= </a:t>
            </a:r>
            <a:r>
              <a:rPr lang="en-US" altLang="en-US" dirty="0"/>
              <a:t>stations </a:t>
            </a:r>
            <a:r>
              <a:rPr lang="en-US" altLang="en-US" dirty="0" smtClean="0"/>
              <a:t>x </a:t>
            </a:r>
            <a:r>
              <a:rPr lang="en-US" altLang="en-US" dirty="0"/>
              <a:t>0.39</a:t>
            </a:r>
          </a:p>
          <a:p>
            <a:pPr eaLnBrk="1" hangingPunct="1">
              <a:lnSpc>
                <a:spcPct val="90000"/>
              </a:lnSpc>
            </a:pPr>
            <a:endParaRPr lang="en-US" altLang="en-US" sz="264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idx="4294967295"/>
          </p:nvPr>
        </p:nvSpPr>
        <p:spPr>
          <a:xfrm>
            <a:off x="0" y="2544763"/>
            <a:ext cx="10058400" cy="1006475"/>
          </a:xfrm>
        </p:spPr>
        <p:txBody>
          <a:bodyPr/>
          <a:lstStyle/>
          <a:p>
            <a:pPr algn="ctr" eaLnBrk="1" hangingPunct="1"/>
            <a:r>
              <a:rPr lang="en-US" altLang="zh-CN" dirty="0" smtClean="0">
                <a:latin typeface="+mn-lt"/>
                <a:ea typeface="宋体" panose="02010600030101010101" pitchFamily="2" charset="-122"/>
              </a:rPr>
              <a:t>Academic Planning Database</a:t>
            </a:r>
          </a:p>
        </p:txBody>
      </p:sp>
    </p:spTree>
    <p:extLst>
      <p:ext uri="{BB962C8B-B14F-4D97-AF65-F5344CB8AC3E}">
        <p14:creationId xmlns:p14="http://schemas.microsoft.com/office/powerpoint/2010/main" val="3526600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218540" y="1271904"/>
            <a:ext cx="8674100" cy="1501775"/>
          </a:xfrm>
        </p:spPr>
        <p:txBody>
          <a:bodyPr/>
          <a:lstStyle/>
          <a:p>
            <a:r>
              <a:rPr lang="en-US" altLang="en-US" dirty="0" smtClean="0">
                <a:latin typeface="+mn-lt"/>
              </a:rPr>
              <a:t>Group Discussion </a:t>
            </a:r>
          </a:p>
        </p:txBody>
      </p:sp>
      <p:sp>
        <p:nvSpPr>
          <p:cNvPr id="29699" name="Content Placeholder 2"/>
          <p:cNvSpPr>
            <a:spLocks noGrp="1"/>
          </p:cNvSpPr>
          <p:nvPr>
            <p:ph idx="4294967295"/>
          </p:nvPr>
        </p:nvSpPr>
        <p:spPr>
          <a:xfrm>
            <a:off x="439734" y="2411780"/>
            <a:ext cx="9494378" cy="4932362"/>
          </a:xfrm>
        </p:spPr>
        <p:txBody>
          <a:bodyPr/>
          <a:lstStyle/>
          <a:p>
            <a:r>
              <a:rPr lang="en-US" altLang="en-US" dirty="0" smtClean="0"/>
              <a:t>Learning the relationship between Facilities Planning and APDB coordinator</a:t>
            </a:r>
          </a:p>
          <a:p>
            <a:r>
              <a:rPr lang="en-US" altLang="en-US" dirty="0" smtClean="0"/>
              <a:t>The role Facilities Planning plays in supporting APDB coordinator</a:t>
            </a:r>
            <a:endParaRPr lang="en-US" altLang="en-US" dirty="0"/>
          </a:p>
        </p:txBody>
      </p:sp>
    </p:spTree>
    <p:extLst>
      <p:ext uri="{BB962C8B-B14F-4D97-AF65-F5344CB8AC3E}">
        <p14:creationId xmlns:p14="http://schemas.microsoft.com/office/powerpoint/2010/main" val="217965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52927" y="1706519"/>
            <a:ext cx="9051925" cy="838200"/>
          </a:xfrm>
        </p:spPr>
        <p:txBody>
          <a:bodyPr/>
          <a:lstStyle/>
          <a:p>
            <a:pPr eaLnBrk="1" hangingPunct="1"/>
            <a:r>
              <a:rPr lang="en-US" altLang="zh-CN" dirty="0" smtClean="0">
                <a:latin typeface="+mn-lt"/>
                <a:ea typeface="宋体" panose="02010600030101010101" pitchFamily="2" charset="-122"/>
              </a:rPr>
              <a:t>What is APDB?</a:t>
            </a:r>
          </a:p>
        </p:txBody>
      </p:sp>
      <p:sp>
        <p:nvSpPr>
          <p:cNvPr id="17411" name="Rectangle 3"/>
          <p:cNvSpPr>
            <a:spLocks noGrp="1" noChangeArrowheads="1"/>
          </p:cNvSpPr>
          <p:nvPr>
            <p:ph type="body" idx="4294967295"/>
          </p:nvPr>
        </p:nvSpPr>
        <p:spPr>
          <a:xfrm>
            <a:off x="640934" y="2628247"/>
            <a:ext cx="9051925" cy="4860925"/>
          </a:xfrm>
        </p:spPr>
        <p:txBody>
          <a:bodyPr>
            <a:normAutofit/>
          </a:bodyPr>
          <a:lstStyle/>
          <a:p>
            <a:pPr>
              <a:lnSpc>
                <a:spcPct val="80000"/>
              </a:lnSpc>
            </a:pPr>
            <a:r>
              <a:rPr lang="en-US" altLang="zh-CN" sz="3000" dirty="0" smtClean="0">
                <a:ea typeface="宋体" panose="02010600030101010101" pitchFamily="2" charset="-122"/>
              </a:rPr>
              <a:t>APDB </a:t>
            </a:r>
            <a:r>
              <a:rPr lang="en-US" altLang="en-US" sz="2800" dirty="0"/>
              <a:t>–</a:t>
            </a:r>
            <a:r>
              <a:rPr lang="en-US" altLang="zh-CN" sz="3000" dirty="0" smtClean="0">
                <a:ea typeface="宋体" panose="02010600030101010101" pitchFamily="2" charset="-122"/>
              </a:rPr>
              <a:t> Academic </a:t>
            </a:r>
            <a:r>
              <a:rPr lang="en-US" altLang="zh-CN" sz="3000" dirty="0">
                <a:ea typeface="宋体" panose="02010600030101010101" pitchFamily="2" charset="-122"/>
              </a:rPr>
              <a:t>Planning Database</a:t>
            </a:r>
          </a:p>
          <a:p>
            <a:pPr eaLnBrk="1" hangingPunct="1">
              <a:lnSpc>
                <a:spcPct val="80000"/>
              </a:lnSpc>
            </a:pPr>
            <a:r>
              <a:rPr lang="en-US" altLang="zh-CN" sz="3000" dirty="0">
                <a:ea typeface="宋体" panose="02010600030101010101" pitchFamily="2" charset="-122"/>
              </a:rPr>
              <a:t>Also a database maintained by CO</a:t>
            </a:r>
          </a:p>
          <a:p>
            <a:pPr eaLnBrk="1" hangingPunct="1">
              <a:lnSpc>
                <a:spcPct val="80000"/>
              </a:lnSpc>
            </a:pPr>
            <a:r>
              <a:rPr lang="en-US" altLang="zh-CN" sz="3000" dirty="0">
                <a:ea typeface="宋体" panose="02010600030101010101" pitchFamily="2" charset="-122"/>
              </a:rPr>
              <a:t>Reported by campus for each term</a:t>
            </a:r>
          </a:p>
          <a:p>
            <a:pPr eaLnBrk="1" hangingPunct="1">
              <a:lnSpc>
                <a:spcPct val="80000"/>
              </a:lnSpc>
            </a:pPr>
            <a:r>
              <a:rPr lang="en-US" altLang="en-US" sz="3000" dirty="0"/>
              <a:t>APDB contains information on </a:t>
            </a:r>
            <a:r>
              <a:rPr lang="en-US" altLang="en-US" sz="3000" dirty="0" smtClean="0"/>
              <a:t>course data.</a:t>
            </a:r>
            <a:endParaRPr lang="en-US" altLang="zh-CN" sz="3000" dirty="0">
              <a:ea typeface="宋体" panose="02010600030101010101" pitchFamily="2" charset="-122"/>
            </a:endParaRPr>
          </a:p>
        </p:txBody>
      </p:sp>
    </p:spTree>
    <p:extLst>
      <p:ext uri="{BB962C8B-B14F-4D97-AF65-F5344CB8AC3E}">
        <p14:creationId xmlns:p14="http://schemas.microsoft.com/office/powerpoint/2010/main" val="1512791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p:cNvPicPr>
          <p:nvPr/>
        </p:nvPicPr>
        <p:blipFill>
          <a:blip r:embed="rId3">
            <a:extLst>
              <a:ext uri="{28A0092B-C50C-407E-A947-70E740481C1C}">
                <a14:useLocalDpi xmlns:a14="http://schemas.microsoft.com/office/drawing/2010/main" val="0"/>
              </a:ext>
            </a:extLst>
          </a:blip>
          <a:srcRect t="24419"/>
          <a:stretch>
            <a:fillRect/>
          </a:stretch>
        </p:blipFill>
        <p:spPr bwMode="auto">
          <a:xfrm>
            <a:off x="354489" y="3005586"/>
            <a:ext cx="2407793" cy="242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4506" y="984726"/>
            <a:ext cx="3419157" cy="22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9268" y="3294222"/>
            <a:ext cx="1459865" cy="118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3854" y="944138"/>
            <a:ext cx="2649062" cy="198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23578" y="3322081"/>
            <a:ext cx="3220085" cy="21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28193" y="5505847"/>
            <a:ext cx="279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88920" y="3192840"/>
            <a:ext cx="3333273" cy="222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2"/>
          <p:cNvPicPr>
            <a:picLocks noChangeAspect="1"/>
          </p:cNvPicPr>
          <p:nvPr/>
        </p:nvPicPr>
        <p:blipFill>
          <a:blip r:embed="rId10">
            <a:extLst>
              <a:ext uri="{28A0092B-C50C-407E-A947-70E740481C1C}">
                <a14:useLocalDpi xmlns:a14="http://schemas.microsoft.com/office/drawing/2010/main" val="0"/>
              </a:ext>
            </a:extLst>
          </a:blip>
          <a:srcRect t="26762"/>
          <a:stretch>
            <a:fillRect/>
          </a:stretch>
        </p:blipFill>
        <p:spPr bwMode="auto">
          <a:xfrm>
            <a:off x="209551" y="5505847"/>
            <a:ext cx="3482232" cy="211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55856" y="1408598"/>
            <a:ext cx="2484914" cy="167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871978" y="5627212"/>
            <a:ext cx="3083878" cy="187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308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92743" y="1057275"/>
            <a:ext cx="8072914" cy="5657850"/>
          </a:xfrm>
          <a:prstGeom prst="rect">
            <a:avLst/>
          </a:prstGeom>
          <a:noFill/>
          <a:ln>
            <a:noFill/>
          </a:ln>
        </p:spPr>
      </p:pic>
      <p:pic>
        <p:nvPicPr>
          <p:cNvPr id="3" name="Picture 2"/>
          <p:cNvPicPr>
            <a:picLocks noChangeAspect="1"/>
          </p:cNvPicPr>
          <p:nvPr/>
        </p:nvPicPr>
        <p:blipFill>
          <a:blip r:embed="rId4"/>
          <a:stretch>
            <a:fillRect/>
          </a:stretch>
        </p:blipFill>
        <p:spPr>
          <a:xfrm>
            <a:off x="3551489" y="1692068"/>
            <a:ext cx="2637885" cy="2016808"/>
          </a:xfrm>
          <a:prstGeom prst="rect">
            <a:avLst/>
          </a:prstGeom>
        </p:spPr>
      </p:pic>
      <p:pic>
        <p:nvPicPr>
          <p:cNvPr id="4" name="Picture 3"/>
          <p:cNvPicPr>
            <a:picLocks noChangeAspect="1"/>
          </p:cNvPicPr>
          <p:nvPr/>
        </p:nvPicPr>
        <p:blipFill>
          <a:blip r:embed="rId5"/>
          <a:stretch>
            <a:fillRect/>
          </a:stretch>
        </p:blipFill>
        <p:spPr>
          <a:xfrm>
            <a:off x="2332245" y="4623274"/>
            <a:ext cx="2294702" cy="1751890"/>
          </a:xfrm>
          <a:prstGeom prst="rect">
            <a:avLst/>
          </a:prstGeom>
        </p:spPr>
      </p:pic>
      <p:pic>
        <p:nvPicPr>
          <p:cNvPr id="5" name="Picture 4"/>
          <p:cNvPicPr>
            <a:picLocks noChangeAspect="1"/>
          </p:cNvPicPr>
          <p:nvPr/>
        </p:nvPicPr>
        <p:blipFill rotWithShape="1">
          <a:blip r:embed="rId6"/>
          <a:srcRect l="4979"/>
          <a:stretch/>
        </p:blipFill>
        <p:spPr>
          <a:xfrm>
            <a:off x="5383850" y="4623274"/>
            <a:ext cx="2306868" cy="1751890"/>
          </a:xfrm>
          <a:prstGeom prst="rect">
            <a:avLst/>
          </a:prstGeom>
        </p:spPr>
      </p:pic>
    </p:spTree>
    <p:extLst>
      <p:ext uri="{BB962C8B-B14F-4D97-AF65-F5344CB8AC3E}">
        <p14:creationId xmlns:p14="http://schemas.microsoft.com/office/powerpoint/2010/main" val="35541432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615297" y="1900119"/>
            <a:ext cx="9051925" cy="754062"/>
          </a:xfrm>
        </p:spPr>
        <p:txBody>
          <a:bodyPr>
            <a:normAutofit fontScale="90000"/>
          </a:bodyPr>
          <a:lstStyle/>
          <a:p>
            <a:pPr eaLnBrk="1" hangingPunct="1"/>
            <a:r>
              <a:rPr lang="en-US" altLang="zh-CN" dirty="0" smtClean="0">
                <a:latin typeface="+mn-lt"/>
                <a:ea typeface="宋体" panose="02010600030101010101" pitchFamily="2" charset="-122"/>
              </a:rPr>
              <a:t>SFDB Update &amp; APDB Reporting</a:t>
            </a:r>
          </a:p>
        </p:txBody>
      </p:sp>
      <p:sp>
        <p:nvSpPr>
          <p:cNvPr id="26627" name="Rectangle 3"/>
          <p:cNvSpPr>
            <a:spLocks noGrp="1" noChangeArrowheads="1"/>
          </p:cNvSpPr>
          <p:nvPr>
            <p:ph type="body" idx="4294967295"/>
          </p:nvPr>
        </p:nvSpPr>
        <p:spPr>
          <a:xfrm>
            <a:off x="794759" y="2732770"/>
            <a:ext cx="9051925" cy="4778375"/>
          </a:xfrm>
        </p:spPr>
        <p:txBody>
          <a:bodyPr/>
          <a:lstStyle/>
          <a:p>
            <a:pPr>
              <a:lnSpc>
                <a:spcPct val="80000"/>
              </a:lnSpc>
            </a:pPr>
            <a:r>
              <a:rPr lang="en-US" altLang="zh-CN" dirty="0" smtClean="0">
                <a:solidFill>
                  <a:schemeClr val="tx1"/>
                </a:solidFill>
                <a:ea typeface="宋体" panose="02010600030101010101" pitchFamily="2" charset="-122"/>
              </a:rPr>
              <a:t>Fall Term: REQUIRED to fix in APDB or SFDB</a:t>
            </a:r>
          </a:p>
          <a:p>
            <a:pPr lvl="1" eaLnBrk="1" hangingPunct="1">
              <a:lnSpc>
                <a:spcPct val="80000"/>
              </a:lnSpc>
            </a:pPr>
            <a:r>
              <a:rPr lang="en-US" altLang="zh-CN" dirty="0" smtClean="0">
                <a:solidFill>
                  <a:schemeClr val="tx1"/>
                </a:solidFill>
                <a:ea typeface="宋体" panose="02010600030101010101" pitchFamily="2" charset="-122"/>
              </a:rPr>
              <a:t>Other terms: warning message only</a:t>
            </a:r>
          </a:p>
          <a:p>
            <a:pPr eaLnBrk="1" hangingPunct="1">
              <a:lnSpc>
                <a:spcPct val="80000"/>
              </a:lnSpc>
            </a:pPr>
            <a:r>
              <a:rPr lang="en-US" altLang="zh-CN" sz="2860" dirty="0" smtClean="0">
                <a:ea typeface="宋体" panose="02010600030101010101" pitchFamily="2" charset="-122"/>
              </a:rPr>
              <a:t>Minimize non-matching SFDB ID errors:</a:t>
            </a:r>
          </a:p>
          <a:p>
            <a:pPr lvl="1" eaLnBrk="1" hangingPunct="1">
              <a:lnSpc>
                <a:spcPct val="80000"/>
              </a:lnSpc>
            </a:pPr>
            <a:r>
              <a:rPr lang="en-US" altLang="zh-CN" dirty="0" smtClean="0">
                <a:ea typeface="宋体" panose="02010600030101010101" pitchFamily="2" charset="-122"/>
              </a:rPr>
              <a:t>Communicate with APDB coordinator/scheduler </a:t>
            </a:r>
          </a:p>
          <a:p>
            <a:pPr lvl="1" eaLnBrk="1" hangingPunct="1">
              <a:lnSpc>
                <a:spcPct val="80000"/>
              </a:lnSpc>
            </a:pPr>
            <a:r>
              <a:rPr lang="en-US" altLang="zh-CN" dirty="0" smtClean="0">
                <a:ea typeface="宋体" panose="02010600030101010101" pitchFamily="2" charset="-122"/>
              </a:rPr>
              <a:t>Update SFDB annually, share fall space file with APDB coordinator/scheduler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02920" y="1623060"/>
            <a:ext cx="9052560" cy="754380"/>
          </a:xfrm>
        </p:spPr>
        <p:txBody>
          <a:bodyPr>
            <a:normAutofit fontScale="90000"/>
          </a:bodyPr>
          <a:lstStyle/>
          <a:p>
            <a:pPr eaLnBrk="1" hangingPunct="1"/>
            <a:r>
              <a:rPr lang="en-US" altLang="zh-CN" dirty="0" smtClean="0">
                <a:ea typeface="宋体" panose="02010600030101010101" pitchFamily="2" charset="-122"/>
              </a:rPr>
              <a:t>APDB Reports</a:t>
            </a:r>
          </a:p>
        </p:txBody>
      </p:sp>
      <p:sp>
        <p:nvSpPr>
          <p:cNvPr id="47107" name="Rectangle 3"/>
          <p:cNvSpPr>
            <a:spLocks noGrp="1" noChangeArrowheads="1"/>
          </p:cNvSpPr>
          <p:nvPr>
            <p:ph type="body" idx="1"/>
          </p:nvPr>
        </p:nvSpPr>
        <p:spPr>
          <a:xfrm>
            <a:off x="691515" y="2377440"/>
            <a:ext cx="8675370" cy="4931516"/>
          </a:xfrm>
        </p:spPr>
        <p:txBody>
          <a:bodyPr/>
          <a:lstStyle/>
          <a:p>
            <a:r>
              <a:rPr lang="en-US" altLang="zh-CN" dirty="0" smtClean="0">
                <a:ea typeface="宋体" panose="02010600030101010101" pitchFamily="2" charset="-122"/>
              </a:rPr>
              <a:t>Report provides enrollment </a:t>
            </a:r>
            <a:r>
              <a:rPr lang="en-US" altLang="zh-CN" dirty="0" smtClean="0"/>
              <a:t>data (FTES) by </a:t>
            </a:r>
            <a:r>
              <a:rPr lang="en-US" altLang="zh-CN" dirty="0" smtClean="0">
                <a:ea typeface="宋体" panose="02010600030101010101" pitchFamily="2" charset="-122"/>
              </a:rPr>
              <a:t>term, by discipline, and by level </a:t>
            </a:r>
          </a:p>
          <a:p>
            <a:pPr lvl="1"/>
            <a:r>
              <a:rPr lang="en-US" altLang="zh-CN" dirty="0" smtClean="0">
                <a:ea typeface="宋体" panose="02010600030101010101" pitchFamily="2" charset="-122"/>
              </a:rPr>
              <a:t>APD53 Course Section Report (CSR) </a:t>
            </a:r>
          </a:p>
          <a:p>
            <a:pPr lvl="1"/>
            <a:r>
              <a:rPr lang="en-US" altLang="zh-CN" dirty="0" smtClean="0">
                <a:ea typeface="宋体" panose="02010600030101010101" pitchFamily="2" charset="-122"/>
              </a:rPr>
              <a:t>APD 791 Utilization Report  </a:t>
            </a:r>
          </a:p>
          <a:p>
            <a:pPr lvl="1"/>
            <a:r>
              <a:rPr lang="en-US" altLang="zh-CN" dirty="0" smtClean="0">
                <a:ea typeface="宋体" panose="02010600030101010101" pitchFamily="2" charset="-122"/>
              </a:rPr>
              <a:t>APDB course report</a:t>
            </a:r>
          </a:p>
          <a:p>
            <a:pPr eaLnBrk="1" hangingPunct="1">
              <a:lnSpc>
                <a:spcPct val="90000"/>
              </a:lnSpc>
            </a:pPr>
            <a:endParaRPr lang="zh-CN" altLang="en-US" dirty="0" smtClean="0">
              <a:solidFill>
                <a:schemeClr val="hlink"/>
              </a:solidFill>
              <a:ea typeface="宋体" panose="02010600030101010101" pitchFamily="2" charset="-122"/>
            </a:endParaRPr>
          </a:p>
        </p:txBody>
      </p:sp>
    </p:spTree>
    <p:extLst>
      <p:ext uri="{BB962C8B-B14F-4D97-AF65-F5344CB8AC3E}">
        <p14:creationId xmlns:p14="http://schemas.microsoft.com/office/powerpoint/2010/main" val="3463268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40550" y="1526619"/>
            <a:ext cx="8675370" cy="1502305"/>
          </a:xfrm>
        </p:spPr>
        <p:txBody>
          <a:bodyPr/>
          <a:lstStyle/>
          <a:p>
            <a:pPr eaLnBrk="1" hangingPunct="1"/>
            <a:r>
              <a:rPr lang="en-US" altLang="zh-CN" dirty="0" smtClean="0">
                <a:latin typeface="+mn-lt"/>
                <a:ea typeface="宋体" panose="02010600030101010101" pitchFamily="2" charset="-122"/>
              </a:rPr>
              <a:t>What is MYP?</a:t>
            </a:r>
          </a:p>
        </p:txBody>
      </p:sp>
      <p:sp>
        <p:nvSpPr>
          <p:cNvPr id="23555" name="Rectangle 3"/>
          <p:cNvSpPr>
            <a:spLocks noGrp="1" noChangeArrowheads="1"/>
          </p:cNvSpPr>
          <p:nvPr>
            <p:ph type="body" idx="1"/>
          </p:nvPr>
        </p:nvSpPr>
        <p:spPr>
          <a:xfrm>
            <a:off x="596923" y="2734653"/>
            <a:ext cx="9052560" cy="4389619"/>
          </a:xfrm>
        </p:spPr>
        <p:txBody>
          <a:bodyPr/>
          <a:lstStyle/>
          <a:p>
            <a:r>
              <a:rPr lang="en-US" altLang="zh-CN" sz="2800" dirty="0" smtClean="0">
                <a:ea typeface="宋体" panose="02010600030101010101" pitchFamily="2" charset="-122"/>
              </a:rPr>
              <a:t>MYP </a:t>
            </a:r>
            <a:r>
              <a:rPr lang="en-US" altLang="en-US" sz="2800" dirty="0"/>
              <a:t>– </a:t>
            </a:r>
            <a:r>
              <a:rPr lang="en-US" altLang="zh-CN" sz="2800" dirty="0" smtClean="0">
                <a:ea typeface="宋体" panose="02010600030101010101" pitchFamily="2" charset="-122"/>
              </a:rPr>
              <a:t>Multiyear </a:t>
            </a:r>
            <a:r>
              <a:rPr lang="en-US" altLang="zh-CN" sz="2800" dirty="0">
                <a:ea typeface="宋体" panose="02010600030101010101" pitchFamily="2" charset="-122"/>
              </a:rPr>
              <a:t>Enrollment Projection</a:t>
            </a:r>
          </a:p>
          <a:p>
            <a:pPr eaLnBrk="1" hangingPunct="1"/>
            <a:r>
              <a:rPr lang="en-US" altLang="zh-CN" sz="2800" dirty="0">
                <a:ea typeface="宋体" panose="02010600030101010101" pitchFamily="2" charset="-122"/>
              </a:rPr>
              <a:t>Served as official enrollment projection for capital planning</a:t>
            </a:r>
          </a:p>
          <a:p>
            <a:pPr eaLnBrk="1" hangingPunct="1"/>
            <a:r>
              <a:rPr lang="en-US" altLang="zh-CN" sz="2800" dirty="0">
                <a:ea typeface="宋体" panose="02010600030101010101" pitchFamily="2" charset="-122"/>
              </a:rPr>
              <a:t>Prepared by CO Academic Research and Resources</a:t>
            </a:r>
          </a:p>
          <a:p>
            <a:pPr marL="0" indent="0" eaLnBrk="1" hangingPunct="1">
              <a:buNone/>
            </a:pPr>
            <a:endParaRPr lang="zh-CN" altLang="en-US" sz="2640" dirty="0">
              <a:ea typeface="宋体" panose="02010600030101010101" pitchFamily="2" charset="-122"/>
            </a:endParaRPr>
          </a:p>
        </p:txBody>
      </p:sp>
    </p:spTree>
    <p:extLst>
      <p:ext uri="{BB962C8B-B14F-4D97-AF65-F5344CB8AC3E}">
        <p14:creationId xmlns:p14="http://schemas.microsoft.com/office/powerpoint/2010/main" val="3115635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20562" y="1366633"/>
            <a:ext cx="4610100" cy="1093152"/>
            <a:chOff x="4988928" y="1755173"/>
            <a:chExt cx="4610100" cy="1093152"/>
          </a:xfrm>
        </p:grpSpPr>
        <p:pic>
          <p:nvPicPr>
            <p:cNvPr id="2560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8928" y="1755173"/>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1398" y="1758665"/>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1958" y="1755173"/>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4428" y="1756919"/>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6898" y="1755173"/>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9368" y="1755173"/>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4920562" y="2799500"/>
            <a:ext cx="4610100" cy="1094899"/>
            <a:chOff x="4988928" y="3001995"/>
            <a:chExt cx="4610100" cy="1094899"/>
          </a:xfrm>
        </p:grpSpPr>
        <p:pic>
          <p:nvPicPr>
            <p:cNvPr id="2560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8928" y="3001995"/>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1398" y="3007234"/>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1958" y="3003742"/>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4428" y="3005488"/>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6898" y="3001995"/>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9368" y="3001995"/>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p:nvGrpSpPr>
        <p:grpSpPr>
          <a:xfrm>
            <a:off x="4920562" y="4148443"/>
            <a:ext cx="4610100" cy="1093153"/>
            <a:chOff x="4988928" y="4245325"/>
            <a:chExt cx="4610100" cy="1093153"/>
          </a:xfrm>
        </p:grpSpPr>
        <p:pic>
          <p:nvPicPr>
            <p:cNvPr id="25615"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8928" y="4245325"/>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1398" y="4248818"/>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1958" y="4247072"/>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4428" y="4248818"/>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6898" y="4245325"/>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9368" y="4245325"/>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4988928" y="5490402"/>
            <a:ext cx="4610100" cy="1094898"/>
            <a:chOff x="4988928" y="5490402"/>
            <a:chExt cx="4610100" cy="1094898"/>
          </a:xfrm>
        </p:grpSpPr>
        <p:grpSp>
          <p:nvGrpSpPr>
            <p:cNvPr id="6" name="Group 5"/>
            <p:cNvGrpSpPr/>
            <p:nvPr/>
          </p:nvGrpSpPr>
          <p:grpSpPr>
            <a:xfrm>
              <a:off x="4988928" y="5490402"/>
              <a:ext cx="3897630" cy="1094898"/>
              <a:chOff x="4988928" y="5490402"/>
              <a:chExt cx="3897630" cy="1094898"/>
            </a:xfrm>
          </p:grpSpPr>
          <p:pic>
            <p:nvPicPr>
              <p:cNvPr id="25621"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8928" y="5490402"/>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1398" y="5495640"/>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1958" y="5492148"/>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4428" y="5493894"/>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6898" y="5490402"/>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26"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9368" y="5490402"/>
              <a:ext cx="10896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254" y="4015152"/>
            <a:ext cx="2914116" cy="2914116"/>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50" y="3101011"/>
            <a:ext cx="1592262" cy="1592262"/>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2833" y="3706391"/>
            <a:ext cx="1367377" cy="1367377"/>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5282" y="2420595"/>
            <a:ext cx="1360832" cy="1360832"/>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4066" y="1116572"/>
            <a:ext cx="1070298" cy="1070298"/>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537" y="1616270"/>
            <a:ext cx="1183230" cy="1183230"/>
          </a:xfrm>
          <a:prstGeom prst="rect">
            <a:avLst/>
          </a:prstGeom>
        </p:spPr>
      </p:pic>
    </p:spTree>
    <p:extLst>
      <p:ext uri="{BB962C8B-B14F-4D97-AF65-F5344CB8AC3E}">
        <p14:creationId xmlns:p14="http://schemas.microsoft.com/office/powerpoint/2010/main" val="137250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790789" y="2554608"/>
            <a:ext cx="9051925" cy="4191000"/>
          </a:xfrm>
        </p:spPr>
        <p:txBody>
          <a:bodyPr>
            <a:normAutofit lnSpcReduction="10000"/>
          </a:bodyPr>
          <a:lstStyle/>
          <a:p>
            <a:pPr eaLnBrk="1" hangingPunct="1"/>
            <a:r>
              <a:rPr lang="en-US" altLang="en-US" sz="2640" dirty="0" smtClean="0"/>
              <a:t>Space and Facilities Database (SFDB)</a:t>
            </a:r>
            <a:endParaRPr lang="en-US" altLang="en-US" sz="2640" dirty="0"/>
          </a:p>
          <a:p>
            <a:pPr eaLnBrk="1" hangingPunct="1"/>
            <a:r>
              <a:rPr lang="en-US" altLang="zh-CN" sz="2640" dirty="0" smtClean="0">
                <a:ea typeface="宋体" panose="02010600030101010101" pitchFamily="2" charset="-122"/>
              </a:rPr>
              <a:t>Academic Planning Database (APDB)</a:t>
            </a:r>
            <a:endParaRPr lang="en-US" altLang="zh-CN" sz="2640" dirty="0">
              <a:ea typeface="宋体" panose="02010600030101010101" pitchFamily="2" charset="-122"/>
            </a:endParaRPr>
          </a:p>
          <a:p>
            <a:pPr eaLnBrk="1" hangingPunct="1"/>
            <a:r>
              <a:rPr lang="en-US" altLang="en-US" sz="2640" dirty="0" smtClean="0"/>
              <a:t>Space Management Resources</a:t>
            </a:r>
            <a:endParaRPr lang="en-US" altLang="en-US" sz="2640" dirty="0"/>
          </a:p>
          <a:p>
            <a:r>
              <a:rPr lang="en-US" altLang="en-US" sz="2640" dirty="0"/>
              <a:t>Capital Planning Tools</a:t>
            </a:r>
          </a:p>
          <a:p>
            <a:pPr eaLnBrk="1" hangingPunct="1"/>
            <a:r>
              <a:rPr lang="en-US" altLang="en-US" sz="2640" dirty="0" smtClean="0"/>
              <a:t>SFDB Update Process</a:t>
            </a:r>
          </a:p>
          <a:p>
            <a:pPr eaLnBrk="1" hangingPunct="1"/>
            <a:r>
              <a:rPr lang="en-US" altLang="en-US" sz="2640" dirty="0" smtClean="0"/>
              <a:t>Reports</a:t>
            </a:r>
          </a:p>
          <a:p>
            <a:r>
              <a:rPr lang="en-US" altLang="en-US" sz="2640" dirty="0" smtClean="0"/>
              <a:t>Private Use Reporting</a:t>
            </a:r>
            <a:endParaRPr lang="en-US" altLang="en-US" sz="2640" dirty="0"/>
          </a:p>
          <a:p>
            <a:r>
              <a:rPr lang="en-US" altLang="zh-CN" sz="2640" dirty="0" smtClean="0"/>
              <a:t>2017-18 Custodial Updates</a:t>
            </a:r>
          </a:p>
          <a:p>
            <a:r>
              <a:rPr lang="en-US" altLang="zh-CN" sz="2640" dirty="0" smtClean="0"/>
              <a:t>Scenarios and Case Study</a:t>
            </a:r>
            <a:endParaRPr lang="en-US" altLang="zh-CN" sz="2640" dirty="0"/>
          </a:p>
          <a:p>
            <a:endParaRPr lang="en-US" altLang="zh-CN" sz="3200" dirty="0" smtClean="0"/>
          </a:p>
          <a:p>
            <a:endParaRPr lang="en-US" altLang="en-US" dirty="0" smtClean="0"/>
          </a:p>
        </p:txBody>
      </p:sp>
      <p:sp>
        <p:nvSpPr>
          <p:cNvPr id="7170" name="Rectangle 2"/>
          <p:cNvSpPr>
            <a:spLocks noGrp="1" noChangeArrowheads="1"/>
          </p:cNvSpPr>
          <p:nvPr>
            <p:ph type="title" idx="4294967295"/>
          </p:nvPr>
        </p:nvSpPr>
        <p:spPr>
          <a:xfrm>
            <a:off x="577144" y="1382858"/>
            <a:ext cx="8674100" cy="1501775"/>
          </a:xfrm>
        </p:spPr>
        <p:txBody>
          <a:bodyPr/>
          <a:lstStyle/>
          <a:p>
            <a:pPr eaLnBrk="1" hangingPunct="1"/>
            <a:r>
              <a:rPr lang="en-US" altLang="en-US" dirty="0" smtClean="0">
                <a:latin typeface="+mn-lt"/>
              </a:rPr>
              <a:t>Topics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ChangeArrowheads="1"/>
          </p:cNvSpPr>
          <p:nvPr/>
        </p:nvSpPr>
        <p:spPr bwMode="auto">
          <a:xfrm>
            <a:off x="579755" y="2517141"/>
            <a:ext cx="8912860" cy="2582704"/>
          </a:xfrm>
          <a:prstGeom prst="rect">
            <a:avLst/>
          </a:prstGeom>
          <a:solidFill>
            <a:srgbClr val="B4404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ClrTx/>
              <a:buFontTx/>
              <a:buNone/>
            </a:pPr>
            <a:r>
              <a:rPr lang="en-US" altLang="en-US" sz="2640" dirty="0">
                <a:solidFill>
                  <a:schemeClr val="bg1"/>
                </a:solidFill>
              </a:rPr>
              <a:t>Capital Planning Tools:</a:t>
            </a:r>
          </a:p>
          <a:p>
            <a:pPr>
              <a:spcBef>
                <a:spcPct val="0"/>
              </a:spcBef>
              <a:buClrTx/>
              <a:buFontTx/>
              <a:buNone/>
            </a:pPr>
            <a:endParaRPr lang="en-US" altLang="en-US" sz="880" dirty="0">
              <a:solidFill>
                <a:schemeClr val="bg1"/>
              </a:solidFill>
            </a:endParaRPr>
          </a:p>
          <a:p>
            <a:pPr lvl="1">
              <a:spcBef>
                <a:spcPct val="0"/>
              </a:spcBef>
              <a:buClrTx/>
              <a:buFont typeface="Wingdings" panose="05000000000000000000" pitchFamily="2" charset="2"/>
              <a:buChar char="ü"/>
            </a:pPr>
            <a:r>
              <a:rPr lang="en-US" altLang="en-US" sz="2640" dirty="0">
                <a:solidFill>
                  <a:schemeClr val="bg1"/>
                </a:solidFill>
              </a:rPr>
              <a:t>  CPDC 1-2 (Summary of Capacity)</a:t>
            </a:r>
          </a:p>
          <a:p>
            <a:pPr lvl="1">
              <a:spcBef>
                <a:spcPct val="0"/>
              </a:spcBef>
              <a:buClrTx/>
              <a:buFont typeface="Wingdings" panose="05000000000000000000" pitchFamily="2" charset="2"/>
              <a:buChar char="ü"/>
            </a:pPr>
            <a:r>
              <a:rPr lang="en-US" altLang="en-US" sz="2640" dirty="0">
                <a:solidFill>
                  <a:schemeClr val="bg1"/>
                </a:solidFill>
              </a:rPr>
              <a:t>  Lab Lab Book (Lab Enrollment vs. Lab Capacity)</a:t>
            </a:r>
          </a:p>
          <a:p>
            <a:pPr lvl="1">
              <a:spcBef>
                <a:spcPct val="0"/>
              </a:spcBef>
              <a:buClrTx/>
              <a:buFont typeface="Wingdings" panose="05000000000000000000" pitchFamily="2" charset="2"/>
              <a:buChar char="ü"/>
            </a:pPr>
            <a:r>
              <a:rPr lang="en-US" altLang="en-US" sz="2640" dirty="0" smtClean="0">
                <a:solidFill>
                  <a:schemeClr val="bg1"/>
                </a:solidFill>
              </a:rPr>
              <a:t>  Utilization </a:t>
            </a:r>
            <a:r>
              <a:rPr lang="en-US" altLang="en-US" sz="2640" dirty="0">
                <a:solidFill>
                  <a:schemeClr val="bg1"/>
                </a:solidFill>
              </a:rPr>
              <a:t>Report</a:t>
            </a:r>
          </a:p>
        </p:txBody>
      </p:sp>
      <p:sp>
        <p:nvSpPr>
          <p:cNvPr id="318467" name="Rectangle 3"/>
          <p:cNvSpPr>
            <a:spLocks noChangeArrowheads="1"/>
          </p:cNvSpPr>
          <p:nvPr/>
        </p:nvSpPr>
        <p:spPr bwMode="auto">
          <a:xfrm>
            <a:off x="335280" y="5800090"/>
            <a:ext cx="2849880" cy="135509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ClrTx/>
              <a:buFontTx/>
              <a:buNone/>
            </a:pPr>
            <a:r>
              <a:rPr lang="en-US" altLang="en-US" sz="2200" dirty="0">
                <a:solidFill>
                  <a:schemeClr val="tx1"/>
                </a:solidFill>
              </a:rPr>
              <a:t>SFDB</a:t>
            </a:r>
          </a:p>
          <a:p>
            <a:pPr algn="ctr">
              <a:spcBef>
                <a:spcPct val="0"/>
              </a:spcBef>
              <a:buClrTx/>
              <a:buFontTx/>
              <a:buNone/>
            </a:pPr>
            <a:r>
              <a:rPr lang="en-US" altLang="en-US" sz="2200" dirty="0">
                <a:solidFill>
                  <a:schemeClr val="tx1"/>
                </a:solidFill>
              </a:rPr>
              <a:t>(Space and Facilities </a:t>
            </a:r>
          </a:p>
          <a:p>
            <a:pPr algn="ctr">
              <a:spcBef>
                <a:spcPct val="0"/>
              </a:spcBef>
              <a:buClrTx/>
              <a:buFontTx/>
              <a:buNone/>
            </a:pPr>
            <a:r>
              <a:rPr lang="en-US" altLang="en-US" sz="2200" dirty="0">
                <a:solidFill>
                  <a:schemeClr val="tx1"/>
                </a:solidFill>
              </a:rPr>
              <a:t>Database)</a:t>
            </a:r>
          </a:p>
        </p:txBody>
      </p:sp>
      <p:sp>
        <p:nvSpPr>
          <p:cNvPr id="318468" name="Rectangle 4"/>
          <p:cNvSpPr>
            <a:spLocks noChangeArrowheads="1"/>
          </p:cNvSpPr>
          <p:nvPr/>
        </p:nvSpPr>
        <p:spPr bwMode="auto">
          <a:xfrm>
            <a:off x="3520440" y="5800090"/>
            <a:ext cx="2933700" cy="135509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ClrTx/>
              <a:buFontTx/>
              <a:buNone/>
            </a:pPr>
            <a:r>
              <a:rPr lang="en-US" altLang="en-US" sz="2200" dirty="0">
                <a:solidFill>
                  <a:schemeClr val="tx1"/>
                </a:solidFill>
              </a:rPr>
              <a:t>MYP </a:t>
            </a:r>
          </a:p>
          <a:p>
            <a:pPr algn="ctr">
              <a:spcBef>
                <a:spcPct val="0"/>
              </a:spcBef>
              <a:buClrTx/>
              <a:buFontTx/>
              <a:buNone/>
            </a:pPr>
            <a:r>
              <a:rPr lang="en-US" altLang="en-US" sz="2200" dirty="0">
                <a:solidFill>
                  <a:schemeClr val="tx1"/>
                </a:solidFill>
              </a:rPr>
              <a:t>(Multiyear Enrollment </a:t>
            </a:r>
          </a:p>
          <a:p>
            <a:pPr algn="ctr">
              <a:spcBef>
                <a:spcPct val="0"/>
              </a:spcBef>
              <a:buClrTx/>
              <a:buFontTx/>
              <a:buNone/>
            </a:pPr>
            <a:r>
              <a:rPr lang="en-US" altLang="en-US" sz="2200" dirty="0">
                <a:solidFill>
                  <a:schemeClr val="tx1"/>
                </a:solidFill>
              </a:rPr>
              <a:t>Projection)</a:t>
            </a:r>
          </a:p>
        </p:txBody>
      </p:sp>
      <p:sp>
        <p:nvSpPr>
          <p:cNvPr id="318469" name="Rectangle 5"/>
          <p:cNvSpPr>
            <a:spLocks noChangeArrowheads="1"/>
          </p:cNvSpPr>
          <p:nvPr/>
        </p:nvSpPr>
        <p:spPr bwMode="auto">
          <a:xfrm>
            <a:off x="6873240" y="5800090"/>
            <a:ext cx="2849880" cy="135509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ClrTx/>
              <a:buFontTx/>
              <a:buNone/>
            </a:pPr>
            <a:r>
              <a:rPr lang="en-US" altLang="en-US" sz="2200" dirty="0">
                <a:solidFill>
                  <a:schemeClr val="tx1"/>
                </a:solidFill>
              </a:rPr>
              <a:t>APDB</a:t>
            </a:r>
          </a:p>
          <a:p>
            <a:pPr algn="ctr">
              <a:spcBef>
                <a:spcPct val="0"/>
              </a:spcBef>
              <a:buClrTx/>
              <a:buFontTx/>
              <a:buNone/>
            </a:pPr>
            <a:r>
              <a:rPr lang="en-US" altLang="en-US" sz="2200" dirty="0">
                <a:solidFill>
                  <a:schemeClr val="tx1"/>
                </a:solidFill>
              </a:rPr>
              <a:t>(Academic Planning</a:t>
            </a:r>
          </a:p>
          <a:p>
            <a:pPr algn="ctr">
              <a:spcBef>
                <a:spcPct val="0"/>
              </a:spcBef>
              <a:buClrTx/>
              <a:buFontTx/>
              <a:buNone/>
            </a:pPr>
            <a:r>
              <a:rPr lang="en-US" altLang="en-US" sz="2200" dirty="0">
                <a:solidFill>
                  <a:schemeClr val="tx1"/>
                </a:solidFill>
              </a:rPr>
              <a:t>Database)</a:t>
            </a:r>
          </a:p>
        </p:txBody>
      </p:sp>
      <p:sp>
        <p:nvSpPr>
          <p:cNvPr id="318470" name="AutoShape 6"/>
          <p:cNvSpPr>
            <a:spLocks noChangeArrowheads="1"/>
          </p:cNvSpPr>
          <p:nvPr/>
        </p:nvSpPr>
        <p:spPr bwMode="auto">
          <a:xfrm>
            <a:off x="1510507" y="5227320"/>
            <a:ext cx="478473" cy="586740"/>
          </a:xfrm>
          <a:prstGeom prst="upArrow">
            <a:avLst>
              <a:gd name="adj1" fmla="val 50000"/>
              <a:gd name="adj2" fmla="val 3065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ClrTx/>
              <a:buFontTx/>
              <a:buNone/>
            </a:pPr>
            <a:endParaRPr lang="en-US" altLang="en-US" sz="1540" dirty="0">
              <a:solidFill>
                <a:schemeClr val="tx1"/>
              </a:solidFill>
            </a:endParaRPr>
          </a:p>
        </p:txBody>
      </p:sp>
      <p:sp>
        <p:nvSpPr>
          <p:cNvPr id="318471" name="AutoShape 7"/>
          <p:cNvSpPr>
            <a:spLocks noChangeArrowheads="1"/>
          </p:cNvSpPr>
          <p:nvPr/>
        </p:nvSpPr>
        <p:spPr bwMode="auto">
          <a:xfrm>
            <a:off x="4655503" y="5227320"/>
            <a:ext cx="478473" cy="586740"/>
          </a:xfrm>
          <a:prstGeom prst="upArrow">
            <a:avLst>
              <a:gd name="adj1" fmla="val 50000"/>
              <a:gd name="adj2" fmla="val 3065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ClrTx/>
              <a:buFontTx/>
              <a:buNone/>
            </a:pPr>
            <a:endParaRPr lang="en-US" altLang="en-US" sz="1540" dirty="0">
              <a:solidFill>
                <a:schemeClr val="tx1"/>
              </a:solidFill>
            </a:endParaRPr>
          </a:p>
        </p:txBody>
      </p:sp>
      <p:sp>
        <p:nvSpPr>
          <p:cNvPr id="318472" name="AutoShape 8"/>
          <p:cNvSpPr>
            <a:spLocks noChangeArrowheads="1"/>
          </p:cNvSpPr>
          <p:nvPr/>
        </p:nvSpPr>
        <p:spPr bwMode="auto">
          <a:xfrm>
            <a:off x="7961155" y="5227320"/>
            <a:ext cx="478473" cy="586740"/>
          </a:xfrm>
          <a:prstGeom prst="upArrow">
            <a:avLst>
              <a:gd name="adj1" fmla="val 50000"/>
              <a:gd name="adj2" fmla="val 3065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ClrTx/>
              <a:buFontTx/>
              <a:buNone/>
            </a:pPr>
            <a:endParaRPr lang="en-US" altLang="en-US" sz="1540" dirty="0">
              <a:solidFill>
                <a:schemeClr val="tx1"/>
              </a:solidFill>
            </a:endParaRPr>
          </a:p>
        </p:txBody>
      </p:sp>
      <p:sp>
        <p:nvSpPr>
          <p:cNvPr id="27657" name="Rectangle 9"/>
          <p:cNvSpPr>
            <a:spLocks noGrp="1" noChangeArrowheads="1"/>
          </p:cNvSpPr>
          <p:nvPr>
            <p:ph type="title"/>
          </p:nvPr>
        </p:nvSpPr>
        <p:spPr>
          <a:xfrm>
            <a:off x="419100" y="1455420"/>
            <a:ext cx="9052560" cy="1005840"/>
          </a:xfrm>
          <a:noFill/>
        </p:spPr>
        <p:txBody>
          <a:bodyPr>
            <a:normAutofit/>
          </a:bodyPr>
          <a:lstStyle/>
          <a:p>
            <a:pPr algn="ctr"/>
            <a:r>
              <a:rPr lang="en-US" altLang="en-US" sz="4000" dirty="0">
                <a:latin typeface="+mn-lt"/>
              </a:rPr>
              <a:t>The Foundation of Capital Planning </a:t>
            </a:r>
          </a:p>
        </p:txBody>
      </p:sp>
    </p:spTree>
    <p:extLst>
      <p:ext uri="{BB962C8B-B14F-4D97-AF65-F5344CB8AC3E}">
        <p14:creationId xmlns:p14="http://schemas.microsoft.com/office/powerpoint/2010/main" val="1958954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idx="4294967295"/>
          </p:nvPr>
        </p:nvSpPr>
        <p:spPr>
          <a:xfrm>
            <a:off x="0" y="2544763"/>
            <a:ext cx="10058400" cy="1006475"/>
          </a:xfrm>
        </p:spPr>
        <p:txBody>
          <a:bodyPr/>
          <a:lstStyle/>
          <a:p>
            <a:pPr algn="ctr" eaLnBrk="1" hangingPunct="1"/>
            <a:r>
              <a:rPr lang="en-US" altLang="zh-CN" dirty="0" smtClean="0">
                <a:latin typeface="+mn-lt"/>
                <a:ea typeface="宋体" panose="02010600030101010101" pitchFamily="2" charset="-122"/>
              </a:rPr>
              <a:t>Space Management Resources</a:t>
            </a:r>
          </a:p>
        </p:txBody>
      </p:sp>
    </p:spTree>
    <p:extLst>
      <p:ext uri="{BB962C8B-B14F-4D97-AF65-F5344CB8AC3E}">
        <p14:creationId xmlns:p14="http://schemas.microsoft.com/office/powerpoint/2010/main" val="2718715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0" y="1455738"/>
            <a:ext cx="9051925" cy="585787"/>
          </a:xfrm>
        </p:spPr>
        <p:txBody>
          <a:bodyPr>
            <a:normAutofit fontScale="90000"/>
          </a:bodyPr>
          <a:lstStyle/>
          <a:p>
            <a:pPr eaLnBrk="1" hangingPunct="1"/>
            <a:r>
              <a:rPr lang="en-US" altLang="en-US" dirty="0" smtClean="0"/>
              <a:t>Space Management Website</a:t>
            </a:r>
          </a:p>
        </p:txBody>
      </p:sp>
      <p:pic>
        <p:nvPicPr>
          <p:cNvPr id="3" name="Picture 2"/>
          <p:cNvPicPr>
            <a:picLocks noChangeAspect="1"/>
          </p:cNvPicPr>
          <p:nvPr/>
        </p:nvPicPr>
        <p:blipFill>
          <a:blip r:embed="rId3"/>
          <a:stretch>
            <a:fillRect/>
          </a:stretch>
        </p:blipFill>
        <p:spPr>
          <a:xfrm>
            <a:off x="705797" y="2409914"/>
            <a:ext cx="7640329" cy="519428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3450" y="1126311"/>
            <a:ext cx="7014139" cy="6304569"/>
          </a:xfrm>
          <a:prstGeom prst="rect">
            <a:avLst/>
          </a:prstGeom>
        </p:spPr>
      </p:pic>
    </p:spTree>
    <p:extLst>
      <p:ext uri="{BB962C8B-B14F-4D97-AF65-F5344CB8AC3E}">
        <p14:creationId xmlns:p14="http://schemas.microsoft.com/office/powerpoint/2010/main" val="568091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1849" y="1683477"/>
            <a:ext cx="7746585" cy="5318692"/>
          </a:xfrm>
          <a:prstGeom prst="rect">
            <a:avLst/>
          </a:prstGeom>
        </p:spPr>
      </p:pic>
    </p:spTree>
    <p:extLst>
      <p:ext uri="{BB962C8B-B14F-4D97-AF65-F5344CB8AC3E}">
        <p14:creationId xmlns:p14="http://schemas.microsoft.com/office/powerpoint/2010/main" val="3968302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6931" y="1649338"/>
            <a:ext cx="7919417" cy="5631366"/>
          </a:xfrm>
          <a:prstGeom prst="rect">
            <a:avLst/>
          </a:prstGeom>
        </p:spPr>
      </p:pic>
      <p:pic>
        <p:nvPicPr>
          <p:cNvPr id="5" name="Picture 4"/>
          <p:cNvPicPr>
            <a:picLocks noChangeAspect="1"/>
          </p:cNvPicPr>
          <p:nvPr/>
        </p:nvPicPr>
        <p:blipFill>
          <a:blip r:embed="rId4"/>
          <a:stretch>
            <a:fillRect/>
          </a:stretch>
        </p:blipFill>
        <p:spPr>
          <a:xfrm>
            <a:off x="1092031" y="897308"/>
            <a:ext cx="6829216" cy="6598555"/>
          </a:xfrm>
          <a:prstGeom prst="rect">
            <a:avLst/>
          </a:prstGeom>
        </p:spPr>
      </p:pic>
    </p:spTree>
    <p:extLst>
      <p:ext uri="{BB962C8B-B14F-4D97-AF65-F5344CB8AC3E}">
        <p14:creationId xmlns:p14="http://schemas.microsoft.com/office/powerpoint/2010/main" val="201303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2460625"/>
            <a:ext cx="9053513" cy="1006475"/>
          </a:xfrm>
        </p:spPr>
        <p:txBody>
          <a:bodyPr/>
          <a:lstStyle/>
          <a:p>
            <a:pPr algn="ctr" eaLnBrk="1" hangingPunct="1"/>
            <a:r>
              <a:rPr lang="en-US" altLang="zh-CN" dirty="0" smtClean="0">
                <a:latin typeface="+mn-lt"/>
                <a:ea typeface="宋体" panose="02010600030101010101" pitchFamily="2" charset="-122"/>
              </a:rPr>
              <a:t>Planning Tools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828942" y="1874837"/>
            <a:ext cx="9051925" cy="1006475"/>
          </a:xfrm>
        </p:spPr>
        <p:txBody>
          <a:bodyPr/>
          <a:lstStyle/>
          <a:p>
            <a:pPr eaLnBrk="1" hangingPunct="1"/>
            <a:r>
              <a:rPr lang="en-US" altLang="zh-CN" dirty="0" smtClean="0">
                <a:latin typeface="+mn-lt"/>
                <a:ea typeface="宋体" panose="02010600030101010101" pitchFamily="2" charset="-122"/>
              </a:rPr>
              <a:t>Planning Tools</a:t>
            </a:r>
          </a:p>
        </p:txBody>
      </p:sp>
      <p:sp>
        <p:nvSpPr>
          <p:cNvPr id="72707" name="Rectangle 3"/>
          <p:cNvSpPr>
            <a:spLocks noGrp="1" noChangeArrowheads="1"/>
          </p:cNvSpPr>
          <p:nvPr>
            <p:ph type="body" idx="4294967295"/>
          </p:nvPr>
        </p:nvSpPr>
        <p:spPr>
          <a:xfrm>
            <a:off x="1017854" y="2840038"/>
            <a:ext cx="8674100" cy="4932362"/>
          </a:xfrm>
        </p:spPr>
        <p:txBody>
          <a:bodyPr/>
          <a:lstStyle/>
          <a:p>
            <a:pPr eaLnBrk="1" hangingPunct="1">
              <a:lnSpc>
                <a:spcPct val="90000"/>
              </a:lnSpc>
            </a:pPr>
            <a:r>
              <a:rPr lang="en-US" altLang="zh-CN" sz="2860" dirty="0">
                <a:ea typeface="宋体" panose="02010600030101010101" pitchFamily="2" charset="-122"/>
              </a:rPr>
              <a:t>SUAM and Space </a:t>
            </a:r>
            <a:r>
              <a:rPr lang="en-US" altLang="zh-CN" sz="2860" dirty="0" smtClean="0">
                <a:ea typeface="宋体" panose="02010600030101010101" pitchFamily="2" charset="-122"/>
              </a:rPr>
              <a:t>Standards</a:t>
            </a:r>
            <a:endParaRPr lang="en-US" altLang="zh-CN" sz="2860" dirty="0">
              <a:ea typeface="宋体" panose="02010600030101010101" pitchFamily="2" charset="-122"/>
            </a:endParaRPr>
          </a:p>
          <a:p>
            <a:pPr eaLnBrk="1" hangingPunct="1">
              <a:lnSpc>
                <a:spcPct val="90000"/>
              </a:lnSpc>
            </a:pPr>
            <a:r>
              <a:rPr lang="en-US" altLang="zh-CN" sz="2860" dirty="0">
                <a:ea typeface="宋体" panose="02010600030101010101" pitchFamily="2" charset="-122"/>
              </a:rPr>
              <a:t>CPDC 1-2 (Summary of </a:t>
            </a:r>
            <a:r>
              <a:rPr lang="en-US" altLang="zh-CN" sz="2860" dirty="0" smtClean="0">
                <a:ea typeface="宋体" panose="02010600030101010101" pitchFamily="2" charset="-122"/>
              </a:rPr>
              <a:t>Campus Capacity</a:t>
            </a:r>
            <a:r>
              <a:rPr lang="en-US" altLang="zh-CN" sz="2860" dirty="0">
                <a:ea typeface="宋体" panose="02010600030101010101" pitchFamily="2" charset="-122"/>
              </a:rPr>
              <a:t>)</a:t>
            </a:r>
          </a:p>
          <a:p>
            <a:pPr eaLnBrk="1" hangingPunct="1">
              <a:lnSpc>
                <a:spcPct val="90000"/>
              </a:lnSpc>
            </a:pPr>
            <a:r>
              <a:rPr lang="en-US" altLang="zh-CN" sz="2860" dirty="0">
                <a:ea typeface="宋体" panose="02010600030101010101" pitchFamily="2" charset="-122"/>
              </a:rPr>
              <a:t>Lab Lab Book (Lab Enrollment vs. Lab Capacity)</a:t>
            </a:r>
          </a:p>
          <a:p>
            <a:pPr eaLnBrk="1" hangingPunct="1">
              <a:lnSpc>
                <a:spcPct val="90000"/>
              </a:lnSpc>
            </a:pPr>
            <a:r>
              <a:rPr lang="en-US" altLang="zh-CN" sz="2860" dirty="0" smtClean="0">
                <a:ea typeface="宋体" panose="02010600030101010101" pitchFamily="2" charset="-122"/>
              </a:rPr>
              <a:t>Utilization </a:t>
            </a:r>
            <a:r>
              <a:rPr lang="en-US" altLang="zh-CN" sz="2860" dirty="0">
                <a:ea typeface="宋体" panose="02010600030101010101" pitchFamily="2" charset="-122"/>
              </a:rPr>
              <a:t>Report</a:t>
            </a:r>
          </a:p>
          <a:p>
            <a:pPr eaLnBrk="1" hangingPunct="1">
              <a:lnSpc>
                <a:spcPct val="90000"/>
              </a:lnSpc>
            </a:pPr>
            <a:endParaRPr lang="zh-CN" altLang="en-US" sz="2860" dirty="0">
              <a:ea typeface="宋体" panose="02010600030101010101" pitchFamily="2" charset="-122"/>
            </a:endParaRPr>
          </a:p>
        </p:txBody>
      </p:sp>
    </p:spTree>
    <p:extLst>
      <p:ext uri="{BB962C8B-B14F-4D97-AF65-F5344CB8AC3E}">
        <p14:creationId xmlns:p14="http://schemas.microsoft.com/office/powerpoint/2010/main" val="1913928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a:extLst>
              <a:ext uri="{28A0092B-C50C-407E-A947-70E740481C1C}">
                <a14:useLocalDpi xmlns:a14="http://schemas.microsoft.com/office/drawing/2010/main" val="0"/>
              </a:ext>
            </a:extLst>
          </a:blip>
          <a:srcRect l="14302" t="20532" r="13309" b="14629"/>
          <a:stretch>
            <a:fillRect/>
          </a:stretch>
        </p:blipFill>
        <p:spPr bwMode="auto">
          <a:xfrm>
            <a:off x="1291127" y="2736363"/>
            <a:ext cx="7962900" cy="494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2"/>
          <p:cNvSpPr>
            <a:spLocks noGrp="1" noChangeArrowheads="1"/>
          </p:cNvSpPr>
          <p:nvPr>
            <p:ph type="title" idx="4294967295"/>
          </p:nvPr>
        </p:nvSpPr>
        <p:spPr>
          <a:xfrm>
            <a:off x="452927" y="1646386"/>
            <a:ext cx="9051925" cy="1173162"/>
          </a:xfrm>
        </p:spPr>
        <p:txBody>
          <a:bodyPr/>
          <a:lstStyle/>
          <a:p>
            <a:pPr eaLnBrk="1" hangingPunct="1"/>
            <a:r>
              <a:rPr lang="en-US" altLang="zh-CN" sz="3740" dirty="0">
                <a:ea typeface="宋体" panose="02010600030101010101" pitchFamily="2" charset="-122"/>
              </a:rPr>
              <a:t>SUAM – Section VI:</a:t>
            </a:r>
            <a:r>
              <a:rPr lang="en-US" altLang="zh-CN" sz="3080" dirty="0">
                <a:ea typeface="宋体" panose="02010600030101010101" pitchFamily="2" charset="-122"/>
              </a:rPr>
              <a:t> </a:t>
            </a:r>
            <a:br>
              <a:rPr lang="en-US" altLang="zh-CN" sz="3080" dirty="0">
                <a:ea typeface="宋体" panose="02010600030101010101" pitchFamily="2" charset="-122"/>
              </a:rPr>
            </a:br>
            <a:r>
              <a:rPr lang="en-US" altLang="zh-CN" sz="2860" dirty="0">
                <a:ea typeface="宋体" panose="02010600030101010101" pitchFamily="2" charset="-122"/>
              </a:rPr>
              <a:t>Standards For Campus Development Programs</a:t>
            </a:r>
          </a:p>
        </p:txBody>
      </p:sp>
    </p:spTree>
    <p:extLst>
      <p:ext uri="{BB962C8B-B14F-4D97-AF65-F5344CB8AC3E}">
        <p14:creationId xmlns:p14="http://schemas.microsoft.com/office/powerpoint/2010/main" val="4198314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p:cNvPicPr>
            <a:picLocks noChangeAspect="1" noChangeArrowheads="1"/>
          </p:cNvPicPr>
          <p:nvPr/>
        </p:nvPicPr>
        <p:blipFill>
          <a:blip r:embed="rId3">
            <a:extLst>
              <a:ext uri="{28A0092B-C50C-407E-A947-70E740481C1C}">
                <a14:useLocalDpi xmlns:a14="http://schemas.microsoft.com/office/drawing/2010/main" val="0"/>
              </a:ext>
            </a:extLst>
          </a:blip>
          <a:srcRect t="1363"/>
          <a:stretch>
            <a:fillRect/>
          </a:stretch>
        </p:blipFill>
        <p:spPr bwMode="auto">
          <a:xfrm>
            <a:off x="1173480" y="1909556"/>
            <a:ext cx="7081757" cy="563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6280" y="1029111"/>
            <a:ext cx="4528740" cy="707886"/>
          </a:xfrm>
          <a:prstGeom prst="rect">
            <a:avLst/>
          </a:prstGeom>
        </p:spPr>
        <p:txBody>
          <a:bodyPr wrap="none">
            <a:spAutoFit/>
          </a:bodyPr>
          <a:lstStyle/>
          <a:p>
            <a:r>
              <a:rPr lang="en-US" altLang="zh-CN" sz="4000" dirty="0"/>
              <a:t>SUAM – Appendix B:</a:t>
            </a:r>
            <a:r>
              <a:rPr lang="en-US" altLang="zh-CN" sz="2800" dirty="0"/>
              <a:t> </a:t>
            </a:r>
            <a:endParaRPr lang="en-US" sz="4000" dirty="0"/>
          </a:p>
        </p:txBody>
      </p:sp>
    </p:spTree>
    <p:extLst>
      <p:ext uri="{BB962C8B-B14F-4D97-AF65-F5344CB8AC3E}">
        <p14:creationId xmlns:p14="http://schemas.microsoft.com/office/powerpoint/2010/main" val="219583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idx="4294967295"/>
          </p:nvPr>
        </p:nvSpPr>
        <p:spPr>
          <a:xfrm>
            <a:off x="0" y="2544763"/>
            <a:ext cx="10058400" cy="1006475"/>
          </a:xfrm>
        </p:spPr>
        <p:txBody>
          <a:bodyPr/>
          <a:lstStyle/>
          <a:p>
            <a:pPr algn="ctr" eaLnBrk="1" hangingPunct="1"/>
            <a:r>
              <a:rPr lang="en-US" altLang="zh-CN" dirty="0" smtClean="0">
                <a:latin typeface="+mn-lt"/>
                <a:ea typeface="宋体" panose="02010600030101010101" pitchFamily="2" charset="-122"/>
              </a:rPr>
              <a:t>Space and Facilities Database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581114" y="1846411"/>
            <a:ext cx="9051925" cy="1004887"/>
          </a:xfrm>
        </p:spPr>
        <p:txBody>
          <a:bodyPr/>
          <a:lstStyle/>
          <a:p>
            <a:pPr eaLnBrk="1" hangingPunct="1"/>
            <a:r>
              <a:rPr lang="en-US" altLang="zh-CN" dirty="0" smtClean="0">
                <a:ea typeface="宋体" panose="02010600030101010101" pitchFamily="2" charset="-122"/>
              </a:rPr>
              <a:t>What is a CPDC 1-2?</a:t>
            </a:r>
          </a:p>
        </p:txBody>
      </p:sp>
      <p:sp>
        <p:nvSpPr>
          <p:cNvPr id="78851" name="Rectangle 3"/>
          <p:cNvSpPr>
            <a:spLocks noGrp="1" noChangeArrowheads="1"/>
          </p:cNvSpPr>
          <p:nvPr>
            <p:ph type="body" idx="4294967295"/>
          </p:nvPr>
        </p:nvSpPr>
        <p:spPr>
          <a:xfrm>
            <a:off x="769122" y="2741316"/>
            <a:ext cx="9051925" cy="4024312"/>
          </a:xfrm>
        </p:spPr>
        <p:txBody>
          <a:bodyPr>
            <a:normAutofit/>
          </a:bodyPr>
          <a:lstStyle/>
          <a:p>
            <a:pPr eaLnBrk="1" hangingPunct="1">
              <a:lnSpc>
                <a:spcPct val="90000"/>
              </a:lnSpc>
            </a:pPr>
            <a:r>
              <a:rPr lang="en-US" altLang="zh-CN" sz="2860" dirty="0">
                <a:ea typeface="宋体" panose="02010600030101010101" pitchFamily="2" charset="-122"/>
              </a:rPr>
              <a:t>Companion document to the Capital Outlay Program and Five-Year Capital Improvement Program</a:t>
            </a:r>
          </a:p>
          <a:p>
            <a:pPr eaLnBrk="1" hangingPunct="1">
              <a:lnSpc>
                <a:spcPct val="90000"/>
              </a:lnSpc>
            </a:pPr>
            <a:r>
              <a:rPr lang="en-US" altLang="zh-CN" sz="2860" dirty="0">
                <a:ea typeface="宋体" panose="02010600030101010101" pitchFamily="2" charset="-122"/>
              </a:rPr>
              <a:t>Used to evaluate </a:t>
            </a:r>
            <a:r>
              <a:rPr lang="en-US" altLang="zh-CN" sz="2860" dirty="0" smtClean="0">
                <a:ea typeface="宋体" panose="02010600030101010101" pitchFamily="2" charset="-122"/>
              </a:rPr>
              <a:t>effects of proposed capital projects</a:t>
            </a:r>
          </a:p>
          <a:p>
            <a:pPr lvl="1"/>
            <a:r>
              <a:rPr lang="en-US" altLang="zh-CN" sz="2420" dirty="0" smtClean="0">
                <a:ea typeface="宋体" panose="02010600030101010101" pitchFamily="2" charset="-122"/>
              </a:rPr>
              <a:t>Lecture</a:t>
            </a:r>
          </a:p>
          <a:p>
            <a:pPr lvl="1"/>
            <a:r>
              <a:rPr lang="en-US" altLang="zh-CN" sz="2420" dirty="0" smtClean="0">
                <a:ea typeface="宋体" panose="02010600030101010101" pitchFamily="2" charset="-122"/>
              </a:rPr>
              <a:t>Teaching </a:t>
            </a:r>
            <a:r>
              <a:rPr lang="en-US" altLang="zh-CN" sz="2420" dirty="0">
                <a:ea typeface="宋体" panose="02010600030101010101" pitchFamily="2" charset="-122"/>
              </a:rPr>
              <a:t>Lab (LD and </a:t>
            </a:r>
            <a:r>
              <a:rPr lang="en-US" altLang="zh-CN" sz="2420" dirty="0" smtClean="0">
                <a:ea typeface="宋体" panose="02010600030101010101" pitchFamily="2" charset="-122"/>
              </a:rPr>
              <a:t>UD)</a:t>
            </a:r>
          </a:p>
          <a:p>
            <a:pPr lvl="1"/>
            <a:r>
              <a:rPr lang="en-US" altLang="zh-CN" sz="2420" dirty="0" smtClean="0">
                <a:ea typeface="宋体" panose="02010600030101010101" pitchFamily="2" charset="-122"/>
              </a:rPr>
              <a:t>Faculty </a:t>
            </a:r>
            <a:r>
              <a:rPr lang="en-US" altLang="zh-CN" sz="2420" dirty="0">
                <a:ea typeface="宋体" panose="02010600030101010101" pitchFamily="2" charset="-122"/>
              </a:rPr>
              <a:t>Offices</a:t>
            </a:r>
          </a:p>
          <a:p>
            <a:pPr eaLnBrk="1" hangingPunct="1">
              <a:lnSpc>
                <a:spcPct val="90000"/>
              </a:lnSpc>
            </a:pPr>
            <a:r>
              <a:rPr lang="en-US" altLang="zh-CN" sz="2860" dirty="0">
                <a:ea typeface="宋体" panose="02010600030101010101" pitchFamily="2" charset="-122"/>
              </a:rPr>
              <a:t>Available on the website:</a:t>
            </a:r>
          </a:p>
          <a:p>
            <a:pPr eaLnBrk="1" hangingPunct="1">
              <a:lnSpc>
                <a:spcPct val="90000"/>
              </a:lnSpc>
              <a:buFont typeface="Wingdings" panose="05000000000000000000" pitchFamily="2" charset="2"/>
              <a:buNone/>
            </a:pPr>
            <a:r>
              <a:rPr lang="en-US" altLang="zh-CN" sz="660" dirty="0">
                <a:ea typeface="宋体" panose="02010600030101010101" pitchFamily="2" charset="-122"/>
              </a:rPr>
              <a:t>           </a:t>
            </a:r>
            <a:r>
              <a:rPr lang="en-US" altLang="zh-CN" sz="1540" dirty="0">
                <a:ea typeface="宋体" panose="02010600030101010101" pitchFamily="2" charset="-122"/>
                <a:hlinkClick r:id="rId3"/>
              </a:rPr>
              <a:t>http://www.calstate.edu/cpdc/Facilities_Planning/Space_Mgmt/Reports/campus_SumCap.shtml</a:t>
            </a:r>
            <a:endParaRPr lang="en-US" altLang="zh-CN" sz="1540" dirty="0">
              <a:ea typeface="宋体" panose="02010600030101010101" pitchFamily="2" charset="-122"/>
            </a:endParaRPr>
          </a:p>
          <a:p>
            <a:pPr eaLnBrk="1" hangingPunct="1">
              <a:lnSpc>
                <a:spcPct val="90000"/>
              </a:lnSpc>
              <a:buFont typeface="Wingdings" panose="05000000000000000000" pitchFamily="2" charset="2"/>
              <a:buNone/>
            </a:pPr>
            <a:endParaRPr lang="en-US" altLang="zh-CN" sz="2640" dirty="0">
              <a:ea typeface="宋体" panose="02010600030101010101" pitchFamily="2" charset="-122"/>
            </a:endParaRPr>
          </a:p>
          <a:p>
            <a:pPr eaLnBrk="1" hangingPunct="1">
              <a:lnSpc>
                <a:spcPct val="90000"/>
              </a:lnSpc>
              <a:buFont typeface="Wingdings" panose="05000000000000000000" pitchFamily="2" charset="2"/>
              <a:buNone/>
            </a:pPr>
            <a:endParaRPr lang="zh-CN" altLang="en-US" sz="2640" dirty="0">
              <a:ea typeface="宋体" panose="02010600030101010101" pitchFamily="2" charset="-122"/>
            </a:endParaRPr>
          </a:p>
        </p:txBody>
      </p:sp>
    </p:spTree>
    <p:extLst>
      <p:ext uri="{BB962C8B-B14F-4D97-AF65-F5344CB8AC3E}">
        <p14:creationId xmlns:p14="http://schemas.microsoft.com/office/powerpoint/2010/main" val="10884746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373698" y="1699574"/>
            <a:ext cx="9051925" cy="715963"/>
          </a:xfrm>
        </p:spPr>
        <p:txBody>
          <a:bodyPr>
            <a:normAutofit fontScale="90000"/>
          </a:bodyPr>
          <a:lstStyle/>
          <a:p>
            <a:pPr eaLnBrk="1" hangingPunct="1"/>
            <a:r>
              <a:rPr lang="en-US" altLang="zh-CN" dirty="0" smtClean="0">
                <a:latin typeface="+mn-lt"/>
                <a:ea typeface="宋体" panose="02010600030101010101" pitchFamily="2" charset="-122"/>
              </a:rPr>
              <a:t>CPDC 1-2 Main Components</a:t>
            </a:r>
          </a:p>
        </p:txBody>
      </p:sp>
      <p:sp>
        <p:nvSpPr>
          <p:cNvPr id="80899" name="Text Box 3"/>
          <p:cNvSpPr txBox="1">
            <a:spLocks noChangeArrowheads="1"/>
          </p:cNvSpPr>
          <p:nvPr/>
        </p:nvSpPr>
        <p:spPr bwMode="auto">
          <a:xfrm>
            <a:off x="373698" y="6978809"/>
            <a:ext cx="9458423"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zh-CN" altLang="en-US" sz="1320">
                <a:solidFill>
                  <a:schemeClr val="tx1"/>
                </a:solidFill>
                <a:ea typeface="宋体" panose="02010600030101010101" pitchFamily="2" charset="-122"/>
              </a:rPr>
              <a:t>*</a:t>
            </a:r>
            <a:r>
              <a:rPr lang="en-US" altLang="zh-CN" sz="1320" dirty="0">
                <a:solidFill>
                  <a:schemeClr val="tx1"/>
                </a:solidFill>
                <a:ea typeface="宋体" panose="02010600030101010101" pitchFamily="2" charset="-122"/>
              </a:rPr>
              <a:t>SFDB -  Space and Facility Database         *APDB - Academic Planning Database    *MYP - Multiyear Enrollment Projection</a:t>
            </a:r>
          </a:p>
        </p:txBody>
      </p:sp>
      <p:sp>
        <p:nvSpPr>
          <p:cNvPr id="80900" name="Rectangle 4"/>
          <p:cNvSpPr>
            <a:spLocks noChangeArrowheads="1"/>
          </p:cNvSpPr>
          <p:nvPr/>
        </p:nvSpPr>
        <p:spPr bwMode="auto">
          <a:xfrm>
            <a:off x="871379" y="2660333"/>
            <a:ext cx="7089775" cy="183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2640" dirty="0">
                <a:solidFill>
                  <a:srgbClr val="0066FF"/>
                </a:solidFill>
                <a:ea typeface="宋体" panose="02010600030101010101" pitchFamily="2" charset="-122"/>
              </a:rPr>
              <a:t>Capacity:</a:t>
            </a:r>
          </a:p>
          <a:p>
            <a:pPr eaLnBrk="1" hangingPunct="1">
              <a:spcBef>
                <a:spcPct val="0"/>
              </a:spcBef>
              <a:buClrTx/>
              <a:buFontTx/>
              <a:buNone/>
            </a:pPr>
            <a:endParaRPr lang="en-US" altLang="zh-CN" sz="770" dirty="0">
              <a:solidFill>
                <a:srgbClr val="1275B8"/>
              </a:solidFill>
              <a:ea typeface="宋体" panose="02010600030101010101" pitchFamily="2" charset="-122"/>
            </a:endParaRPr>
          </a:p>
          <a:p>
            <a:pPr eaLnBrk="1" hangingPunct="1">
              <a:spcBef>
                <a:spcPct val="0"/>
              </a:spcBef>
              <a:buClrTx/>
              <a:buFontTx/>
              <a:buBlip>
                <a:blip r:embed="rId3"/>
              </a:buBlip>
            </a:pPr>
            <a:r>
              <a:rPr lang="en-US" altLang="zh-CN" sz="2640" dirty="0">
                <a:solidFill>
                  <a:schemeClr val="tx1"/>
                </a:solidFill>
                <a:ea typeface="宋体" panose="02010600030101010101" pitchFamily="2" charset="-122"/>
              </a:rPr>
              <a:t>  SFDB* Physical Capacity</a:t>
            </a:r>
          </a:p>
          <a:p>
            <a:pPr eaLnBrk="1" hangingPunct="1">
              <a:spcBef>
                <a:spcPct val="0"/>
              </a:spcBef>
              <a:buClrTx/>
              <a:buFontTx/>
              <a:buBlip>
                <a:blip r:embed="rId3"/>
              </a:buBlip>
            </a:pPr>
            <a:r>
              <a:rPr lang="en-US" altLang="zh-CN" sz="2640" dirty="0">
                <a:solidFill>
                  <a:schemeClr val="tx1"/>
                </a:solidFill>
                <a:ea typeface="宋体" panose="02010600030101010101" pitchFamily="2" charset="-122"/>
              </a:rPr>
              <a:t>  Uninventoried Projects Capacity </a:t>
            </a:r>
          </a:p>
          <a:p>
            <a:pPr eaLnBrk="1" hangingPunct="1">
              <a:spcBef>
                <a:spcPct val="0"/>
              </a:spcBef>
              <a:buClrTx/>
              <a:buFontTx/>
              <a:buBlip>
                <a:blip r:embed="rId3"/>
              </a:buBlip>
            </a:pPr>
            <a:r>
              <a:rPr lang="en-US" altLang="zh-CN" sz="2640" dirty="0">
                <a:solidFill>
                  <a:schemeClr val="tx1"/>
                </a:solidFill>
                <a:ea typeface="宋体" panose="02010600030101010101" pitchFamily="2" charset="-122"/>
              </a:rPr>
              <a:t>  Proposed Projects </a:t>
            </a:r>
            <a:r>
              <a:rPr lang="en-US" altLang="zh-CN" sz="2640" dirty="0" smtClean="0">
                <a:solidFill>
                  <a:schemeClr val="tx1"/>
                </a:solidFill>
                <a:ea typeface="宋体" panose="02010600030101010101" pitchFamily="2" charset="-122"/>
              </a:rPr>
              <a:t>Capacity</a:t>
            </a:r>
            <a:endParaRPr lang="en-US" altLang="zh-CN" sz="2640" dirty="0">
              <a:solidFill>
                <a:schemeClr val="tx1"/>
              </a:solidFill>
              <a:ea typeface="宋体" panose="02010600030101010101" pitchFamily="2" charset="-122"/>
            </a:endParaRPr>
          </a:p>
        </p:txBody>
      </p:sp>
      <p:sp>
        <p:nvSpPr>
          <p:cNvPr id="80901" name="Rectangle 5"/>
          <p:cNvSpPr>
            <a:spLocks noChangeArrowheads="1"/>
          </p:cNvSpPr>
          <p:nvPr/>
        </p:nvSpPr>
        <p:spPr bwMode="auto">
          <a:xfrm>
            <a:off x="852170" y="5326857"/>
            <a:ext cx="556355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2640" dirty="0">
                <a:solidFill>
                  <a:schemeClr val="accent1"/>
                </a:solidFill>
                <a:ea typeface="宋体" panose="02010600030101010101" pitchFamily="2" charset="-122"/>
              </a:rPr>
              <a:t>Enrollment:</a:t>
            </a:r>
          </a:p>
          <a:p>
            <a:pPr eaLnBrk="1" hangingPunct="1">
              <a:spcBef>
                <a:spcPct val="0"/>
              </a:spcBef>
              <a:buClrTx/>
              <a:buFontTx/>
              <a:buNone/>
            </a:pPr>
            <a:endParaRPr lang="en-US" altLang="zh-CN" sz="880" dirty="0">
              <a:solidFill>
                <a:schemeClr val="accent1"/>
              </a:solidFill>
              <a:ea typeface="宋体" panose="02010600030101010101" pitchFamily="2" charset="-122"/>
            </a:endParaRPr>
          </a:p>
          <a:p>
            <a:pPr eaLnBrk="1" hangingPunct="1">
              <a:spcBef>
                <a:spcPct val="0"/>
              </a:spcBef>
              <a:buClrTx/>
              <a:buFontTx/>
              <a:buBlip>
                <a:blip r:embed="rId4"/>
              </a:buBlip>
            </a:pPr>
            <a:r>
              <a:rPr lang="en-US" altLang="zh-CN" sz="2640" dirty="0">
                <a:solidFill>
                  <a:schemeClr val="tx1"/>
                </a:solidFill>
                <a:ea typeface="宋体" panose="02010600030101010101" pitchFamily="2" charset="-122"/>
              </a:rPr>
              <a:t>   APDB* Reported Enrollment</a:t>
            </a:r>
          </a:p>
          <a:p>
            <a:pPr eaLnBrk="1" hangingPunct="1">
              <a:spcBef>
                <a:spcPct val="0"/>
              </a:spcBef>
              <a:buClrTx/>
              <a:buFontTx/>
              <a:buBlip>
                <a:blip r:embed="rId4"/>
              </a:buBlip>
            </a:pPr>
            <a:r>
              <a:rPr lang="en-US" altLang="zh-CN" sz="2640" dirty="0">
                <a:solidFill>
                  <a:schemeClr val="tx1"/>
                </a:solidFill>
                <a:ea typeface="宋体" panose="02010600030101010101" pitchFamily="2" charset="-122"/>
              </a:rPr>
              <a:t>   MYP* </a:t>
            </a:r>
          </a:p>
        </p:txBody>
      </p:sp>
      <p:sp>
        <p:nvSpPr>
          <p:cNvPr id="80902" name="AutoShape 6"/>
          <p:cNvSpPr>
            <a:spLocks noChangeArrowheads="1"/>
          </p:cNvSpPr>
          <p:nvPr/>
        </p:nvSpPr>
        <p:spPr bwMode="auto">
          <a:xfrm>
            <a:off x="658337" y="5220335"/>
            <a:ext cx="7089775" cy="170434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ClrTx/>
              <a:buFontTx/>
              <a:buNone/>
            </a:pPr>
            <a:endParaRPr lang="zh-CN" altLang="en-US" sz="2640">
              <a:solidFill>
                <a:schemeClr val="tx1"/>
              </a:solidFill>
              <a:ea typeface="宋体" panose="02010600030101010101" pitchFamily="2" charset="-122"/>
            </a:endParaRPr>
          </a:p>
        </p:txBody>
      </p:sp>
      <p:sp>
        <p:nvSpPr>
          <p:cNvPr id="80903" name="AutoShape 7"/>
          <p:cNvSpPr>
            <a:spLocks noChangeArrowheads="1"/>
          </p:cNvSpPr>
          <p:nvPr/>
        </p:nvSpPr>
        <p:spPr bwMode="auto">
          <a:xfrm>
            <a:off x="658337" y="2606200"/>
            <a:ext cx="7089775" cy="239934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zh-CN" altLang="en-US" sz="1540">
              <a:solidFill>
                <a:schemeClr val="tx1"/>
              </a:solidFill>
              <a:ea typeface="宋体" panose="02010600030101010101" pitchFamily="2" charset="-122"/>
            </a:endParaRPr>
          </a:p>
        </p:txBody>
      </p:sp>
    </p:spTree>
    <p:extLst>
      <p:ext uri="{BB962C8B-B14F-4D97-AF65-F5344CB8AC3E}">
        <p14:creationId xmlns:p14="http://schemas.microsoft.com/office/powerpoint/2010/main" val="3773365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9376"/>
          <a:stretch/>
        </p:blipFill>
        <p:spPr>
          <a:xfrm>
            <a:off x="130497" y="2401744"/>
            <a:ext cx="7886757" cy="5381126"/>
          </a:xfrm>
          <a:prstGeom prst="rect">
            <a:avLst/>
          </a:prstGeom>
        </p:spPr>
      </p:pic>
      <p:sp>
        <p:nvSpPr>
          <p:cNvPr id="79875" name="Rectangle 2"/>
          <p:cNvSpPr>
            <a:spLocks noGrp="1" noChangeArrowheads="1"/>
          </p:cNvSpPr>
          <p:nvPr>
            <p:ph type="title" idx="4294967295"/>
          </p:nvPr>
        </p:nvSpPr>
        <p:spPr>
          <a:xfrm>
            <a:off x="241838" y="1414130"/>
            <a:ext cx="9053513" cy="606425"/>
          </a:xfrm>
        </p:spPr>
        <p:txBody>
          <a:bodyPr>
            <a:noAutofit/>
          </a:bodyPr>
          <a:lstStyle/>
          <a:p>
            <a:pPr eaLnBrk="1" hangingPunct="1"/>
            <a:r>
              <a:rPr lang="en-US" altLang="zh-CN" sz="4400" dirty="0">
                <a:latin typeface="+mn-lt"/>
                <a:ea typeface="宋体" panose="02010600030101010101" pitchFamily="2" charset="-122"/>
              </a:rPr>
              <a:t>CPDC 1-2 </a:t>
            </a:r>
          </a:p>
        </p:txBody>
      </p:sp>
      <p:sp>
        <p:nvSpPr>
          <p:cNvPr id="79876" name="Oval 4"/>
          <p:cNvSpPr>
            <a:spLocks noChangeArrowheads="1"/>
          </p:cNvSpPr>
          <p:nvPr/>
        </p:nvSpPr>
        <p:spPr bwMode="auto">
          <a:xfrm>
            <a:off x="2389431" y="2503918"/>
            <a:ext cx="4536758" cy="841454"/>
          </a:xfrm>
          <a:prstGeom prst="ellipse">
            <a:avLst/>
          </a:prstGeom>
          <a:noFill/>
          <a:ln w="28575">
            <a:solidFill>
              <a:srgbClr val="3425F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zh-CN" altLang="en-US" sz="1540">
              <a:solidFill>
                <a:schemeClr val="tx1"/>
              </a:solidFill>
              <a:ea typeface="宋体" panose="02010600030101010101" pitchFamily="2" charset="-122"/>
            </a:endParaRPr>
          </a:p>
        </p:txBody>
      </p:sp>
      <p:sp>
        <p:nvSpPr>
          <p:cNvPr id="79877" name="Rectangle 5"/>
          <p:cNvSpPr>
            <a:spLocks noChangeArrowheads="1"/>
          </p:cNvSpPr>
          <p:nvPr/>
        </p:nvSpPr>
        <p:spPr bwMode="auto">
          <a:xfrm>
            <a:off x="240820" y="5035436"/>
            <a:ext cx="7596018" cy="1314006"/>
          </a:xfrm>
          <a:prstGeom prst="rect">
            <a:avLst/>
          </a:prstGeom>
          <a:noFill/>
          <a:ln w="28575">
            <a:solidFill>
              <a:srgbClr val="3425F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zh-CN" altLang="en-US" sz="1540">
              <a:solidFill>
                <a:schemeClr val="tx1"/>
              </a:solidFill>
              <a:ea typeface="宋体" panose="02010600030101010101" pitchFamily="2" charset="-122"/>
            </a:endParaRPr>
          </a:p>
        </p:txBody>
      </p:sp>
      <p:sp>
        <p:nvSpPr>
          <p:cNvPr id="79878" name="Rectangle 6"/>
          <p:cNvSpPr>
            <a:spLocks noChangeArrowheads="1"/>
          </p:cNvSpPr>
          <p:nvPr/>
        </p:nvSpPr>
        <p:spPr bwMode="auto">
          <a:xfrm>
            <a:off x="241838" y="3608808"/>
            <a:ext cx="7595000" cy="646847"/>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zh-CN" altLang="en-US" sz="1540">
              <a:solidFill>
                <a:schemeClr val="tx1"/>
              </a:solidFill>
              <a:ea typeface="宋体" panose="02010600030101010101" pitchFamily="2" charset="-122"/>
            </a:endParaRPr>
          </a:p>
        </p:txBody>
      </p:sp>
      <p:sp>
        <p:nvSpPr>
          <p:cNvPr id="79879" name="Line 7"/>
          <p:cNvSpPr>
            <a:spLocks noChangeShapeType="1"/>
          </p:cNvSpPr>
          <p:nvPr/>
        </p:nvSpPr>
        <p:spPr bwMode="auto">
          <a:xfrm flipV="1">
            <a:off x="6990739" y="2965925"/>
            <a:ext cx="88735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79880" name="Line 8"/>
          <p:cNvSpPr>
            <a:spLocks noChangeShapeType="1"/>
          </p:cNvSpPr>
          <p:nvPr/>
        </p:nvSpPr>
        <p:spPr bwMode="auto">
          <a:xfrm>
            <a:off x="8038429" y="3947987"/>
            <a:ext cx="293370" cy="17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79881" name="Line 9"/>
          <p:cNvSpPr>
            <a:spLocks noChangeShapeType="1"/>
          </p:cNvSpPr>
          <p:nvPr/>
        </p:nvSpPr>
        <p:spPr bwMode="auto">
          <a:xfrm flipV="1">
            <a:off x="7891853" y="5791200"/>
            <a:ext cx="455733" cy="97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79882" name="Text Box 10"/>
          <p:cNvSpPr txBox="1">
            <a:spLocks noChangeArrowheads="1"/>
          </p:cNvSpPr>
          <p:nvPr/>
        </p:nvSpPr>
        <p:spPr bwMode="auto">
          <a:xfrm>
            <a:off x="7830111" y="2606200"/>
            <a:ext cx="23022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2200" dirty="0" smtClean="0">
                <a:solidFill>
                  <a:srgbClr val="0066FF"/>
                </a:solidFill>
                <a:ea typeface="宋体" panose="02010600030101010101" pitchFamily="2" charset="-122"/>
              </a:rPr>
              <a:t>Physical </a:t>
            </a:r>
            <a:endParaRPr lang="en-US" altLang="zh-CN" sz="2200" dirty="0">
              <a:solidFill>
                <a:srgbClr val="0066FF"/>
              </a:solidFill>
              <a:ea typeface="宋体" panose="02010600030101010101" pitchFamily="2" charset="-122"/>
            </a:endParaRPr>
          </a:p>
          <a:p>
            <a:pPr eaLnBrk="1" hangingPunct="1">
              <a:spcBef>
                <a:spcPct val="0"/>
              </a:spcBef>
              <a:buClrTx/>
              <a:buFontTx/>
              <a:buNone/>
            </a:pPr>
            <a:r>
              <a:rPr lang="en-US" altLang="zh-CN" sz="2200" dirty="0" smtClean="0">
                <a:solidFill>
                  <a:srgbClr val="0066FF"/>
                </a:solidFill>
                <a:ea typeface="宋体" panose="02010600030101010101" pitchFamily="2" charset="-122"/>
              </a:rPr>
              <a:t>Capacity (SFDB)</a:t>
            </a:r>
            <a:endParaRPr lang="en-US" altLang="zh-CN" sz="2200" dirty="0">
              <a:solidFill>
                <a:srgbClr val="0066FF"/>
              </a:solidFill>
              <a:ea typeface="宋体" panose="02010600030101010101" pitchFamily="2" charset="-122"/>
            </a:endParaRPr>
          </a:p>
        </p:txBody>
      </p:sp>
      <p:sp>
        <p:nvSpPr>
          <p:cNvPr id="79883" name="Text Box 11"/>
          <p:cNvSpPr txBox="1">
            <a:spLocks noChangeArrowheads="1"/>
          </p:cNvSpPr>
          <p:nvPr/>
        </p:nvSpPr>
        <p:spPr bwMode="auto">
          <a:xfrm>
            <a:off x="8320882" y="3712874"/>
            <a:ext cx="15343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2200" dirty="0">
                <a:solidFill>
                  <a:srgbClr val="0066FF"/>
                </a:solidFill>
                <a:ea typeface="宋体" panose="02010600030101010101" pitchFamily="2" charset="-122"/>
              </a:rPr>
              <a:t>Enrollment</a:t>
            </a:r>
          </a:p>
        </p:txBody>
      </p:sp>
      <p:sp>
        <p:nvSpPr>
          <p:cNvPr id="79884" name="Text Box 12"/>
          <p:cNvSpPr txBox="1">
            <a:spLocks noChangeArrowheads="1"/>
          </p:cNvSpPr>
          <p:nvPr/>
        </p:nvSpPr>
        <p:spPr bwMode="auto">
          <a:xfrm>
            <a:off x="8331799" y="5406479"/>
            <a:ext cx="12827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2200" dirty="0" smtClean="0">
                <a:solidFill>
                  <a:srgbClr val="0066FF"/>
                </a:solidFill>
                <a:ea typeface="宋体" panose="02010600030101010101" pitchFamily="2" charset="-122"/>
              </a:rPr>
              <a:t>Project </a:t>
            </a:r>
            <a:endParaRPr lang="en-US" altLang="zh-CN" sz="2200" dirty="0">
              <a:solidFill>
                <a:srgbClr val="0066FF"/>
              </a:solidFill>
              <a:ea typeface="宋体" panose="02010600030101010101" pitchFamily="2" charset="-122"/>
            </a:endParaRPr>
          </a:p>
          <a:p>
            <a:pPr eaLnBrk="1" hangingPunct="1">
              <a:spcBef>
                <a:spcPct val="0"/>
              </a:spcBef>
              <a:buClrTx/>
              <a:buFontTx/>
              <a:buNone/>
            </a:pPr>
            <a:r>
              <a:rPr lang="en-US" altLang="zh-CN" sz="2200" dirty="0">
                <a:solidFill>
                  <a:srgbClr val="0066FF"/>
                </a:solidFill>
                <a:ea typeface="宋体" panose="02010600030101010101" pitchFamily="2" charset="-122"/>
              </a:rPr>
              <a:t>Capacity</a:t>
            </a:r>
          </a:p>
        </p:txBody>
      </p:sp>
    </p:spTree>
    <p:extLst>
      <p:ext uri="{BB962C8B-B14F-4D97-AF65-F5344CB8AC3E}">
        <p14:creationId xmlns:p14="http://schemas.microsoft.com/office/powerpoint/2010/main" val="21046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8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8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8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8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8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nimBg="1"/>
      <p:bldP spid="79877" grpId="0" animBg="1"/>
      <p:bldP spid="79878" grpId="0" animBg="1"/>
      <p:bldP spid="79879" grpId="0" animBg="1"/>
      <p:bldP spid="79880" grpId="0" animBg="1"/>
      <p:bldP spid="79881" grpId="0" animBg="1"/>
      <p:bldP spid="79882" grpId="0"/>
      <p:bldP spid="79883" grpId="0"/>
      <p:bldP spid="7988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487110" y="1978218"/>
            <a:ext cx="8674100" cy="1501775"/>
          </a:xfrm>
        </p:spPr>
        <p:txBody>
          <a:bodyPr/>
          <a:lstStyle/>
          <a:p>
            <a:pPr eaLnBrk="1" hangingPunct="1"/>
            <a:r>
              <a:rPr lang="en-US" altLang="zh-CN" dirty="0" smtClean="0">
                <a:ea typeface="宋体" panose="02010600030101010101" pitchFamily="2" charset="-122"/>
              </a:rPr>
              <a:t>How To Use 1-2 as a Planning Tool?	</a:t>
            </a:r>
          </a:p>
        </p:txBody>
      </p:sp>
      <p:sp>
        <p:nvSpPr>
          <p:cNvPr id="81923" name="Rectangle 3"/>
          <p:cNvSpPr>
            <a:spLocks noGrp="1" noChangeArrowheads="1"/>
          </p:cNvSpPr>
          <p:nvPr>
            <p:ph type="body" idx="4294967295"/>
          </p:nvPr>
        </p:nvSpPr>
        <p:spPr>
          <a:xfrm>
            <a:off x="658026" y="2738082"/>
            <a:ext cx="8674100" cy="4932362"/>
          </a:xfrm>
        </p:spPr>
        <p:txBody>
          <a:bodyPr/>
          <a:lstStyle/>
          <a:p>
            <a:pPr eaLnBrk="1" hangingPunct="1"/>
            <a:r>
              <a:rPr lang="en-US" altLang="zh-CN" dirty="0" smtClean="0">
                <a:ea typeface="宋体" panose="02010600030101010101" pitchFamily="2" charset="-122"/>
              </a:rPr>
              <a:t>Line 7: Capacity/Enrollment %</a:t>
            </a:r>
          </a:p>
          <a:p>
            <a:pPr eaLnBrk="1" hangingPunct="1"/>
            <a:r>
              <a:rPr lang="en-US" altLang="zh-CN" dirty="0" smtClean="0">
                <a:ea typeface="宋体" panose="02010600030101010101" pitchFamily="2" charset="-122"/>
              </a:rPr>
              <a:t>Line 13: Office Capacity/Needs %</a:t>
            </a:r>
          </a:p>
          <a:p>
            <a:pPr eaLnBrk="1" hangingPunct="1">
              <a:buFont typeface="Wingdings" panose="05000000000000000000" pitchFamily="2" charset="2"/>
              <a:buNone/>
            </a:pPr>
            <a:endParaRPr lang="zh-CN" altLang="en-US" dirty="0" smtClean="0">
              <a:ea typeface="宋体" panose="02010600030101010101" pitchFamily="2" charset="-122"/>
            </a:endParaRPr>
          </a:p>
        </p:txBody>
      </p:sp>
    </p:spTree>
    <p:extLst>
      <p:ext uri="{BB962C8B-B14F-4D97-AF65-F5344CB8AC3E}">
        <p14:creationId xmlns:p14="http://schemas.microsoft.com/office/powerpoint/2010/main" val="41764852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316195" y="1764707"/>
            <a:ext cx="9051925" cy="754063"/>
          </a:xfrm>
        </p:spPr>
        <p:txBody>
          <a:bodyPr>
            <a:normAutofit/>
          </a:bodyPr>
          <a:lstStyle/>
          <a:p>
            <a:pPr eaLnBrk="1" hangingPunct="1"/>
            <a:r>
              <a:rPr lang="en-US" altLang="zh-CN" sz="4300" b="1" dirty="0" smtClean="0">
                <a:ea typeface="宋体" panose="02010600030101010101" pitchFamily="2" charset="-122"/>
              </a:rPr>
              <a:t>Line 7 - Capacity/Enrollment % </a:t>
            </a:r>
          </a:p>
        </p:txBody>
      </p:sp>
      <p:sp>
        <p:nvSpPr>
          <p:cNvPr id="82947" name="Rectangle 3"/>
          <p:cNvSpPr>
            <a:spLocks noGrp="1" noChangeArrowheads="1"/>
          </p:cNvSpPr>
          <p:nvPr>
            <p:ph type="body" idx="4294967295"/>
          </p:nvPr>
        </p:nvSpPr>
        <p:spPr>
          <a:xfrm>
            <a:off x="572568" y="2518770"/>
            <a:ext cx="9051925" cy="4694237"/>
          </a:xfrm>
        </p:spPr>
        <p:txBody>
          <a:bodyPr>
            <a:normAutofit lnSpcReduction="10000"/>
          </a:bodyPr>
          <a:lstStyle/>
          <a:p>
            <a:pPr eaLnBrk="1" hangingPunct="1">
              <a:lnSpc>
                <a:spcPct val="90000"/>
              </a:lnSpc>
            </a:pPr>
            <a:r>
              <a:rPr lang="en-US" altLang="zh-CN" sz="2420" dirty="0">
                <a:ea typeface="宋体" panose="02010600030101010101" pitchFamily="2" charset="-122"/>
              </a:rPr>
              <a:t>Permanent Capacity:</a:t>
            </a:r>
          </a:p>
          <a:p>
            <a:pPr lvl="1" eaLnBrk="1" hangingPunct="1">
              <a:lnSpc>
                <a:spcPct val="90000"/>
              </a:lnSpc>
            </a:pPr>
            <a:r>
              <a:rPr lang="en-US" altLang="zh-CN" sz="2420" dirty="0">
                <a:ea typeface="宋体" panose="02010600030101010101" pitchFamily="2" charset="-122"/>
              </a:rPr>
              <a:t>Capacity reported in SFDB </a:t>
            </a:r>
          </a:p>
          <a:p>
            <a:pPr lvl="1" eaLnBrk="1" hangingPunct="1">
              <a:lnSpc>
                <a:spcPct val="90000"/>
              </a:lnSpc>
            </a:pPr>
            <a:r>
              <a:rPr lang="en-US" altLang="zh-CN" sz="2420" dirty="0">
                <a:ea typeface="宋体" panose="02010600030101010101" pitchFamily="2" charset="-122"/>
              </a:rPr>
              <a:t>Uninventoried capacity </a:t>
            </a:r>
          </a:p>
          <a:p>
            <a:pPr lvl="1" eaLnBrk="1" hangingPunct="1">
              <a:lnSpc>
                <a:spcPct val="90000"/>
              </a:lnSpc>
            </a:pPr>
            <a:r>
              <a:rPr lang="en-US" altLang="zh-CN" sz="2420" dirty="0">
                <a:ea typeface="宋体" panose="02010600030101010101" pitchFamily="2" charset="-122"/>
              </a:rPr>
              <a:t>Proposed new project capacity </a:t>
            </a:r>
            <a:endParaRPr lang="en-US" altLang="zh-CN" sz="880" dirty="0">
              <a:ea typeface="宋体" panose="02010600030101010101" pitchFamily="2" charset="-122"/>
            </a:endParaRPr>
          </a:p>
          <a:p>
            <a:pPr eaLnBrk="1" hangingPunct="1">
              <a:lnSpc>
                <a:spcPct val="90000"/>
              </a:lnSpc>
            </a:pPr>
            <a:r>
              <a:rPr lang="en-US" altLang="zh-CN" sz="2420" dirty="0">
                <a:ea typeface="宋体" panose="02010600030101010101" pitchFamily="2" charset="-122"/>
              </a:rPr>
              <a:t>Enrollment:</a:t>
            </a:r>
          </a:p>
          <a:p>
            <a:pPr lvl="1" eaLnBrk="1" hangingPunct="1">
              <a:lnSpc>
                <a:spcPct val="90000"/>
              </a:lnSpc>
            </a:pPr>
            <a:r>
              <a:rPr lang="en-US" altLang="zh-CN" sz="2420" dirty="0">
                <a:ea typeface="宋体" panose="02010600030101010101" pitchFamily="2" charset="-122"/>
              </a:rPr>
              <a:t>Main campus </a:t>
            </a:r>
            <a:r>
              <a:rPr lang="en-US" altLang="zh-CN" sz="2420" dirty="0" smtClean="0">
                <a:ea typeface="宋体" panose="02010600030101010101" pitchFamily="2" charset="-122"/>
              </a:rPr>
              <a:t>CY </a:t>
            </a:r>
            <a:r>
              <a:rPr lang="en-US" altLang="zh-CN" sz="2420" dirty="0">
                <a:ea typeface="宋体" panose="02010600030101010101" pitchFamily="2" charset="-122"/>
              </a:rPr>
              <a:t>e</a:t>
            </a:r>
            <a:r>
              <a:rPr lang="en-US" altLang="zh-CN" sz="2420" dirty="0" smtClean="0">
                <a:ea typeface="宋体" panose="02010600030101010101" pitchFamily="2" charset="-122"/>
              </a:rPr>
              <a:t>nrollment projection</a:t>
            </a:r>
            <a:r>
              <a:rPr lang="en-US" altLang="zh-CN" sz="2420" dirty="0">
                <a:ea typeface="宋体" panose="02010600030101010101" pitchFamily="2" charset="-122"/>
              </a:rPr>
              <a:t>, excluding on-site or off-site </a:t>
            </a:r>
            <a:r>
              <a:rPr lang="en-US" altLang="zh-CN" sz="2420" dirty="0" smtClean="0">
                <a:ea typeface="宋体" panose="02010600030101010101" pitchFamily="2" charset="-122"/>
              </a:rPr>
              <a:t>other earned and summer</a:t>
            </a:r>
            <a:endParaRPr lang="en-US" altLang="zh-CN" sz="2420" dirty="0">
              <a:ea typeface="宋体" panose="02010600030101010101" pitchFamily="2" charset="-122"/>
            </a:endParaRPr>
          </a:p>
          <a:p>
            <a:pPr lvl="1" eaLnBrk="1" hangingPunct="1">
              <a:lnSpc>
                <a:spcPct val="90000"/>
              </a:lnSpc>
            </a:pPr>
            <a:r>
              <a:rPr lang="en-US" altLang="zh-CN" sz="2420" dirty="0">
                <a:ea typeface="宋体" panose="02010600030101010101" pitchFamily="2" charset="-122"/>
              </a:rPr>
              <a:t>Actual enrollment relates to the enrollment projection</a:t>
            </a:r>
          </a:p>
          <a:p>
            <a:pPr eaLnBrk="1" hangingPunct="1">
              <a:lnSpc>
                <a:spcPct val="90000"/>
              </a:lnSpc>
            </a:pPr>
            <a:endParaRPr lang="en-US" altLang="zh-CN" sz="880" dirty="0">
              <a:ea typeface="宋体" panose="02010600030101010101" pitchFamily="2" charset="-122"/>
            </a:endParaRPr>
          </a:p>
          <a:p>
            <a:pPr eaLnBrk="1" hangingPunct="1">
              <a:lnSpc>
                <a:spcPct val="90000"/>
              </a:lnSpc>
            </a:pPr>
            <a:r>
              <a:rPr lang="en-US" altLang="zh-CN" sz="2420" dirty="0">
                <a:ea typeface="宋体" panose="02010600030101010101" pitchFamily="2" charset="-122"/>
              </a:rPr>
              <a:t>What d</a:t>
            </a:r>
            <a:r>
              <a:rPr lang="en-US" altLang="zh-CN" sz="2420" dirty="0" smtClean="0">
                <a:ea typeface="宋体" panose="02010600030101010101" pitchFamily="2" charset="-122"/>
              </a:rPr>
              <a:t>oes </a:t>
            </a:r>
            <a:r>
              <a:rPr lang="en-US" altLang="zh-CN" sz="2420" dirty="0">
                <a:ea typeface="宋体" panose="02010600030101010101" pitchFamily="2" charset="-122"/>
              </a:rPr>
              <a:t>% mean:</a:t>
            </a:r>
          </a:p>
          <a:p>
            <a:pPr lvl="1" eaLnBrk="1" hangingPunct="1">
              <a:lnSpc>
                <a:spcPct val="90000"/>
              </a:lnSpc>
            </a:pPr>
            <a:r>
              <a:rPr lang="en-US" altLang="zh-CN" sz="2420" dirty="0">
                <a:ea typeface="宋体" panose="02010600030101010101" pitchFamily="2" charset="-122"/>
              </a:rPr>
              <a:t>&gt;100%: more capacity than what </a:t>
            </a:r>
            <a:r>
              <a:rPr lang="en-US" altLang="zh-CN" sz="2420" dirty="0" smtClean="0">
                <a:ea typeface="宋体" panose="02010600030101010101" pitchFamily="2" charset="-122"/>
              </a:rPr>
              <a:t>the campus </a:t>
            </a:r>
            <a:r>
              <a:rPr lang="en-US" altLang="zh-CN" sz="2420" dirty="0">
                <a:ea typeface="宋体" panose="02010600030101010101" pitchFamily="2" charset="-122"/>
              </a:rPr>
              <a:t>needs</a:t>
            </a:r>
          </a:p>
          <a:p>
            <a:pPr lvl="1" eaLnBrk="1" hangingPunct="1">
              <a:lnSpc>
                <a:spcPct val="90000"/>
              </a:lnSpc>
            </a:pPr>
            <a:r>
              <a:rPr lang="en-US" altLang="zh-CN" sz="2420" dirty="0">
                <a:ea typeface="宋体" panose="02010600030101010101" pitchFamily="2" charset="-122"/>
              </a:rPr>
              <a:t>&lt;100%: capacity does not meet </a:t>
            </a:r>
            <a:r>
              <a:rPr lang="en-US" altLang="zh-CN" sz="2420" dirty="0" smtClean="0">
                <a:ea typeface="宋体" panose="02010600030101010101" pitchFamily="2" charset="-122"/>
              </a:rPr>
              <a:t>the campus </a:t>
            </a:r>
            <a:r>
              <a:rPr lang="en-US" altLang="zh-CN" sz="2420" dirty="0">
                <a:ea typeface="宋体" panose="02010600030101010101" pitchFamily="2" charset="-122"/>
              </a:rPr>
              <a:t>needs </a:t>
            </a:r>
          </a:p>
          <a:p>
            <a:pPr eaLnBrk="1" hangingPunct="1">
              <a:lnSpc>
                <a:spcPct val="90000"/>
              </a:lnSpc>
            </a:pPr>
            <a:endParaRPr lang="en-US" altLang="zh-CN" sz="2420" dirty="0">
              <a:ea typeface="宋体" panose="02010600030101010101" pitchFamily="2" charset="-122"/>
            </a:endParaRPr>
          </a:p>
        </p:txBody>
      </p:sp>
    </p:spTree>
    <p:extLst>
      <p:ext uri="{BB962C8B-B14F-4D97-AF65-F5344CB8AC3E}">
        <p14:creationId xmlns:p14="http://schemas.microsoft.com/office/powerpoint/2010/main" val="1180800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395139" y="1721977"/>
            <a:ext cx="9304337" cy="1006475"/>
          </a:xfrm>
        </p:spPr>
        <p:txBody>
          <a:bodyPr>
            <a:normAutofit/>
          </a:bodyPr>
          <a:lstStyle/>
          <a:p>
            <a:pPr eaLnBrk="1" hangingPunct="1"/>
            <a:r>
              <a:rPr lang="en-US" altLang="zh-CN" sz="4000" dirty="0" smtClean="0">
                <a:latin typeface="+mn-lt"/>
                <a:ea typeface="宋体" panose="02010600030101010101" pitchFamily="2" charset="-122"/>
              </a:rPr>
              <a:t>Line 13 - Office Capacity/Need %</a:t>
            </a:r>
          </a:p>
        </p:txBody>
      </p:sp>
      <p:sp>
        <p:nvSpPr>
          <p:cNvPr id="83971" name="Rectangle 3"/>
          <p:cNvSpPr>
            <a:spLocks noGrp="1" noChangeArrowheads="1"/>
          </p:cNvSpPr>
          <p:nvPr>
            <p:ph type="body" idx="4294967295"/>
          </p:nvPr>
        </p:nvSpPr>
        <p:spPr>
          <a:xfrm>
            <a:off x="594974" y="2542879"/>
            <a:ext cx="9178132" cy="4191000"/>
          </a:xfrm>
        </p:spPr>
        <p:txBody>
          <a:bodyPr>
            <a:normAutofit/>
          </a:bodyPr>
          <a:lstStyle/>
          <a:p>
            <a:pPr eaLnBrk="1" hangingPunct="1">
              <a:lnSpc>
                <a:spcPct val="80000"/>
              </a:lnSpc>
            </a:pPr>
            <a:r>
              <a:rPr lang="en-US" altLang="zh-CN" sz="2640" dirty="0">
                <a:ea typeface="宋体" panose="02010600030101010101" pitchFamily="2" charset="-122"/>
              </a:rPr>
              <a:t>Permanent Office Capacity:</a:t>
            </a:r>
          </a:p>
          <a:p>
            <a:pPr lvl="1" eaLnBrk="1" hangingPunct="1">
              <a:lnSpc>
                <a:spcPct val="80000"/>
              </a:lnSpc>
            </a:pPr>
            <a:r>
              <a:rPr lang="en-US" altLang="zh-CN" dirty="0">
                <a:ea typeface="宋体" panose="02010600030101010101" pitchFamily="2" charset="-122"/>
              </a:rPr>
              <a:t>Faculty office capacity in SFDB</a:t>
            </a:r>
          </a:p>
          <a:p>
            <a:pPr lvl="1" eaLnBrk="1" hangingPunct="1">
              <a:lnSpc>
                <a:spcPct val="80000"/>
              </a:lnSpc>
            </a:pPr>
            <a:r>
              <a:rPr lang="en-US" altLang="zh-CN" dirty="0">
                <a:ea typeface="宋体" panose="02010600030101010101" pitchFamily="2" charset="-122"/>
              </a:rPr>
              <a:t>Uninventoried office capacity</a:t>
            </a:r>
          </a:p>
          <a:p>
            <a:pPr lvl="1" eaLnBrk="1" hangingPunct="1">
              <a:lnSpc>
                <a:spcPct val="80000"/>
              </a:lnSpc>
            </a:pPr>
            <a:r>
              <a:rPr lang="en-US" altLang="zh-CN" dirty="0">
                <a:ea typeface="宋体" panose="02010600030101010101" pitchFamily="2" charset="-122"/>
              </a:rPr>
              <a:t>Proposed new project office </a:t>
            </a:r>
            <a:r>
              <a:rPr lang="en-US" altLang="zh-CN" dirty="0" smtClean="0">
                <a:ea typeface="宋体" panose="02010600030101010101" pitchFamily="2" charset="-122"/>
              </a:rPr>
              <a:t>capacity</a:t>
            </a:r>
            <a:endParaRPr lang="en-US" altLang="zh-CN" sz="880" dirty="0">
              <a:ea typeface="宋体" panose="02010600030101010101" pitchFamily="2" charset="-122"/>
            </a:endParaRPr>
          </a:p>
          <a:p>
            <a:pPr eaLnBrk="1" hangingPunct="1">
              <a:lnSpc>
                <a:spcPct val="80000"/>
              </a:lnSpc>
            </a:pPr>
            <a:r>
              <a:rPr lang="en-US" altLang="zh-CN" sz="2640" dirty="0">
                <a:ea typeface="宋体" panose="02010600030101010101" pitchFamily="2" charset="-122"/>
              </a:rPr>
              <a:t>Office </a:t>
            </a:r>
            <a:r>
              <a:rPr lang="en-US" altLang="zh-CN" sz="2640" dirty="0" smtClean="0">
                <a:ea typeface="宋体" panose="02010600030101010101" pitchFamily="2" charset="-122"/>
              </a:rPr>
              <a:t>Need:</a:t>
            </a:r>
            <a:endParaRPr lang="en-US" altLang="zh-CN" sz="2640" dirty="0">
              <a:ea typeface="宋体" panose="02010600030101010101" pitchFamily="2" charset="-122"/>
            </a:endParaRPr>
          </a:p>
          <a:p>
            <a:pPr eaLnBrk="1" hangingPunct="1">
              <a:lnSpc>
                <a:spcPct val="80000"/>
              </a:lnSpc>
              <a:buFont typeface="Wingdings" panose="05000000000000000000" pitchFamily="2" charset="2"/>
              <a:buNone/>
            </a:pPr>
            <a:r>
              <a:rPr lang="en-US" altLang="zh-CN" sz="2640" dirty="0">
                <a:ea typeface="宋体" panose="02010600030101010101" pitchFamily="2" charset="-122"/>
              </a:rPr>
              <a:t>     CY Enrollment Projection (Main &amp; OCC) </a:t>
            </a:r>
            <a:r>
              <a:rPr lang="en-US" altLang="zh-CN" sz="2640" dirty="0" smtClean="0">
                <a:ea typeface="宋体" panose="02010600030101010101" pitchFamily="2" charset="-122"/>
              </a:rPr>
              <a:t>x Student Faculty Ratio</a:t>
            </a:r>
            <a:endParaRPr lang="en-US" altLang="zh-CN" sz="880" baseline="50000" dirty="0">
              <a:ea typeface="宋体" panose="02010600030101010101" pitchFamily="2" charset="-122"/>
            </a:endParaRPr>
          </a:p>
          <a:p>
            <a:pPr eaLnBrk="1" hangingPunct="1">
              <a:lnSpc>
                <a:spcPct val="80000"/>
              </a:lnSpc>
            </a:pPr>
            <a:r>
              <a:rPr lang="en-US" altLang="zh-CN" sz="2640" dirty="0">
                <a:ea typeface="宋体" panose="02010600030101010101" pitchFamily="2" charset="-122"/>
              </a:rPr>
              <a:t>What does % mean:</a:t>
            </a:r>
          </a:p>
          <a:p>
            <a:pPr lvl="1" eaLnBrk="1" hangingPunct="1">
              <a:lnSpc>
                <a:spcPct val="80000"/>
              </a:lnSpc>
            </a:pPr>
            <a:r>
              <a:rPr lang="en-US" altLang="zh-CN" dirty="0">
                <a:ea typeface="宋体" panose="02010600030101010101" pitchFamily="2" charset="-122"/>
              </a:rPr>
              <a:t>&gt;100%: more capacity than what </a:t>
            </a:r>
            <a:r>
              <a:rPr lang="en-US" altLang="zh-CN" dirty="0" smtClean="0">
                <a:ea typeface="宋体" panose="02010600030101010101" pitchFamily="2" charset="-122"/>
              </a:rPr>
              <a:t>the campus </a:t>
            </a:r>
            <a:r>
              <a:rPr lang="en-US" altLang="zh-CN" dirty="0">
                <a:ea typeface="宋体" panose="02010600030101010101" pitchFamily="2" charset="-122"/>
              </a:rPr>
              <a:t>needs</a:t>
            </a:r>
          </a:p>
          <a:p>
            <a:pPr lvl="1" eaLnBrk="1" hangingPunct="1">
              <a:lnSpc>
                <a:spcPct val="80000"/>
              </a:lnSpc>
            </a:pPr>
            <a:r>
              <a:rPr lang="en-US" altLang="zh-CN" dirty="0">
                <a:ea typeface="宋体" panose="02010600030101010101" pitchFamily="2" charset="-122"/>
              </a:rPr>
              <a:t>&lt;100%: capacity does not meet </a:t>
            </a:r>
            <a:r>
              <a:rPr lang="en-US" altLang="zh-CN" dirty="0" smtClean="0">
                <a:ea typeface="宋体" panose="02010600030101010101" pitchFamily="2" charset="-122"/>
              </a:rPr>
              <a:t>the campus </a:t>
            </a:r>
            <a:r>
              <a:rPr lang="en-US" altLang="zh-CN" dirty="0">
                <a:ea typeface="宋体" panose="02010600030101010101" pitchFamily="2" charset="-122"/>
              </a:rPr>
              <a:t>needs </a:t>
            </a:r>
          </a:p>
          <a:p>
            <a:pPr lvl="1" eaLnBrk="1" hangingPunct="1">
              <a:lnSpc>
                <a:spcPct val="80000"/>
              </a:lnSpc>
            </a:pPr>
            <a:endParaRPr lang="en-US" altLang="zh-CN" dirty="0">
              <a:ea typeface="宋体" panose="02010600030101010101" pitchFamily="2" charset="-122"/>
            </a:endParaRPr>
          </a:p>
        </p:txBody>
      </p:sp>
    </p:spTree>
    <p:extLst>
      <p:ext uri="{BB962C8B-B14F-4D97-AF65-F5344CB8AC3E}">
        <p14:creationId xmlns:p14="http://schemas.microsoft.com/office/powerpoint/2010/main" val="1658489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280202" y="1821886"/>
            <a:ext cx="9051925" cy="1004888"/>
          </a:xfrm>
        </p:spPr>
        <p:txBody>
          <a:bodyPr>
            <a:normAutofit fontScale="90000"/>
          </a:bodyPr>
          <a:lstStyle/>
          <a:p>
            <a:pPr eaLnBrk="1" hangingPunct="1"/>
            <a:r>
              <a:rPr lang="en-US" altLang="zh-CN" dirty="0" smtClean="0">
                <a:latin typeface="+mn-lt"/>
                <a:ea typeface="宋体" panose="02010600030101010101" pitchFamily="2" charset="-122"/>
              </a:rPr>
              <a:t>Laboratory Enrollment vs. Laboratory Capacity (Lab-Lab book)</a:t>
            </a:r>
          </a:p>
        </p:txBody>
      </p:sp>
      <p:sp>
        <p:nvSpPr>
          <p:cNvPr id="84995" name="Rectangle 3"/>
          <p:cNvSpPr>
            <a:spLocks noGrp="1" noChangeArrowheads="1"/>
          </p:cNvSpPr>
          <p:nvPr>
            <p:ph type="body" idx="4294967295"/>
          </p:nvPr>
        </p:nvSpPr>
        <p:spPr>
          <a:xfrm>
            <a:off x="838201" y="3153829"/>
            <a:ext cx="8674100" cy="4932362"/>
          </a:xfrm>
        </p:spPr>
        <p:txBody>
          <a:bodyPr/>
          <a:lstStyle/>
          <a:p>
            <a:pPr eaLnBrk="1" hangingPunct="1">
              <a:lnSpc>
                <a:spcPct val="90000"/>
              </a:lnSpc>
            </a:pPr>
            <a:r>
              <a:rPr lang="en-US" altLang="zh-CN" sz="2860" dirty="0" smtClean="0">
                <a:ea typeface="宋体" panose="02010600030101010101" pitchFamily="2" charset="-122"/>
              </a:rPr>
              <a:t>A </a:t>
            </a:r>
            <a:r>
              <a:rPr lang="en-US" altLang="zh-CN" sz="2860" dirty="0">
                <a:ea typeface="宋体" panose="02010600030101010101" pitchFamily="2" charset="-122"/>
              </a:rPr>
              <a:t>planning tool to analyze </a:t>
            </a:r>
            <a:r>
              <a:rPr lang="en-US" altLang="zh-CN" sz="2860" dirty="0">
                <a:solidFill>
                  <a:schemeClr val="hlink"/>
                </a:solidFill>
                <a:ea typeface="宋体" panose="02010600030101010101" pitchFamily="2" charset="-122"/>
              </a:rPr>
              <a:t>Teaching </a:t>
            </a:r>
            <a:r>
              <a:rPr lang="en-US" altLang="zh-CN" sz="2860" dirty="0" smtClean="0">
                <a:solidFill>
                  <a:schemeClr val="hlink"/>
                </a:solidFill>
                <a:ea typeface="宋体" panose="02010600030101010101" pitchFamily="2" charset="-122"/>
              </a:rPr>
              <a:t>LAB </a:t>
            </a:r>
            <a:r>
              <a:rPr lang="en-US" altLang="zh-CN" sz="2860" dirty="0" smtClean="0">
                <a:ea typeface="宋体" panose="02010600030101010101" pitchFamily="2" charset="-122"/>
              </a:rPr>
              <a:t>needs</a:t>
            </a:r>
            <a:endParaRPr lang="en-US" altLang="zh-CN" sz="2860" dirty="0">
              <a:ea typeface="宋体" panose="02010600030101010101" pitchFamily="2" charset="-122"/>
            </a:endParaRPr>
          </a:p>
          <a:p>
            <a:pPr eaLnBrk="1" hangingPunct="1">
              <a:lnSpc>
                <a:spcPct val="90000"/>
              </a:lnSpc>
            </a:pPr>
            <a:r>
              <a:rPr lang="en-US" altLang="zh-CN" sz="2860" dirty="0">
                <a:ea typeface="宋体" panose="02010600030101010101" pitchFamily="2" charset="-122"/>
              </a:rPr>
              <a:t>Comparison between target enrollment FTES and physical capacity FTES </a:t>
            </a:r>
          </a:p>
          <a:p>
            <a:pPr eaLnBrk="1" hangingPunct="1">
              <a:lnSpc>
                <a:spcPct val="90000"/>
              </a:lnSpc>
            </a:pPr>
            <a:r>
              <a:rPr lang="en-US" altLang="zh-CN" sz="2860" dirty="0">
                <a:ea typeface="宋体" panose="02010600030101010101" pitchFamily="2" charset="-122"/>
              </a:rPr>
              <a:t>By </a:t>
            </a:r>
            <a:r>
              <a:rPr lang="en-US" altLang="zh-CN" sz="2860" dirty="0" smtClean="0">
                <a:ea typeface="宋体" panose="02010600030101010101" pitchFamily="2" charset="-122"/>
              </a:rPr>
              <a:t>HEGIS </a:t>
            </a:r>
            <a:r>
              <a:rPr lang="en-US" altLang="zh-CN" sz="2860" dirty="0">
                <a:ea typeface="宋体" panose="02010600030101010101" pitchFamily="2" charset="-122"/>
              </a:rPr>
              <a:t>C</a:t>
            </a:r>
            <a:r>
              <a:rPr lang="en-US" altLang="zh-CN" sz="2860" dirty="0" smtClean="0">
                <a:ea typeface="宋体" panose="02010600030101010101" pitchFamily="2" charset="-122"/>
              </a:rPr>
              <a:t>ategory</a:t>
            </a:r>
            <a:endParaRPr lang="en-US" altLang="zh-CN" sz="2860" dirty="0">
              <a:ea typeface="宋体" panose="02010600030101010101" pitchFamily="2" charset="-122"/>
            </a:endParaRPr>
          </a:p>
          <a:p>
            <a:pPr eaLnBrk="1" hangingPunct="1">
              <a:lnSpc>
                <a:spcPct val="90000"/>
              </a:lnSpc>
            </a:pPr>
            <a:r>
              <a:rPr lang="en-US" altLang="zh-CN" sz="2860" dirty="0">
                <a:ea typeface="宋体" panose="02010600030101010101" pitchFamily="2" charset="-122"/>
              </a:rPr>
              <a:t>By specific </a:t>
            </a:r>
            <a:r>
              <a:rPr lang="en-US" altLang="zh-CN" sz="2860" dirty="0" smtClean="0">
                <a:ea typeface="宋体" panose="02010600030101010101" pitchFamily="2" charset="-122"/>
              </a:rPr>
              <a:t>HEGIS Discipline </a:t>
            </a:r>
            <a:r>
              <a:rPr lang="en-US" altLang="zh-CN" sz="2860" dirty="0">
                <a:ea typeface="宋体" panose="02010600030101010101" pitchFamily="2" charset="-122"/>
              </a:rPr>
              <a:t>in the proposed project </a:t>
            </a:r>
          </a:p>
          <a:p>
            <a:pPr eaLnBrk="1" hangingPunct="1">
              <a:lnSpc>
                <a:spcPct val="90000"/>
              </a:lnSpc>
            </a:pPr>
            <a:r>
              <a:rPr lang="en-US" altLang="zh-CN" sz="2860" dirty="0">
                <a:ea typeface="宋体" panose="02010600030101010101" pitchFamily="2" charset="-122"/>
              </a:rPr>
              <a:t>By instructional </a:t>
            </a:r>
            <a:r>
              <a:rPr lang="en-US" altLang="zh-CN" sz="2860" dirty="0" smtClean="0">
                <a:ea typeface="宋体" panose="02010600030101010101" pitchFamily="2" charset="-122"/>
              </a:rPr>
              <a:t>level</a:t>
            </a:r>
          </a:p>
          <a:p>
            <a:pPr lvl="1"/>
            <a:r>
              <a:rPr lang="en-US" altLang="zh-CN" sz="2420" dirty="0" smtClean="0">
                <a:ea typeface="宋体" panose="02010600030101010101" pitchFamily="2" charset="-122"/>
              </a:rPr>
              <a:t>Lower Division</a:t>
            </a:r>
          </a:p>
          <a:p>
            <a:pPr lvl="1"/>
            <a:r>
              <a:rPr lang="en-US" altLang="zh-CN" sz="2420" dirty="0" smtClean="0">
                <a:ea typeface="宋体" panose="02010600030101010101" pitchFamily="2" charset="-122"/>
              </a:rPr>
              <a:t>Upper Division</a:t>
            </a:r>
            <a:endParaRPr lang="en-US" altLang="zh-CN" sz="2420" dirty="0">
              <a:ea typeface="宋体" panose="02010600030101010101" pitchFamily="2" charset="-122"/>
            </a:endParaRPr>
          </a:p>
        </p:txBody>
      </p:sp>
    </p:spTree>
    <p:extLst>
      <p:ext uri="{BB962C8B-B14F-4D97-AF65-F5344CB8AC3E}">
        <p14:creationId xmlns:p14="http://schemas.microsoft.com/office/powerpoint/2010/main" val="2239870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0" y="1541463"/>
            <a:ext cx="9051925" cy="715962"/>
          </a:xfrm>
        </p:spPr>
        <p:txBody>
          <a:bodyPr>
            <a:normAutofit fontScale="90000"/>
          </a:bodyPr>
          <a:lstStyle/>
          <a:p>
            <a:pPr eaLnBrk="1" hangingPunct="1"/>
            <a:r>
              <a:rPr lang="en-US" altLang="zh-CN" dirty="0" smtClean="0">
                <a:ea typeface="宋体" panose="02010600030101010101" pitchFamily="2" charset="-122"/>
              </a:rPr>
              <a:t>Lab-Lab Book Main Components</a:t>
            </a:r>
          </a:p>
        </p:txBody>
      </p:sp>
      <p:sp>
        <p:nvSpPr>
          <p:cNvPr id="86019" name="Rectangle 3"/>
          <p:cNvSpPr>
            <a:spLocks noChangeArrowheads="1"/>
          </p:cNvSpPr>
          <p:nvPr/>
        </p:nvSpPr>
        <p:spPr bwMode="auto">
          <a:xfrm>
            <a:off x="871379" y="2447290"/>
            <a:ext cx="7089775" cy="183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2640" dirty="0">
                <a:solidFill>
                  <a:srgbClr val="0066FF"/>
                </a:solidFill>
                <a:ea typeface="宋体" panose="02010600030101010101" pitchFamily="2" charset="-122"/>
              </a:rPr>
              <a:t>LAB Capacity:</a:t>
            </a:r>
          </a:p>
          <a:p>
            <a:pPr eaLnBrk="1" hangingPunct="1">
              <a:spcBef>
                <a:spcPct val="0"/>
              </a:spcBef>
              <a:buClrTx/>
              <a:buFontTx/>
              <a:buChar char="•"/>
            </a:pPr>
            <a:endParaRPr lang="en-US" altLang="zh-CN" sz="770" dirty="0">
              <a:solidFill>
                <a:srgbClr val="0066FF"/>
              </a:solidFill>
              <a:ea typeface="宋体" panose="02010600030101010101" pitchFamily="2" charset="-122"/>
            </a:endParaRPr>
          </a:p>
          <a:p>
            <a:pPr eaLnBrk="1" hangingPunct="1">
              <a:spcBef>
                <a:spcPct val="0"/>
              </a:spcBef>
              <a:buClrTx/>
              <a:buFontTx/>
              <a:buChar char="•"/>
            </a:pPr>
            <a:r>
              <a:rPr lang="en-US" altLang="zh-CN" sz="2640" dirty="0">
                <a:solidFill>
                  <a:schemeClr val="tx1"/>
                </a:solidFill>
                <a:ea typeface="宋体" panose="02010600030101010101" pitchFamily="2" charset="-122"/>
              </a:rPr>
              <a:t>  SFDB Physical Capacity</a:t>
            </a:r>
          </a:p>
          <a:p>
            <a:pPr eaLnBrk="1" hangingPunct="1">
              <a:spcBef>
                <a:spcPct val="0"/>
              </a:spcBef>
              <a:buClrTx/>
              <a:buFontTx/>
              <a:buChar char="•"/>
            </a:pPr>
            <a:r>
              <a:rPr lang="en-US" altLang="zh-CN" sz="2640" dirty="0">
                <a:solidFill>
                  <a:schemeClr val="tx1"/>
                </a:solidFill>
                <a:ea typeface="宋体" panose="02010600030101010101" pitchFamily="2" charset="-122"/>
              </a:rPr>
              <a:t>  Uninventoried Projects Capacity </a:t>
            </a:r>
          </a:p>
          <a:p>
            <a:pPr eaLnBrk="1" hangingPunct="1">
              <a:spcBef>
                <a:spcPct val="0"/>
              </a:spcBef>
              <a:buClrTx/>
              <a:buFontTx/>
              <a:buChar char="•"/>
            </a:pPr>
            <a:r>
              <a:rPr lang="en-US" altLang="zh-CN" sz="2640" dirty="0">
                <a:solidFill>
                  <a:schemeClr val="tx1"/>
                </a:solidFill>
                <a:ea typeface="宋体" panose="02010600030101010101" pitchFamily="2" charset="-122"/>
              </a:rPr>
              <a:t>  Proposed Projects </a:t>
            </a:r>
            <a:r>
              <a:rPr lang="en-US" altLang="zh-CN" sz="2640" dirty="0" smtClean="0">
                <a:solidFill>
                  <a:schemeClr val="tx1"/>
                </a:solidFill>
                <a:ea typeface="宋体" panose="02010600030101010101" pitchFamily="2" charset="-122"/>
              </a:rPr>
              <a:t>Capacity</a:t>
            </a:r>
            <a:endParaRPr lang="en-US" altLang="zh-CN" sz="2640" dirty="0">
              <a:solidFill>
                <a:schemeClr val="tx1"/>
              </a:solidFill>
              <a:ea typeface="宋体" panose="02010600030101010101" pitchFamily="2" charset="-122"/>
            </a:endParaRPr>
          </a:p>
        </p:txBody>
      </p:sp>
      <p:sp>
        <p:nvSpPr>
          <p:cNvPr id="86020" name="Rectangle 4"/>
          <p:cNvSpPr>
            <a:spLocks noChangeArrowheads="1"/>
          </p:cNvSpPr>
          <p:nvPr/>
        </p:nvSpPr>
        <p:spPr bwMode="auto">
          <a:xfrm>
            <a:off x="852170" y="5113814"/>
            <a:ext cx="556355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2640" dirty="0">
                <a:solidFill>
                  <a:schemeClr val="accent1"/>
                </a:solidFill>
                <a:ea typeface="宋体" panose="02010600030101010101" pitchFamily="2" charset="-122"/>
              </a:rPr>
              <a:t>LAB Enrollment:</a:t>
            </a:r>
          </a:p>
          <a:p>
            <a:pPr eaLnBrk="1" hangingPunct="1">
              <a:spcBef>
                <a:spcPct val="0"/>
              </a:spcBef>
              <a:buClrTx/>
              <a:buFontTx/>
              <a:buNone/>
            </a:pPr>
            <a:endParaRPr lang="en-US" altLang="zh-CN" sz="880" dirty="0">
              <a:solidFill>
                <a:schemeClr val="accent1"/>
              </a:solidFill>
              <a:ea typeface="宋体" panose="02010600030101010101" pitchFamily="2" charset="-122"/>
            </a:endParaRPr>
          </a:p>
          <a:p>
            <a:pPr eaLnBrk="1" hangingPunct="1">
              <a:spcBef>
                <a:spcPct val="0"/>
              </a:spcBef>
              <a:buClrTx/>
              <a:buFontTx/>
              <a:buBlip>
                <a:blip r:embed="rId3"/>
              </a:buBlip>
            </a:pPr>
            <a:r>
              <a:rPr lang="en-US" altLang="zh-CN" sz="2640" dirty="0">
                <a:solidFill>
                  <a:schemeClr val="tx1"/>
                </a:solidFill>
                <a:ea typeface="宋体" panose="02010600030101010101" pitchFamily="2" charset="-122"/>
              </a:rPr>
              <a:t>   APDB Reported Enrollment</a:t>
            </a:r>
          </a:p>
          <a:p>
            <a:pPr eaLnBrk="1" hangingPunct="1">
              <a:spcBef>
                <a:spcPct val="0"/>
              </a:spcBef>
              <a:buClrTx/>
              <a:buFontTx/>
              <a:buBlip>
                <a:blip r:embed="rId3"/>
              </a:buBlip>
            </a:pPr>
            <a:r>
              <a:rPr lang="en-US" altLang="zh-CN" sz="2640" dirty="0">
                <a:solidFill>
                  <a:schemeClr val="tx1"/>
                </a:solidFill>
                <a:ea typeface="宋体" panose="02010600030101010101" pitchFamily="2" charset="-122"/>
              </a:rPr>
              <a:t>   MYP </a:t>
            </a:r>
          </a:p>
        </p:txBody>
      </p:sp>
      <p:sp>
        <p:nvSpPr>
          <p:cNvPr id="86021" name="AutoShape 5"/>
          <p:cNvSpPr>
            <a:spLocks noChangeArrowheads="1"/>
          </p:cNvSpPr>
          <p:nvPr/>
        </p:nvSpPr>
        <p:spPr bwMode="auto">
          <a:xfrm>
            <a:off x="658337" y="5005547"/>
            <a:ext cx="7089775" cy="170434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ClrTx/>
              <a:buFontTx/>
              <a:buNone/>
            </a:pPr>
            <a:endParaRPr lang="zh-CN" altLang="en-US" sz="2640">
              <a:solidFill>
                <a:schemeClr val="tx1"/>
              </a:solidFill>
              <a:ea typeface="宋体" panose="02010600030101010101" pitchFamily="2" charset="-122"/>
            </a:endParaRPr>
          </a:p>
        </p:txBody>
      </p:sp>
      <p:sp>
        <p:nvSpPr>
          <p:cNvPr id="86022" name="AutoShape 6"/>
          <p:cNvSpPr>
            <a:spLocks noChangeArrowheads="1"/>
          </p:cNvSpPr>
          <p:nvPr/>
        </p:nvSpPr>
        <p:spPr bwMode="auto">
          <a:xfrm>
            <a:off x="658337" y="2393157"/>
            <a:ext cx="7089775" cy="239934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zh-CN" altLang="en-US" sz="1540">
              <a:solidFill>
                <a:schemeClr val="tx1"/>
              </a:solidFill>
              <a:ea typeface="宋体" panose="02010600030101010101" pitchFamily="2" charset="-122"/>
            </a:endParaRPr>
          </a:p>
        </p:txBody>
      </p:sp>
      <p:sp>
        <p:nvSpPr>
          <p:cNvPr id="86023" name="Text Box 7"/>
          <p:cNvSpPr txBox="1">
            <a:spLocks noChangeArrowheads="1"/>
          </p:cNvSpPr>
          <p:nvPr/>
        </p:nvSpPr>
        <p:spPr bwMode="auto">
          <a:xfrm>
            <a:off x="361475" y="6765767"/>
            <a:ext cx="9696926"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1760" dirty="0">
                <a:solidFill>
                  <a:schemeClr val="tx1"/>
                </a:solidFill>
                <a:ea typeface="宋体" panose="02010600030101010101" pitchFamily="2" charset="-122"/>
                <a:hlinkClick r:id="rId4"/>
              </a:rPr>
              <a:t>http://www.calstate.edu/cpdc/Facilities_Planning/Space_Mgmt/Reports/LabFTES.shtml</a:t>
            </a:r>
            <a:endParaRPr lang="en-US" altLang="zh-CN" sz="1760" dirty="0">
              <a:solidFill>
                <a:schemeClr val="tx1"/>
              </a:solidFill>
              <a:ea typeface="宋体" panose="02010600030101010101" pitchFamily="2" charset="-122"/>
            </a:endParaRPr>
          </a:p>
          <a:p>
            <a:pPr eaLnBrk="1" hangingPunct="1">
              <a:spcBef>
                <a:spcPct val="0"/>
              </a:spcBef>
              <a:buClrTx/>
              <a:buFontTx/>
              <a:buNone/>
            </a:pPr>
            <a:endParaRPr lang="zh-CN" altLang="en-US" sz="1760">
              <a:solidFill>
                <a:schemeClr val="tx1"/>
              </a:solidFill>
              <a:ea typeface="宋体" panose="02010600030101010101" pitchFamily="2" charset="-122"/>
            </a:endParaRPr>
          </a:p>
        </p:txBody>
      </p:sp>
    </p:spTree>
    <p:extLst>
      <p:ext uri="{BB962C8B-B14F-4D97-AF65-F5344CB8AC3E}">
        <p14:creationId xmlns:p14="http://schemas.microsoft.com/office/powerpoint/2010/main" val="30340779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178118" y="3151029"/>
            <a:ext cx="1000402" cy="6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760" dirty="0"/>
              <a:t>HEGIS</a:t>
            </a:r>
          </a:p>
          <a:p>
            <a:r>
              <a:rPr lang="en-US" altLang="en-US" sz="1760" dirty="0"/>
              <a:t>Category</a:t>
            </a:r>
          </a:p>
        </p:txBody>
      </p:sp>
      <p:sp>
        <p:nvSpPr>
          <p:cNvPr id="329731" name="Text Box 3"/>
          <p:cNvSpPr txBox="1">
            <a:spLocks noChangeArrowheads="1"/>
          </p:cNvSpPr>
          <p:nvPr/>
        </p:nvSpPr>
        <p:spPr bwMode="auto">
          <a:xfrm>
            <a:off x="17463" y="6131877"/>
            <a:ext cx="1919129"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760" dirty="0"/>
              <a:t>Specific HEGIS Codes planned in the proposed project</a:t>
            </a:r>
          </a:p>
        </p:txBody>
      </p:sp>
      <p:sp>
        <p:nvSpPr>
          <p:cNvPr id="329732" name="Text Box 4"/>
          <p:cNvSpPr txBox="1">
            <a:spLocks noChangeArrowheads="1"/>
          </p:cNvSpPr>
          <p:nvPr/>
        </p:nvSpPr>
        <p:spPr bwMode="auto">
          <a:xfrm>
            <a:off x="204312" y="5070158"/>
            <a:ext cx="1573371" cy="6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760" dirty="0"/>
              <a:t>Proposed project</a:t>
            </a:r>
          </a:p>
        </p:txBody>
      </p:sp>
      <p:pic>
        <p:nvPicPr>
          <p:cNvPr id="3297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175" y="1914684"/>
            <a:ext cx="7859871" cy="532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9734" name="Oval 6"/>
          <p:cNvSpPr>
            <a:spLocks noChangeArrowheads="1"/>
          </p:cNvSpPr>
          <p:nvPr/>
        </p:nvSpPr>
        <p:spPr bwMode="auto">
          <a:xfrm>
            <a:off x="3534411" y="2965927"/>
            <a:ext cx="2212499" cy="2210753"/>
          </a:xfrm>
          <a:prstGeom prst="ellipse">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80" dirty="0"/>
          </a:p>
        </p:txBody>
      </p:sp>
      <p:sp>
        <p:nvSpPr>
          <p:cNvPr id="329735" name="Oval 7"/>
          <p:cNvSpPr>
            <a:spLocks noChangeArrowheads="1"/>
          </p:cNvSpPr>
          <p:nvPr/>
        </p:nvSpPr>
        <p:spPr bwMode="auto">
          <a:xfrm>
            <a:off x="5827237" y="2965927"/>
            <a:ext cx="2292826" cy="2317273"/>
          </a:xfrm>
          <a:prstGeom prst="ellipse">
            <a:avLst/>
          </a:prstGeom>
          <a:noFill/>
          <a:ln w="38100">
            <a:solidFill>
              <a:srgbClr val="3425F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80" dirty="0"/>
          </a:p>
        </p:txBody>
      </p:sp>
      <p:sp>
        <p:nvSpPr>
          <p:cNvPr id="329736" name="Oval 8"/>
          <p:cNvSpPr>
            <a:spLocks noChangeArrowheads="1"/>
          </p:cNvSpPr>
          <p:nvPr/>
        </p:nvSpPr>
        <p:spPr bwMode="auto">
          <a:xfrm>
            <a:off x="8202137" y="2965927"/>
            <a:ext cx="1391761" cy="2264886"/>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80" dirty="0"/>
          </a:p>
        </p:txBody>
      </p:sp>
      <p:sp>
        <p:nvSpPr>
          <p:cNvPr id="329737" name="Rectangle 9"/>
          <p:cNvSpPr>
            <a:spLocks noChangeArrowheads="1"/>
          </p:cNvSpPr>
          <p:nvPr/>
        </p:nvSpPr>
        <p:spPr bwMode="auto">
          <a:xfrm>
            <a:off x="2060575" y="3425190"/>
            <a:ext cx="1229360" cy="1603058"/>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80" dirty="0"/>
          </a:p>
        </p:txBody>
      </p:sp>
      <p:sp>
        <p:nvSpPr>
          <p:cNvPr id="329738" name="Line 10"/>
          <p:cNvSpPr>
            <a:spLocks noChangeShapeType="1"/>
          </p:cNvSpPr>
          <p:nvPr/>
        </p:nvSpPr>
        <p:spPr bwMode="auto">
          <a:xfrm flipH="1" flipV="1">
            <a:off x="1487805" y="3502026"/>
            <a:ext cx="572770" cy="228759"/>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80" dirty="0"/>
          </a:p>
        </p:txBody>
      </p:sp>
      <p:sp>
        <p:nvSpPr>
          <p:cNvPr id="329739" name="Rectangle 11"/>
          <p:cNvSpPr>
            <a:spLocks noChangeArrowheads="1"/>
          </p:cNvSpPr>
          <p:nvPr/>
        </p:nvSpPr>
        <p:spPr bwMode="auto">
          <a:xfrm>
            <a:off x="2060575" y="5869940"/>
            <a:ext cx="1393508" cy="839947"/>
          </a:xfrm>
          <a:prstGeom prst="rect">
            <a:avLst/>
          </a:prstGeom>
          <a:noFill/>
          <a:ln w="3810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80" dirty="0"/>
          </a:p>
        </p:txBody>
      </p:sp>
      <p:sp>
        <p:nvSpPr>
          <p:cNvPr id="329740" name="Line 12"/>
          <p:cNvSpPr>
            <a:spLocks noChangeShapeType="1"/>
          </p:cNvSpPr>
          <p:nvPr/>
        </p:nvSpPr>
        <p:spPr bwMode="auto">
          <a:xfrm flipH="1" flipV="1">
            <a:off x="1618774" y="5283200"/>
            <a:ext cx="523875" cy="281147"/>
          </a:xfrm>
          <a:prstGeom prst="line">
            <a:avLst/>
          </a:prstGeom>
          <a:noFill/>
          <a:ln w="38100">
            <a:solidFill>
              <a:srgbClr val="610DB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80" dirty="0"/>
          </a:p>
        </p:txBody>
      </p:sp>
      <p:sp>
        <p:nvSpPr>
          <p:cNvPr id="329741" name="Rectangle 13"/>
          <p:cNvSpPr>
            <a:spLocks noChangeArrowheads="1"/>
          </p:cNvSpPr>
          <p:nvPr/>
        </p:nvSpPr>
        <p:spPr bwMode="auto">
          <a:xfrm>
            <a:off x="1458120" y="1872774"/>
            <a:ext cx="8476298" cy="6915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80" dirty="0"/>
          </a:p>
        </p:txBody>
      </p:sp>
      <p:sp>
        <p:nvSpPr>
          <p:cNvPr id="329742" name="Text Box 14"/>
          <p:cNvSpPr txBox="1">
            <a:spLocks noChangeArrowheads="1"/>
          </p:cNvSpPr>
          <p:nvPr/>
        </p:nvSpPr>
        <p:spPr bwMode="auto">
          <a:xfrm>
            <a:off x="2631600" y="2138204"/>
            <a:ext cx="2516907" cy="3970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80" dirty="0">
                <a:solidFill>
                  <a:schemeClr val="accent1"/>
                </a:solidFill>
              </a:rPr>
              <a:t>Target Year Enrollment</a:t>
            </a:r>
          </a:p>
        </p:txBody>
      </p:sp>
      <p:sp>
        <p:nvSpPr>
          <p:cNvPr id="329743" name="Text Box 15"/>
          <p:cNvSpPr txBox="1">
            <a:spLocks noChangeArrowheads="1"/>
          </p:cNvSpPr>
          <p:nvPr/>
        </p:nvSpPr>
        <p:spPr bwMode="auto">
          <a:xfrm>
            <a:off x="5989638" y="2138204"/>
            <a:ext cx="1061509" cy="3970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80" dirty="0">
                <a:solidFill>
                  <a:srgbClr val="0066FF"/>
                </a:solidFill>
              </a:rPr>
              <a:t>Capacity</a:t>
            </a:r>
          </a:p>
        </p:txBody>
      </p:sp>
      <p:sp>
        <p:nvSpPr>
          <p:cNvPr id="329744" name="Line 16"/>
          <p:cNvSpPr>
            <a:spLocks noChangeShapeType="1"/>
          </p:cNvSpPr>
          <p:nvPr/>
        </p:nvSpPr>
        <p:spPr bwMode="auto">
          <a:xfrm flipH="1" flipV="1">
            <a:off x="3909854" y="2511902"/>
            <a:ext cx="480218" cy="426085"/>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80" dirty="0"/>
          </a:p>
        </p:txBody>
      </p:sp>
      <p:sp>
        <p:nvSpPr>
          <p:cNvPr id="329745" name="Line 17"/>
          <p:cNvSpPr>
            <a:spLocks noChangeShapeType="1"/>
          </p:cNvSpPr>
          <p:nvPr/>
        </p:nvSpPr>
        <p:spPr bwMode="auto">
          <a:xfrm flipH="1" flipV="1">
            <a:off x="6576378" y="2511902"/>
            <a:ext cx="265430" cy="426085"/>
          </a:xfrm>
          <a:prstGeom prst="line">
            <a:avLst/>
          </a:prstGeom>
          <a:noFill/>
          <a:ln w="38100">
            <a:solidFill>
              <a:srgbClr val="3425F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80" dirty="0"/>
          </a:p>
        </p:txBody>
      </p:sp>
      <p:sp>
        <p:nvSpPr>
          <p:cNvPr id="329746" name="Line 18"/>
          <p:cNvSpPr>
            <a:spLocks noChangeShapeType="1"/>
          </p:cNvSpPr>
          <p:nvPr/>
        </p:nvSpPr>
        <p:spPr bwMode="auto">
          <a:xfrm flipH="1" flipV="1">
            <a:off x="8708549" y="2457768"/>
            <a:ext cx="230505" cy="508159"/>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80" dirty="0"/>
          </a:p>
        </p:txBody>
      </p:sp>
      <p:sp>
        <p:nvSpPr>
          <p:cNvPr id="329747" name="Line 19"/>
          <p:cNvSpPr>
            <a:spLocks noChangeShapeType="1"/>
          </p:cNvSpPr>
          <p:nvPr/>
        </p:nvSpPr>
        <p:spPr bwMode="auto">
          <a:xfrm flipH="1">
            <a:off x="1512253" y="6030596"/>
            <a:ext cx="478473" cy="158909"/>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80" dirty="0"/>
          </a:p>
        </p:txBody>
      </p:sp>
      <p:sp>
        <p:nvSpPr>
          <p:cNvPr id="329748" name="Oval 20"/>
          <p:cNvSpPr>
            <a:spLocks noChangeArrowheads="1"/>
          </p:cNvSpPr>
          <p:nvPr/>
        </p:nvSpPr>
        <p:spPr bwMode="auto">
          <a:xfrm>
            <a:off x="3483769" y="5924075"/>
            <a:ext cx="2212498" cy="798036"/>
          </a:xfrm>
          <a:prstGeom prst="ellipse">
            <a:avLst/>
          </a:pr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80" dirty="0"/>
          </a:p>
        </p:txBody>
      </p:sp>
      <p:sp>
        <p:nvSpPr>
          <p:cNvPr id="329749" name="Oval 21"/>
          <p:cNvSpPr>
            <a:spLocks noChangeArrowheads="1"/>
          </p:cNvSpPr>
          <p:nvPr/>
        </p:nvSpPr>
        <p:spPr bwMode="auto">
          <a:xfrm>
            <a:off x="5935504" y="5869941"/>
            <a:ext cx="2186305" cy="906304"/>
          </a:xfrm>
          <a:prstGeom prst="ellipse">
            <a:avLst/>
          </a:prstGeom>
          <a:noFill/>
          <a:ln w="38100">
            <a:solidFill>
              <a:srgbClr val="3425F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80" dirty="0"/>
          </a:p>
        </p:txBody>
      </p:sp>
      <p:sp>
        <p:nvSpPr>
          <p:cNvPr id="329750" name="Oval 22"/>
          <p:cNvSpPr>
            <a:spLocks noChangeArrowheads="1"/>
          </p:cNvSpPr>
          <p:nvPr/>
        </p:nvSpPr>
        <p:spPr bwMode="auto">
          <a:xfrm>
            <a:off x="8310405" y="5924075"/>
            <a:ext cx="1391761" cy="798036"/>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80" dirty="0"/>
          </a:p>
        </p:txBody>
      </p:sp>
      <p:sp>
        <p:nvSpPr>
          <p:cNvPr id="329751" name="Rectangle 23"/>
          <p:cNvSpPr>
            <a:spLocks noChangeArrowheads="1"/>
          </p:cNvSpPr>
          <p:nvPr/>
        </p:nvSpPr>
        <p:spPr bwMode="auto">
          <a:xfrm>
            <a:off x="2151380" y="5230813"/>
            <a:ext cx="3251518" cy="478473"/>
          </a:xfrm>
          <a:prstGeom prst="rect">
            <a:avLst/>
          </a:prstGeom>
          <a:noFill/>
          <a:ln w="38100" algn="ctr">
            <a:solidFill>
              <a:srgbClr val="610DB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80" dirty="0"/>
          </a:p>
        </p:txBody>
      </p:sp>
      <p:sp>
        <p:nvSpPr>
          <p:cNvPr id="329752" name="Text Box 24"/>
          <p:cNvSpPr txBox="1">
            <a:spLocks noChangeArrowheads="1"/>
          </p:cNvSpPr>
          <p:nvPr/>
        </p:nvSpPr>
        <p:spPr bwMode="auto">
          <a:xfrm>
            <a:off x="7382503" y="1806417"/>
            <a:ext cx="2470483" cy="701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980" dirty="0"/>
              <a:t>Capacity / Target Year </a:t>
            </a:r>
          </a:p>
          <a:p>
            <a:pPr algn="ctr"/>
            <a:r>
              <a:rPr lang="en-US" altLang="en-US" sz="1980" dirty="0"/>
              <a:t>Enrollment</a:t>
            </a:r>
          </a:p>
        </p:txBody>
      </p:sp>
      <p:sp>
        <p:nvSpPr>
          <p:cNvPr id="329753" name="Rectangle 25"/>
          <p:cNvSpPr>
            <a:spLocks noGrp="1" noChangeArrowheads="1"/>
          </p:cNvSpPr>
          <p:nvPr>
            <p:ph type="title"/>
          </p:nvPr>
        </p:nvSpPr>
        <p:spPr>
          <a:xfrm>
            <a:off x="336057" y="1280796"/>
            <a:ext cx="6715090" cy="670559"/>
          </a:xfrm>
        </p:spPr>
        <p:txBody>
          <a:bodyPr>
            <a:normAutofit/>
          </a:bodyPr>
          <a:lstStyle/>
          <a:p>
            <a:r>
              <a:rPr lang="en-US" altLang="en-US" sz="3600" dirty="0">
                <a:latin typeface="+mn-lt"/>
              </a:rPr>
              <a:t>Lab Lab Book</a:t>
            </a:r>
          </a:p>
        </p:txBody>
      </p:sp>
    </p:spTree>
    <p:extLst>
      <p:ext uri="{BB962C8B-B14F-4D97-AF65-F5344CB8AC3E}">
        <p14:creationId xmlns:p14="http://schemas.microsoft.com/office/powerpoint/2010/main" val="28620256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444381" y="1704412"/>
            <a:ext cx="9051925" cy="790575"/>
          </a:xfrm>
        </p:spPr>
        <p:txBody>
          <a:bodyPr/>
          <a:lstStyle/>
          <a:p>
            <a:pPr eaLnBrk="1" hangingPunct="1"/>
            <a:r>
              <a:rPr lang="en-US" altLang="zh-CN" dirty="0" smtClean="0">
                <a:latin typeface="+mn-lt"/>
                <a:ea typeface="宋体" panose="02010600030101010101" pitchFamily="2" charset="-122"/>
              </a:rPr>
              <a:t>Utilization Report</a:t>
            </a:r>
          </a:p>
        </p:txBody>
      </p:sp>
      <p:sp>
        <p:nvSpPr>
          <p:cNvPr id="94211" name="Rectangle 3"/>
          <p:cNvSpPr>
            <a:spLocks noGrp="1" noChangeArrowheads="1"/>
          </p:cNvSpPr>
          <p:nvPr>
            <p:ph type="body" idx="4294967295"/>
          </p:nvPr>
        </p:nvSpPr>
        <p:spPr>
          <a:xfrm>
            <a:off x="769122" y="2491382"/>
            <a:ext cx="9051925" cy="4403725"/>
          </a:xfrm>
        </p:spPr>
        <p:txBody>
          <a:bodyPr/>
          <a:lstStyle/>
          <a:p>
            <a:pPr eaLnBrk="1" hangingPunct="1">
              <a:lnSpc>
                <a:spcPct val="90000"/>
              </a:lnSpc>
            </a:pPr>
            <a:r>
              <a:rPr lang="en-US" altLang="zh-CN" sz="2640" dirty="0">
                <a:ea typeface="宋体" panose="02010600030101010101" pitchFamily="2" charset="-122"/>
              </a:rPr>
              <a:t>Report to the Legislative Analyst’s Office (LAO) biannually</a:t>
            </a:r>
          </a:p>
          <a:p>
            <a:pPr lvl="1"/>
            <a:r>
              <a:rPr lang="en-US" altLang="zh-CN" sz="2200" dirty="0" smtClean="0">
                <a:ea typeface="宋体" panose="02010600030101010101" pitchFamily="2" charset="-122"/>
              </a:rPr>
              <a:t>Utilization </a:t>
            </a:r>
            <a:r>
              <a:rPr lang="en-US" altLang="zh-CN" sz="2200" dirty="0">
                <a:ea typeface="宋体" panose="02010600030101010101" pitchFamily="2" charset="-122"/>
              </a:rPr>
              <a:t>of CSU campuses instructional physical capacity funded through the Capital Outlay Program </a:t>
            </a:r>
          </a:p>
          <a:p>
            <a:pPr eaLnBrk="1" hangingPunct="1">
              <a:lnSpc>
                <a:spcPct val="90000"/>
              </a:lnSpc>
            </a:pPr>
            <a:r>
              <a:rPr lang="en-US" altLang="zh-CN" sz="2640" dirty="0">
                <a:ea typeface="宋体" panose="02010600030101010101" pitchFamily="2" charset="-122"/>
              </a:rPr>
              <a:t>Instructional space: </a:t>
            </a:r>
          </a:p>
          <a:p>
            <a:pPr lvl="1" eaLnBrk="1" hangingPunct="1">
              <a:lnSpc>
                <a:spcPct val="90000"/>
              </a:lnSpc>
            </a:pPr>
            <a:r>
              <a:rPr lang="en-US" altLang="zh-CN" dirty="0">
                <a:ea typeface="宋体" panose="02010600030101010101" pitchFamily="2" charset="-122"/>
              </a:rPr>
              <a:t>Classrooms: space </a:t>
            </a:r>
            <a:r>
              <a:rPr lang="en-US" altLang="zh-CN" dirty="0" smtClean="0">
                <a:ea typeface="宋体" panose="02010600030101010101" pitchFamily="2" charset="-122"/>
              </a:rPr>
              <a:t>types </a:t>
            </a:r>
            <a:r>
              <a:rPr lang="en-US" altLang="zh-CN" dirty="0">
                <a:ea typeface="宋体" panose="02010600030101010101" pitchFamily="2" charset="-122"/>
              </a:rPr>
              <a:t>0001 &amp; 0004</a:t>
            </a:r>
          </a:p>
          <a:p>
            <a:pPr lvl="1" eaLnBrk="1" hangingPunct="1">
              <a:lnSpc>
                <a:spcPct val="90000"/>
              </a:lnSpc>
            </a:pPr>
            <a:r>
              <a:rPr lang="en-US" altLang="zh-CN" dirty="0">
                <a:ea typeface="宋体" panose="02010600030101010101" pitchFamily="2" charset="-122"/>
              </a:rPr>
              <a:t>Teaching </a:t>
            </a:r>
            <a:r>
              <a:rPr lang="en-US" altLang="zh-CN" dirty="0" smtClean="0">
                <a:ea typeface="宋体" panose="02010600030101010101" pitchFamily="2" charset="-122"/>
              </a:rPr>
              <a:t>Labs: </a:t>
            </a:r>
            <a:r>
              <a:rPr lang="en-US" altLang="zh-CN" dirty="0">
                <a:ea typeface="宋体" panose="02010600030101010101" pitchFamily="2" charset="-122"/>
              </a:rPr>
              <a:t>space type 0010 </a:t>
            </a:r>
          </a:p>
          <a:p>
            <a:pPr eaLnBrk="1" hangingPunct="1">
              <a:lnSpc>
                <a:spcPct val="90000"/>
              </a:lnSpc>
            </a:pPr>
            <a:r>
              <a:rPr lang="en-US" altLang="zh-CN" sz="2640" dirty="0">
                <a:ea typeface="宋体" panose="02010600030101010101" pitchFamily="2" charset="-122"/>
              </a:rPr>
              <a:t>Compare </a:t>
            </a:r>
            <a:r>
              <a:rPr lang="en-US" altLang="zh-CN" sz="2640" dirty="0" smtClean="0">
                <a:ea typeface="宋体" panose="02010600030101010101" pitchFamily="2" charset="-122"/>
              </a:rPr>
              <a:t>utilization </a:t>
            </a:r>
            <a:r>
              <a:rPr lang="en-US" altLang="zh-CN" sz="2640" dirty="0">
                <a:ea typeface="宋体" panose="02010600030101010101" pitchFamily="2" charset="-122"/>
              </a:rPr>
              <a:t>of classrooms and teaching laboratories for the fall term to </a:t>
            </a:r>
            <a:r>
              <a:rPr lang="en-US" altLang="zh-CN" sz="2640" dirty="0" smtClean="0">
                <a:ea typeface="宋体" panose="02010600030101010101" pitchFamily="2" charset="-122"/>
              </a:rPr>
              <a:t>the legislatively </a:t>
            </a:r>
            <a:r>
              <a:rPr lang="en-US" altLang="zh-CN" sz="2640" dirty="0">
                <a:ea typeface="宋体" panose="02010600030101010101" pitchFamily="2" charset="-122"/>
              </a:rPr>
              <a:t>approved standards</a:t>
            </a:r>
          </a:p>
          <a:p>
            <a:pPr eaLnBrk="1" hangingPunct="1">
              <a:lnSpc>
                <a:spcPct val="90000"/>
              </a:lnSpc>
              <a:buFont typeface="Wingdings" panose="05000000000000000000" pitchFamily="2" charset="2"/>
              <a:buNone/>
            </a:pPr>
            <a:endParaRPr lang="zh-CN" altLang="en-US" sz="2640" dirty="0">
              <a:ea typeface="宋体" panose="02010600030101010101" pitchFamily="2" charset="-122"/>
            </a:endParaRPr>
          </a:p>
        </p:txBody>
      </p:sp>
    </p:spTree>
    <p:extLst>
      <p:ext uri="{BB962C8B-B14F-4D97-AF65-F5344CB8AC3E}">
        <p14:creationId xmlns:p14="http://schemas.microsoft.com/office/powerpoint/2010/main" val="2256991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316194" y="1192005"/>
            <a:ext cx="8674100" cy="1501775"/>
          </a:xfrm>
        </p:spPr>
        <p:txBody>
          <a:bodyPr/>
          <a:lstStyle/>
          <a:p>
            <a:r>
              <a:rPr lang="en-US" altLang="en-US" dirty="0" smtClean="0">
                <a:latin typeface="+mn-lt"/>
              </a:rPr>
              <a:t>Group Discussion </a:t>
            </a:r>
          </a:p>
        </p:txBody>
      </p:sp>
      <p:sp>
        <p:nvSpPr>
          <p:cNvPr id="29699" name="Content Placeholder 2"/>
          <p:cNvSpPr>
            <a:spLocks noGrp="1"/>
          </p:cNvSpPr>
          <p:nvPr>
            <p:ph idx="4294967295"/>
          </p:nvPr>
        </p:nvSpPr>
        <p:spPr>
          <a:xfrm>
            <a:off x="564022" y="2411780"/>
            <a:ext cx="9494378" cy="4932362"/>
          </a:xfrm>
        </p:spPr>
        <p:txBody>
          <a:bodyPr/>
          <a:lstStyle/>
          <a:p>
            <a:r>
              <a:rPr lang="en-US" altLang="en-US" dirty="0" smtClean="0"/>
              <a:t>The </a:t>
            </a:r>
            <a:r>
              <a:rPr lang="en-US" altLang="en-US" dirty="0"/>
              <a:t>key players in </a:t>
            </a:r>
            <a:r>
              <a:rPr lang="en-US" altLang="en-US" dirty="0" smtClean="0"/>
              <a:t>reviewing </a:t>
            </a:r>
            <a:r>
              <a:rPr lang="en-US" altLang="en-US" dirty="0"/>
              <a:t>and approving facility and space changes</a:t>
            </a:r>
            <a:r>
              <a:rPr lang="en-US" altLang="en-US" dirty="0" smtClean="0"/>
              <a:t>. </a:t>
            </a:r>
            <a:endParaRPr lang="en-US" altLang="en-US" dirty="0"/>
          </a:p>
          <a:p>
            <a:r>
              <a:rPr lang="en-US" altLang="en-US" dirty="0" smtClean="0"/>
              <a:t>The </a:t>
            </a:r>
            <a:r>
              <a:rPr lang="en-US" altLang="en-US" dirty="0"/>
              <a:t>process in which the campus takes to review facility and space changes.</a:t>
            </a:r>
          </a:p>
          <a:p>
            <a:pPr marL="502920" lvl="1" indent="0">
              <a:buNone/>
            </a:pPr>
            <a:r>
              <a:rPr lang="en-US" altLang="en-US" dirty="0" smtClean="0"/>
              <a:t>a. Space </a:t>
            </a:r>
            <a:r>
              <a:rPr lang="en-US" altLang="en-US" dirty="0"/>
              <a:t>Survey</a:t>
            </a:r>
          </a:p>
          <a:p>
            <a:pPr marL="502920" lvl="1" indent="0">
              <a:buNone/>
            </a:pPr>
            <a:r>
              <a:rPr lang="en-US" altLang="en-US" dirty="0" smtClean="0"/>
              <a:t>b. Floor </a:t>
            </a:r>
            <a:r>
              <a:rPr lang="en-US" altLang="en-US" dirty="0"/>
              <a:t>plans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435835" y="1414145"/>
            <a:ext cx="9051925" cy="669925"/>
          </a:xfrm>
        </p:spPr>
        <p:txBody>
          <a:bodyPr>
            <a:normAutofit fontScale="90000"/>
          </a:bodyPr>
          <a:lstStyle/>
          <a:p>
            <a:pPr eaLnBrk="1" hangingPunct="1"/>
            <a:r>
              <a:rPr lang="en-US" altLang="zh-CN" dirty="0" smtClean="0">
                <a:ea typeface="宋体" panose="02010600030101010101" pitchFamily="2" charset="-122"/>
                <a:hlinkClick r:id="rId3" action="ppaction://hlinkfile"/>
              </a:rPr>
              <a:t>Utilization Report</a:t>
            </a:r>
            <a:endParaRPr lang="en-US" altLang="zh-CN" dirty="0" smtClean="0">
              <a:ea typeface="宋体" panose="02010600030101010101" pitchFamily="2" charset="-122"/>
            </a:endParaRPr>
          </a:p>
        </p:txBody>
      </p:sp>
      <p:pic>
        <p:nvPicPr>
          <p:cNvPr id="952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474" y="2206308"/>
            <a:ext cx="6705600" cy="528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Line 4"/>
          <p:cNvSpPr>
            <a:spLocks noChangeShapeType="1"/>
          </p:cNvSpPr>
          <p:nvPr/>
        </p:nvSpPr>
        <p:spPr bwMode="auto">
          <a:xfrm flipH="1">
            <a:off x="1390014" y="4469448"/>
            <a:ext cx="1173480" cy="0"/>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95237" name="Text Box 5"/>
          <p:cNvSpPr txBox="1">
            <a:spLocks noChangeArrowheads="1"/>
          </p:cNvSpPr>
          <p:nvPr/>
        </p:nvSpPr>
        <p:spPr bwMode="auto">
          <a:xfrm>
            <a:off x="450532" y="4230213"/>
            <a:ext cx="9364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2200" dirty="0">
                <a:solidFill>
                  <a:srgbClr val="0066FF"/>
                </a:solidFill>
                <a:ea typeface="宋体" panose="02010600030101010101" pitchFamily="2" charset="-122"/>
              </a:rPr>
              <a:t>SFDB</a:t>
            </a:r>
          </a:p>
        </p:txBody>
      </p:sp>
      <p:sp>
        <p:nvSpPr>
          <p:cNvPr id="95238" name="Rectangle 6"/>
          <p:cNvSpPr>
            <a:spLocks noChangeArrowheads="1"/>
          </p:cNvSpPr>
          <p:nvPr/>
        </p:nvSpPr>
        <p:spPr bwMode="auto">
          <a:xfrm>
            <a:off x="2647314" y="4217988"/>
            <a:ext cx="1005840" cy="754380"/>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zh-CN" altLang="en-US" sz="1540">
              <a:solidFill>
                <a:schemeClr val="tx1"/>
              </a:solidFill>
              <a:ea typeface="宋体" panose="02010600030101010101" pitchFamily="2" charset="-122"/>
            </a:endParaRPr>
          </a:p>
        </p:txBody>
      </p:sp>
      <p:sp>
        <p:nvSpPr>
          <p:cNvPr id="95239" name="Rectangle 7"/>
          <p:cNvSpPr>
            <a:spLocks noChangeArrowheads="1"/>
          </p:cNvSpPr>
          <p:nvPr/>
        </p:nvSpPr>
        <p:spPr bwMode="auto">
          <a:xfrm>
            <a:off x="3736974" y="4217988"/>
            <a:ext cx="1257300" cy="75438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zh-CN" altLang="en-US" sz="1540">
              <a:solidFill>
                <a:schemeClr val="tx1"/>
              </a:solidFill>
              <a:ea typeface="宋体" panose="02010600030101010101" pitchFamily="2" charset="-122"/>
            </a:endParaRPr>
          </a:p>
        </p:txBody>
      </p:sp>
      <p:sp>
        <p:nvSpPr>
          <p:cNvPr id="95240" name="Line 8"/>
          <p:cNvSpPr>
            <a:spLocks noChangeShapeType="1"/>
          </p:cNvSpPr>
          <p:nvPr/>
        </p:nvSpPr>
        <p:spPr bwMode="auto">
          <a:xfrm>
            <a:off x="4994274" y="4301808"/>
            <a:ext cx="3604260"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95241" name="Text Box 9"/>
          <p:cNvSpPr txBox="1">
            <a:spLocks noChangeArrowheads="1"/>
          </p:cNvSpPr>
          <p:nvPr/>
        </p:nvSpPr>
        <p:spPr bwMode="auto">
          <a:xfrm>
            <a:off x="8598535" y="4149885"/>
            <a:ext cx="877163"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1980" dirty="0">
                <a:solidFill>
                  <a:schemeClr val="accent1"/>
                </a:solidFill>
                <a:ea typeface="宋体" panose="02010600030101010101" pitchFamily="2" charset="-122"/>
              </a:rPr>
              <a:t>APDB</a:t>
            </a:r>
          </a:p>
        </p:txBody>
      </p:sp>
      <p:sp>
        <p:nvSpPr>
          <p:cNvPr id="95242" name="Rectangle 10"/>
          <p:cNvSpPr>
            <a:spLocks noChangeArrowheads="1"/>
          </p:cNvSpPr>
          <p:nvPr/>
        </p:nvSpPr>
        <p:spPr bwMode="auto">
          <a:xfrm>
            <a:off x="6974522" y="4926966"/>
            <a:ext cx="639128" cy="2345214"/>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zh-CN" altLang="en-US" sz="1540">
              <a:solidFill>
                <a:schemeClr val="tx1"/>
              </a:solidFill>
              <a:ea typeface="宋体" panose="02010600030101010101" pitchFamily="2" charset="-122"/>
            </a:endParaRPr>
          </a:p>
        </p:txBody>
      </p:sp>
      <p:sp>
        <p:nvSpPr>
          <p:cNvPr id="95243" name="Line 11"/>
          <p:cNvSpPr>
            <a:spLocks noChangeShapeType="1"/>
          </p:cNvSpPr>
          <p:nvPr/>
        </p:nvSpPr>
        <p:spPr bwMode="auto">
          <a:xfrm>
            <a:off x="7646828" y="5939791"/>
            <a:ext cx="906304" cy="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980" dirty="0"/>
          </a:p>
        </p:txBody>
      </p:sp>
      <p:sp>
        <p:nvSpPr>
          <p:cNvPr id="95244" name="Text Box 12"/>
          <p:cNvSpPr txBox="1">
            <a:spLocks noChangeArrowheads="1"/>
          </p:cNvSpPr>
          <p:nvPr/>
        </p:nvSpPr>
        <p:spPr bwMode="auto">
          <a:xfrm>
            <a:off x="8553132" y="5725003"/>
            <a:ext cx="1505268"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zh-CN" sz="1980" dirty="0">
                <a:solidFill>
                  <a:schemeClr val="tx1"/>
                </a:solidFill>
                <a:ea typeface="宋体" panose="02010600030101010101" pitchFamily="2" charset="-122"/>
              </a:rPr>
              <a:t>Utilization as a % of Standard</a:t>
            </a:r>
          </a:p>
        </p:txBody>
      </p:sp>
    </p:spTree>
    <p:extLst>
      <p:ext uri="{BB962C8B-B14F-4D97-AF65-F5344CB8AC3E}">
        <p14:creationId xmlns:p14="http://schemas.microsoft.com/office/powerpoint/2010/main" val="36470897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692210" y="1786517"/>
            <a:ext cx="9051925" cy="671512"/>
          </a:xfrm>
        </p:spPr>
        <p:txBody>
          <a:bodyPr>
            <a:normAutofit fontScale="90000"/>
          </a:bodyPr>
          <a:lstStyle/>
          <a:p>
            <a:pPr eaLnBrk="1" hangingPunct="1"/>
            <a:r>
              <a:rPr lang="en-US" altLang="zh-CN" dirty="0" smtClean="0">
                <a:latin typeface="+mn-lt"/>
                <a:ea typeface="宋体" panose="02010600030101010101" pitchFamily="2" charset="-122"/>
              </a:rPr>
              <a:t>Utilization Report Methodology</a:t>
            </a:r>
          </a:p>
        </p:txBody>
      </p:sp>
      <p:sp>
        <p:nvSpPr>
          <p:cNvPr id="97283" name="Rectangle 3"/>
          <p:cNvSpPr>
            <a:spLocks noGrp="1" noChangeArrowheads="1"/>
          </p:cNvSpPr>
          <p:nvPr>
            <p:ph type="body" idx="4294967295"/>
          </p:nvPr>
        </p:nvSpPr>
        <p:spPr>
          <a:xfrm>
            <a:off x="1004888" y="2458029"/>
            <a:ext cx="9053512" cy="4443413"/>
          </a:xfrm>
          <a:noFill/>
        </p:spPr>
        <p:txBody>
          <a:bodyPr/>
          <a:lstStyle/>
          <a:p>
            <a:pPr eaLnBrk="1" hangingPunct="1">
              <a:lnSpc>
                <a:spcPct val="90000"/>
              </a:lnSpc>
            </a:pPr>
            <a:r>
              <a:rPr lang="en-US" altLang="zh-CN" sz="2200" dirty="0">
                <a:ea typeface="宋体" panose="02010600030101010101" pitchFamily="2" charset="-122"/>
              </a:rPr>
              <a:t>Weekly Student Contact Hours (WSCH):</a:t>
            </a:r>
            <a:r>
              <a:rPr lang="en-US" altLang="zh-CN" sz="1980" dirty="0">
                <a:ea typeface="宋体" panose="02010600030101010101" pitchFamily="2" charset="-122"/>
              </a:rPr>
              <a:t>   </a:t>
            </a:r>
          </a:p>
          <a:p>
            <a:pPr lvl="1" eaLnBrk="1" hangingPunct="1">
              <a:lnSpc>
                <a:spcPct val="90000"/>
              </a:lnSpc>
            </a:pPr>
            <a:r>
              <a:rPr lang="en-US" altLang="zh-CN" sz="1980" dirty="0">
                <a:ea typeface="宋体" panose="02010600030101010101" pitchFamily="2" charset="-122"/>
              </a:rPr>
              <a:t>WSCH = AWRH * enrollment</a:t>
            </a:r>
          </a:p>
          <a:p>
            <a:pPr lvl="1" eaLnBrk="1" hangingPunct="1">
              <a:lnSpc>
                <a:spcPct val="90000"/>
              </a:lnSpc>
              <a:buFontTx/>
              <a:buNone/>
            </a:pPr>
            <a:r>
              <a:rPr lang="en-US" altLang="zh-CN" sz="1980" dirty="0">
                <a:ea typeface="宋体" panose="02010600030101010101" pitchFamily="2" charset="-122"/>
              </a:rPr>
              <a:t>    AWRH (Average Weighted Room Hours)=Total Class meeting minutes per week / 50 minutes</a:t>
            </a:r>
          </a:p>
          <a:p>
            <a:pPr lvl="1" eaLnBrk="1" hangingPunct="1">
              <a:lnSpc>
                <a:spcPct val="90000"/>
              </a:lnSpc>
            </a:pPr>
            <a:r>
              <a:rPr lang="en-US" altLang="zh-CN" sz="1980" dirty="0">
                <a:ea typeface="宋体" panose="02010600030101010101" pitchFamily="2" charset="-122"/>
              </a:rPr>
              <a:t>WSCH is the number of hours each room is scheduled and the number of students enrolled in the class in a week scheduled to be face-to-face with a faculty member in class from the APDB.</a:t>
            </a:r>
          </a:p>
          <a:p>
            <a:pPr eaLnBrk="1" hangingPunct="1">
              <a:lnSpc>
                <a:spcPct val="90000"/>
              </a:lnSpc>
            </a:pPr>
            <a:r>
              <a:rPr lang="en-US" altLang="zh-CN" sz="2200" dirty="0">
                <a:ea typeface="宋体" panose="02010600030101010101" pitchFamily="2" charset="-122"/>
              </a:rPr>
              <a:t>Determined by room space type instead of course instruction type:</a:t>
            </a:r>
          </a:p>
          <a:p>
            <a:pPr lvl="1" eaLnBrk="1" hangingPunct="1">
              <a:lnSpc>
                <a:spcPct val="90000"/>
              </a:lnSpc>
              <a:buClr>
                <a:schemeClr val="hlink"/>
              </a:buClr>
              <a:buFont typeface="Wingdings" panose="05000000000000000000" pitchFamily="2" charset="2"/>
              <a:buChar char="Ø"/>
            </a:pPr>
            <a:r>
              <a:rPr lang="en-US" altLang="zh-CN" sz="2200" dirty="0">
                <a:ea typeface="宋体" panose="02010600030101010101" pitchFamily="2" charset="-122"/>
              </a:rPr>
              <a:t>Example 1:  A lecture course taught in a laboratory space adds to the average use of laboratory stations.</a:t>
            </a:r>
          </a:p>
          <a:p>
            <a:pPr lvl="1" eaLnBrk="1" hangingPunct="1">
              <a:lnSpc>
                <a:spcPct val="90000"/>
              </a:lnSpc>
              <a:buClr>
                <a:schemeClr val="hlink"/>
              </a:buClr>
              <a:buFont typeface="Wingdings" panose="05000000000000000000" pitchFamily="2" charset="2"/>
              <a:buChar char="Ø"/>
            </a:pPr>
            <a:r>
              <a:rPr lang="en-US" altLang="zh-CN" sz="2200" dirty="0">
                <a:ea typeface="宋体" panose="02010600030101010101" pitchFamily="2" charset="-122"/>
              </a:rPr>
              <a:t>Example 2: Courses that are taught by individual supervision do not regularly meet in a classroom or a class laboratory and, thus do not contribute to the hours of use of a room.</a:t>
            </a:r>
          </a:p>
        </p:txBody>
      </p:sp>
    </p:spTree>
    <p:extLst>
      <p:ext uri="{BB962C8B-B14F-4D97-AF65-F5344CB8AC3E}">
        <p14:creationId xmlns:p14="http://schemas.microsoft.com/office/powerpoint/2010/main" val="27173671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581115" y="1985666"/>
            <a:ext cx="9051925" cy="671513"/>
          </a:xfrm>
        </p:spPr>
        <p:txBody>
          <a:bodyPr>
            <a:normAutofit fontScale="90000"/>
          </a:bodyPr>
          <a:lstStyle/>
          <a:p>
            <a:pPr eaLnBrk="1" hangingPunct="1"/>
            <a:r>
              <a:rPr lang="en-US" altLang="zh-CN" dirty="0" smtClean="0">
                <a:latin typeface="+mn-lt"/>
                <a:ea typeface="宋体" panose="02010600030101010101" pitchFamily="2" charset="-122"/>
              </a:rPr>
              <a:t>Utilization Report Methodology</a:t>
            </a:r>
          </a:p>
        </p:txBody>
      </p:sp>
      <p:sp>
        <p:nvSpPr>
          <p:cNvPr id="96259" name="Rectangle 3"/>
          <p:cNvSpPr>
            <a:spLocks noGrp="1" noChangeArrowheads="1"/>
          </p:cNvSpPr>
          <p:nvPr>
            <p:ph type="body" idx="4294967295"/>
          </p:nvPr>
        </p:nvSpPr>
        <p:spPr>
          <a:xfrm>
            <a:off x="820396" y="2657179"/>
            <a:ext cx="9051925" cy="4694238"/>
          </a:xfrm>
          <a:noFill/>
        </p:spPr>
        <p:txBody>
          <a:bodyPr/>
          <a:lstStyle/>
          <a:p>
            <a:pPr eaLnBrk="1" hangingPunct="1">
              <a:lnSpc>
                <a:spcPct val="80000"/>
              </a:lnSpc>
            </a:pPr>
            <a:r>
              <a:rPr lang="en-US" altLang="zh-CN" sz="2420" dirty="0" smtClean="0">
                <a:ea typeface="宋体" panose="02010600030101010101" pitchFamily="2" charset="-122"/>
              </a:rPr>
              <a:t>Utilization </a:t>
            </a:r>
            <a:r>
              <a:rPr lang="en-US" altLang="zh-CN" sz="2420" dirty="0">
                <a:ea typeface="宋体" panose="02010600030101010101" pitchFamily="2" charset="-122"/>
              </a:rPr>
              <a:t>Standard: </a:t>
            </a:r>
          </a:p>
          <a:p>
            <a:pPr lvl="1" eaLnBrk="1" hangingPunct="1">
              <a:lnSpc>
                <a:spcPct val="80000"/>
              </a:lnSpc>
            </a:pPr>
            <a:r>
              <a:rPr lang="en-US" altLang="zh-CN" sz="2420" dirty="0">
                <a:ea typeface="宋体" panose="02010600030101010101" pitchFamily="2" charset="-122"/>
              </a:rPr>
              <a:t>Lecture: 35 Weekly Station Hours</a:t>
            </a:r>
          </a:p>
          <a:p>
            <a:pPr lvl="4" eaLnBrk="1" hangingPunct="1">
              <a:lnSpc>
                <a:spcPct val="80000"/>
              </a:lnSpc>
              <a:buFont typeface="Wingdings" panose="05000000000000000000" pitchFamily="2" charset="2"/>
              <a:buNone/>
            </a:pPr>
            <a:r>
              <a:rPr lang="en-US" altLang="zh-CN" dirty="0" smtClean="0">
                <a:ea typeface="宋体" panose="02010600030101010101" pitchFamily="2" charset="-122"/>
              </a:rPr>
              <a:t>Scheduled Hours from 8 A.M. – 10 P.M. (M-F):  70</a:t>
            </a:r>
          </a:p>
          <a:p>
            <a:pPr lvl="4" eaLnBrk="1" hangingPunct="1">
              <a:lnSpc>
                <a:spcPct val="80000"/>
              </a:lnSpc>
              <a:buFont typeface="Wingdings" panose="05000000000000000000" pitchFamily="2" charset="2"/>
              <a:buNone/>
            </a:pPr>
            <a:r>
              <a:rPr lang="en-US" altLang="zh-CN" dirty="0" smtClean="0">
                <a:ea typeface="宋体" panose="02010600030101010101" pitchFamily="2" charset="-122"/>
              </a:rPr>
              <a:t>Percent to be scheduled (room): 75%</a:t>
            </a:r>
          </a:p>
          <a:p>
            <a:pPr lvl="4" eaLnBrk="1" hangingPunct="1">
              <a:lnSpc>
                <a:spcPct val="80000"/>
              </a:lnSpc>
              <a:buFont typeface="Wingdings" panose="05000000000000000000" pitchFamily="2" charset="2"/>
              <a:buNone/>
            </a:pPr>
            <a:r>
              <a:rPr lang="en-US" altLang="zh-CN" dirty="0" smtClean="0">
                <a:ea typeface="宋体" panose="02010600030101010101" pitchFamily="2" charset="-122"/>
              </a:rPr>
              <a:t>Total Scheduled Hours per Week: 52.5</a:t>
            </a:r>
          </a:p>
          <a:p>
            <a:pPr lvl="4" eaLnBrk="1" hangingPunct="1">
              <a:lnSpc>
                <a:spcPct val="80000"/>
              </a:lnSpc>
              <a:buFont typeface="Wingdings" panose="05000000000000000000" pitchFamily="2" charset="2"/>
              <a:buNone/>
            </a:pPr>
            <a:r>
              <a:rPr lang="en-US" altLang="zh-CN" dirty="0" smtClean="0">
                <a:ea typeface="宋体" panose="02010600030101010101" pitchFamily="2" charset="-122"/>
              </a:rPr>
              <a:t>Percent Station Occupancy: 66%</a:t>
            </a:r>
          </a:p>
          <a:p>
            <a:pPr lvl="4" eaLnBrk="1" hangingPunct="1">
              <a:lnSpc>
                <a:spcPct val="80000"/>
              </a:lnSpc>
              <a:buFont typeface="Wingdings" panose="05000000000000000000" pitchFamily="2" charset="2"/>
              <a:buNone/>
            </a:pPr>
            <a:r>
              <a:rPr lang="en-US" altLang="zh-CN" dirty="0" smtClean="0">
                <a:ea typeface="宋体" panose="02010600030101010101" pitchFamily="2" charset="-122"/>
              </a:rPr>
              <a:t>Amount of time a station is occupied: 35</a:t>
            </a:r>
          </a:p>
          <a:p>
            <a:pPr lvl="1" eaLnBrk="1" hangingPunct="1">
              <a:lnSpc>
                <a:spcPct val="80000"/>
              </a:lnSpc>
            </a:pPr>
            <a:r>
              <a:rPr lang="en-US" altLang="zh-CN" sz="2420" dirty="0">
                <a:ea typeface="宋体" panose="02010600030101010101" pitchFamily="2" charset="-122"/>
              </a:rPr>
              <a:t>Lab: 	20 Weekly Station Hours</a:t>
            </a:r>
          </a:p>
          <a:p>
            <a:pPr lvl="2" eaLnBrk="1" hangingPunct="1">
              <a:lnSpc>
                <a:spcPct val="80000"/>
              </a:lnSpc>
              <a:buClr>
                <a:schemeClr val="hlink"/>
              </a:buClr>
              <a:buFont typeface="Wingdings" panose="05000000000000000000" pitchFamily="2" charset="2"/>
              <a:buChar char="Ø"/>
            </a:pPr>
            <a:endParaRPr lang="en-US" altLang="zh-CN" sz="2420" dirty="0">
              <a:ea typeface="宋体" panose="02010600030101010101" pitchFamily="2" charset="-122"/>
            </a:endParaRPr>
          </a:p>
          <a:p>
            <a:pPr eaLnBrk="1" hangingPunct="1">
              <a:lnSpc>
                <a:spcPct val="80000"/>
              </a:lnSpc>
            </a:pPr>
            <a:endParaRPr lang="zh-CN" altLang="en-US" sz="2420" dirty="0">
              <a:ea typeface="宋体" panose="02010600030101010101" pitchFamily="2" charset="-122"/>
            </a:endParaRPr>
          </a:p>
        </p:txBody>
      </p:sp>
    </p:spTree>
    <p:extLst>
      <p:ext uri="{BB962C8B-B14F-4D97-AF65-F5344CB8AC3E}">
        <p14:creationId xmlns:p14="http://schemas.microsoft.com/office/powerpoint/2010/main" val="1859477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452928" y="1873251"/>
            <a:ext cx="9051925" cy="671512"/>
          </a:xfrm>
        </p:spPr>
        <p:txBody>
          <a:bodyPr>
            <a:normAutofit/>
          </a:bodyPr>
          <a:lstStyle/>
          <a:p>
            <a:pPr eaLnBrk="1" hangingPunct="1"/>
            <a:r>
              <a:rPr lang="en-US" altLang="zh-CN" sz="4000" dirty="0" smtClean="0">
                <a:latin typeface="+mn-lt"/>
                <a:ea typeface="宋体" panose="02010600030101010101" pitchFamily="2" charset="-122"/>
              </a:rPr>
              <a:t>Utilization Report Methodology</a:t>
            </a:r>
          </a:p>
        </p:txBody>
      </p:sp>
      <p:sp>
        <p:nvSpPr>
          <p:cNvPr id="98307" name="Rectangle 3"/>
          <p:cNvSpPr>
            <a:spLocks noGrp="1" noChangeArrowheads="1"/>
          </p:cNvSpPr>
          <p:nvPr>
            <p:ph type="body" idx="4294967295"/>
          </p:nvPr>
        </p:nvSpPr>
        <p:spPr>
          <a:xfrm>
            <a:off x="692210" y="2534333"/>
            <a:ext cx="9051925" cy="4024312"/>
          </a:xfrm>
          <a:noFill/>
        </p:spPr>
        <p:txBody>
          <a:bodyPr/>
          <a:lstStyle/>
          <a:p>
            <a:pPr eaLnBrk="1" hangingPunct="1">
              <a:lnSpc>
                <a:spcPct val="90000"/>
              </a:lnSpc>
            </a:pPr>
            <a:r>
              <a:rPr lang="en-US" altLang="zh-CN" sz="2640" dirty="0">
                <a:ea typeface="宋体" panose="02010600030101010101" pitchFamily="2" charset="-122"/>
              </a:rPr>
              <a:t>Number of stations</a:t>
            </a:r>
          </a:p>
          <a:p>
            <a:pPr lvl="1" eaLnBrk="1" hangingPunct="1">
              <a:lnSpc>
                <a:spcPct val="90000"/>
              </a:lnSpc>
            </a:pPr>
            <a:r>
              <a:rPr lang="en-US" altLang="zh-CN" dirty="0">
                <a:ea typeface="宋体" panose="02010600030101010101" pitchFamily="2" charset="-122"/>
              </a:rPr>
              <a:t>Query from SFDB </a:t>
            </a:r>
          </a:p>
          <a:p>
            <a:pPr lvl="1" eaLnBrk="1" hangingPunct="1">
              <a:lnSpc>
                <a:spcPct val="90000"/>
              </a:lnSpc>
            </a:pPr>
            <a:r>
              <a:rPr lang="en-US" altLang="zh-CN" dirty="0">
                <a:ea typeface="宋体" panose="02010600030101010101" pitchFamily="2" charset="-122"/>
              </a:rPr>
              <a:t>Include all campuses physical capacity for classroom and teaching laboratory, whether or not course sections were scheduled in those rooms. </a:t>
            </a:r>
          </a:p>
          <a:p>
            <a:pPr eaLnBrk="1" hangingPunct="1">
              <a:lnSpc>
                <a:spcPct val="90000"/>
              </a:lnSpc>
            </a:pPr>
            <a:r>
              <a:rPr lang="en-US" altLang="zh-CN" sz="2640" dirty="0">
                <a:ea typeface="宋体" panose="02010600030101010101" pitchFamily="2" charset="-122"/>
              </a:rPr>
              <a:t>Report utilization from 7 a.m. to 10 p.m. Monday through Saturday</a:t>
            </a:r>
          </a:p>
          <a:p>
            <a:pPr eaLnBrk="1" hangingPunct="1">
              <a:lnSpc>
                <a:spcPct val="90000"/>
              </a:lnSpc>
            </a:pPr>
            <a:r>
              <a:rPr lang="en-US" altLang="zh-CN" sz="2640" dirty="0">
                <a:ea typeface="宋体" panose="02010600030101010101" pitchFamily="2" charset="-122"/>
              </a:rPr>
              <a:t>Focus on main campus, permanent buildings only</a:t>
            </a:r>
          </a:p>
        </p:txBody>
      </p:sp>
    </p:spTree>
    <p:extLst>
      <p:ext uri="{BB962C8B-B14F-4D97-AF65-F5344CB8AC3E}">
        <p14:creationId xmlns:p14="http://schemas.microsoft.com/office/powerpoint/2010/main" val="6881792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529839" y="1760746"/>
            <a:ext cx="9051925" cy="669925"/>
          </a:xfrm>
        </p:spPr>
        <p:txBody>
          <a:bodyPr>
            <a:normAutofit fontScale="90000"/>
          </a:bodyPr>
          <a:lstStyle/>
          <a:p>
            <a:pPr eaLnBrk="1" hangingPunct="1"/>
            <a:r>
              <a:rPr lang="en-US" altLang="zh-CN" dirty="0" smtClean="0">
                <a:latin typeface="+mn-lt"/>
                <a:ea typeface="宋体" panose="02010600030101010101" pitchFamily="2" charset="-122"/>
              </a:rPr>
              <a:t>Fall term Utilization Reports</a:t>
            </a:r>
          </a:p>
        </p:txBody>
      </p:sp>
      <p:sp>
        <p:nvSpPr>
          <p:cNvPr id="99331" name="Rectangle 3"/>
          <p:cNvSpPr>
            <a:spLocks noGrp="1" noChangeArrowheads="1"/>
          </p:cNvSpPr>
          <p:nvPr>
            <p:ph type="body" idx="4294967295"/>
          </p:nvPr>
        </p:nvSpPr>
        <p:spPr>
          <a:xfrm>
            <a:off x="760575" y="2430671"/>
            <a:ext cx="9051925" cy="4191000"/>
          </a:xfrm>
        </p:spPr>
        <p:txBody>
          <a:bodyPr>
            <a:normAutofit/>
          </a:bodyPr>
          <a:lstStyle/>
          <a:p>
            <a:pPr marL="586740" indent="-586740"/>
            <a:r>
              <a:rPr lang="en-US" altLang="zh-CN" sz="2640" dirty="0" smtClean="0">
                <a:ea typeface="宋体" panose="02010600030101010101" pitchFamily="2" charset="-122"/>
              </a:rPr>
              <a:t>Detail </a:t>
            </a:r>
            <a:r>
              <a:rPr lang="en-US" altLang="zh-CN" sz="2640" dirty="0">
                <a:ea typeface="宋体" panose="02010600030101010101" pitchFamily="2" charset="-122"/>
              </a:rPr>
              <a:t>reports by each facility</a:t>
            </a:r>
          </a:p>
          <a:p>
            <a:pPr marL="586740" indent="-586740"/>
            <a:r>
              <a:rPr lang="en-US" altLang="zh-CN" sz="2640" dirty="0">
                <a:ea typeface="宋体" panose="02010600030101010101" pitchFamily="2" charset="-122"/>
              </a:rPr>
              <a:t>Detail reports by each space in </a:t>
            </a:r>
            <a:r>
              <a:rPr lang="en-US" altLang="zh-CN" sz="2640" dirty="0" smtClean="0">
                <a:ea typeface="宋体" panose="02010600030101010101" pitchFamily="2" charset="-122"/>
              </a:rPr>
              <a:t>each </a:t>
            </a:r>
            <a:r>
              <a:rPr lang="en-US" altLang="zh-CN" sz="2640" dirty="0">
                <a:ea typeface="宋体" panose="02010600030101010101" pitchFamily="2" charset="-122"/>
              </a:rPr>
              <a:t>facility</a:t>
            </a:r>
          </a:p>
          <a:p>
            <a:pPr marL="586740" indent="-586740">
              <a:buNone/>
            </a:pPr>
            <a:endParaRPr lang="en-US" altLang="zh-CN" sz="2200" dirty="0">
              <a:ea typeface="宋体" panose="02010600030101010101" pitchFamily="2" charset="-122"/>
            </a:endParaRPr>
          </a:p>
          <a:p>
            <a:pPr marL="586740" indent="-586740"/>
            <a:endParaRPr lang="en-US" altLang="zh-CN" sz="2640" dirty="0">
              <a:ea typeface="宋体" panose="02010600030101010101" pitchFamily="2" charset="-122"/>
            </a:endParaRPr>
          </a:p>
          <a:p>
            <a:pPr marL="586740" indent="-586740"/>
            <a:endParaRPr lang="en-US" altLang="zh-CN" sz="2640" dirty="0">
              <a:ea typeface="宋体" panose="02010600030101010101" pitchFamily="2" charset="-122"/>
            </a:endParaRPr>
          </a:p>
          <a:p>
            <a:pPr marL="586740" indent="-586740">
              <a:buNone/>
            </a:pPr>
            <a:endParaRPr lang="en-US" altLang="zh-CN" sz="2640" dirty="0">
              <a:ea typeface="宋体" panose="02010600030101010101" pitchFamily="2" charset="-122"/>
            </a:endParaRPr>
          </a:p>
        </p:txBody>
      </p:sp>
    </p:spTree>
    <p:extLst>
      <p:ext uri="{BB962C8B-B14F-4D97-AF65-F5344CB8AC3E}">
        <p14:creationId xmlns:p14="http://schemas.microsoft.com/office/powerpoint/2010/main" val="9712878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idx="4294967295"/>
          </p:nvPr>
        </p:nvSpPr>
        <p:spPr>
          <a:xfrm>
            <a:off x="0" y="2544763"/>
            <a:ext cx="10058400" cy="1006475"/>
          </a:xfrm>
        </p:spPr>
        <p:txBody>
          <a:bodyPr/>
          <a:lstStyle/>
          <a:p>
            <a:pPr algn="ctr" eaLnBrk="1" hangingPunct="1"/>
            <a:r>
              <a:rPr lang="en-US" altLang="zh-CN" dirty="0" smtClean="0">
                <a:latin typeface="+mn-lt"/>
                <a:ea typeface="宋体" panose="02010600030101010101" pitchFamily="2" charset="-122"/>
              </a:rPr>
              <a:t>SFDB Update Process</a:t>
            </a:r>
          </a:p>
        </p:txBody>
      </p:sp>
    </p:spTree>
    <p:extLst>
      <p:ext uri="{BB962C8B-B14F-4D97-AF65-F5344CB8AC3E}">
        <p14:creationId xmlns:p14="http://schemas.microsoft.com/office/powerpoint/2010/main" val="8340763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0018" y="1987587"/>
            <a:ext cx="7711888" cy="5658618"/>
          </a:xfrm>
          <a:prstGeom prst="rect">
            <a:avLst/>
          </a:prstGeom>
        </p:spPr>
      </p:pic>
      <p:cxnSp>
        <p:nvCxnSpPr>
          <p:cNvPr id="5" name="Straight Arrow Connector 4"/>
          <p:cNvCxnSpPr/>
          <p:nvPr/>
        </p:nvCxnSpPr>
        <p:spPr>
          <a:xfrm flipH="1" flipV="1">
            <a:off x="2358639" y="2948300"/>
            <a:ext cx="324740" cy="97422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962"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5918" b="4069"/>
          <a:stretch/>
        </p:blipFill>
        <p:spPr bwMode="auto">
          <a:xfrm>
            <a:off x="2203513" y="2112145"/>
            <a:ext cx="5117042" cy="515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title" idx="4294967295"/>
          </p:nvPr>
        </p:nvSpPr>
        <p:spPr>
          <a:xfrm>
            <a:off x="94004" y="1233525"/>
            <a:ext cx="9051925" cy="754062"/>
          </a:xfrm>
        </p:spPr>
        <p:txBody>
          <a:bodyPr>
            <a:normAutofit fontScale="90000"/>
          </a:bodyPr>
          <a:lstStyle/>
          <a:p>
            <a:pPr eaLnBrk="1" hangingPunct="1"/>
            <a:r>
              <a:rPr lang="en-US" altLang="en-US" dirty="0" smtClean="0"/>
              <a:t>SFDB Update Main Menu</a:t>
            </a:r>
          </a:p>
        </p:txBody>
      </p:sp>
    </p:spTree>
    <p:extLst>
      <p:ext uri="{BB962C8B-B14F-4D97-AF65-F5344CB8AC3E}">
        <p14:creationId xmlns:p14="http://schemas.microsoft.com/office/powerpoint/2010/main" val="276305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8275" y="1040802"/>
            <a:ext cx="6710800" cy="6357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stretch>
            <a:fillRect/>
          </a:stretch>
        </p:blipFill>
        <p:spPr>
          <a:xfrm>
            <a:off x="1676400" y="314191"/>
            <a:ext cx="6705600" cy="7229475"/>
          </a:xfrm>
          <a:prstGeom prst="rect">
            <a:avLst/>
          </a:prstGeom>
        </p:spPr>
      </p:pic>
    </p:spTree>
    <p:extLst>
      <p:ext uri="{BB962C8B-B14F-4D97-AF65-F5344CB8AC3E}">
        <p14:creationId xmlns:p14="http://schemas.microsoft.com/office/powerpoint/2010/main" val="12338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424940" y="701040"/>
            <a:ext cx="8048467"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ClrTx/>
              <a:buFontTx/>
              <a:buNone/>
            </a:pPr>
            <a:endParaRPr lang="en-US" altLang="en-US" sz="2640" dirty="0">
              <a:solidFill>
                <a:schemeClr val="tx1"/>
              </a:solidFill>
              <a:latin typeface="Times New Roman" panose="02020603050405020304" pitchFamily="18" charset="0"/>
            </a:endParaRPr>
          </a:p>
        </p:txBody>
      </p:sp>
      <p:sp>
        <p:nvSpPr>
          <p:cNvPr id="32771" name="Rectangle 3"/>
          <p:cNvSpPr>
            <a:spLocks noGrp="1" noChangeArrowheads="1"/>
          </p:cNvSpPr>
          <p:nvPr>
            <p:ph type="title" idx="4294967295"/>
          </p:nvPr>
        </p:nvSpPr>
        <p:spPr>
          <a:xfrm>
            <a:off x="0" y="1371600"/>
            <a:ext cx="10058400" cy="585788"/>
          </a:xfrm>
        </p:spPr>
        <p:txBody>
          <a:bodyPr>
            <a:normAutofit/>
          </a:bodyPr>
          <a:lstStyle/>
          <a:p>
            <a:pPr algn="ctr" eaLnBrk="1" hangingPunct="1"/>
            <a:r>
              <a:rPr lang="en-US" altLang="en-US" sz="3600" dirty="0">
                <a:latin typeface="+mn-lt"/>
              </a:rPr>
              <a:t>Space Update Process </a:t>
            </a:r>
          </a:p>
        </p:txBody>
      </p:sp>
      <p:sp>
        <p:nvSpPr>
          <p:cNvPr id="32772" name="Text Box 4"/>
          <p:cNvSpPr txBox="1">
            <a:spLocks noChangeArrowheads="1"/>
          </p:cNvSpPr>
          <p:nvPr/>
        </p:nvSpPr>
        <p:spPr bwMode="auto">
          <a:xfrm>
            <a:off x="1927860" y="2471738"/>
            <a:ext cx="1992472" cy="3004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ClrTx/>
              <a:buFontTx/>
              <a:buNone/>
            </a:pPr>
            <a:r>
              <a:rPr lang="en-US" altLang="en-US" sz="1210" dirty="0">
                <a:solidFill>
                  <a:schemeClr val="tx1"/>
                </a:solidFill>
              </a:rPr>
              <a:t>Campus Upload Process</a:t>
            </a:r>
          </a:p>
        </p:txBody>
      </p:sp>
      <p:sp>
        <p:nvSpPr>
          <p:cNvPr id="32773" name="AutoShape 5"/>
          <p:cNvSpPr>
            <a:spLocks noChangeArrowheads="1"/>
          </p:cNvSpPr>
          <p:nvPr/>
        </p:nvSpPr>
        <p:spPr bwMode="auto">
          <a:xfrm>
            <a:off x="1878965" y="3037523"/>
            <a:ext cx="2369662" cy="838200"/>
          </a:xfrm>
          <a:prstGeom prst="flowChartDecis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en-US" altLang="en-US" sz="1540" dirty="0">
              <a:solidFill>
                <a:schemeClr val="tx1"/>
              </a:solidFill>
            </a:endParaRPr>
          </a:p>
        </p:txBody>
      </p:sp>
      <p:sp>
        <p:nvSpPr>
          <p:cNvPr id="32774" name="Text Box 6"/>
          <p:cNvSpPr txBox="1">
            <a:spLocks noChangeArrowheads="1"/>
          </p:cNvSpPr>
          <p:nvPr/>
        </p:nvSpPr>
        <p:spPr bwMode="auto">
          <a:xfrm>
            <a:off x="2599167" y="3325655"/>
            <a:ext cx="903064"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ClrTx/>
              <a:buFontTx/>
              <a:buNone/>
            </a:pPr>
            <a:r>
              <a:rPr lang="en-US" altLang="en-US" sz="1210" dirty="0">
                <a:solidFill>
                  <a:schemeClr val="tx1"/>
                </a:solidFill>
              </a:rPr>
              <a:t>Validation</a:t>
            </a:r>
          </a:p>
        </p:txBody>
      </p:sp>
      <p:sp>
        <p:nvSpPr>
          <p:cNvPr id="32775" name="Text Box 8"/>
          <p:cNvSpPr txBox="1">
            <a:spLocks noChangeArrowheads="1"/>
          </p:cNvSpPr>
          <p:nvPr/>
        </p:nvSpPr>
        <p:spPr bwMode="auto">
          <a:xfrm>
            <a:off x="4274821" y="5087620"/>
            <a:ext cx="1594728"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210" dirty="0">
                <a:solidFill>
                  <a:schemeClr val="tx1"/>
                </a:solidFill>
              </a:rPr>
              <a:t>B/A Analysis Report</a:t>
            </a:r>
          </a:p>
        </p:txBody>
      </p:sp>
      <p:sp>
        <p:nvSpPr>
          <p:cNvPr id="32776" name="Text Box 9"/>
          <p:cNvSpPr txBox="1">
            <a:spLocks noChangeArrowheads="1"/>
          </p:cNvSpPr>
          <p:nvPr/>
        </p:nvSpPr>
        <p:spPr bwMode="auto">
          <a:xfrm>
            <a:off x="3453489" y="5775643"/>
            <a:ext cx="3182855" cy="300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ClrTx/>
              <a:buFontTx/>
              <a:buNone/>
            </a:pPr>
            <a:r>
              <a:rPr lang="en-US" altLang="en-US" sz="1210" dirty="0">
                <a:solidFill>
                  <a:schemeClr val="tx1"/>
                </a:solidFill>
              </a:rPr>
              <a:t>Campus inform CO Data is ready to review</a:t>
            </a:r>
          </a:p>
        </p:txBody>
      </p:sp>
      <p:sp>
        <p:nvSpPr>
          <p:cNvPr id="32777" name="AutoShape 10"/>
          <p:cNvSpPr>
            <a:spLocks noChangeArrowheads="1"/>
          </p:cNvSpPr>
          <p:nvPr/>
        </p:nvSpPr>
        <p:spPr bwMode="auto">
          <a:xfrm>
            <a:off x="3951765" y="6289040"/>
            <a:ext cx="2118201" cy="419100"/>
          </a:xfrm>
          <a:prstGeom prst="flowChartDecis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en-US" altLang="en-US" sz="1540" dirty="0">
              <a:solidFill>
                <a:schemeClr val="tx1"/>
              </a:solidFill>
            </a:endParaRPr>
          </a:p>
        </p:txBody>
      </p:sp>
      <p:sp>
        <p:nvSpPr>
          <p:cNvPr id="32778" name="Text Box 11"/>
          <p:cNvSpPr txBox="1">
            <a:spLocks noChangeArrowheads="1"/>
          </p:cNvSpPr>
          <p:nvPr/>
        </p:nvSpPr>
        <p:spPr bwMode="auto">
          <a:xfrm>
            <a:off x="3932556" y="6344920"/>
            <a:ext cx="2170589"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ClrTx/>
              <a:buFontTx/>
              <a:buNone/>
            </a:pPr>
            <a:r>
              <a:rPr lang="en-US" altLang="en-US" sz="1210" dirty="0">
                <a:solidFill>
                  <a:schemeClr val="tx1"/>
                </a:solidFill>
              </a:rPr>
              <a:t>CO Analyze B/A Report</a:t>
            </a:r>
          </a:p>
        </p:txBody>
      </p:sp>
      <p:sp>
        <p:nvSpPr>
          <p:cNvPr id="32779" name="Text Box 12"/>
          <p:cNvSpPr txBox="1">
            <a:spLocks noChangeArrowheads="1"/>
          </p:cNvSpPr>
          <p:nvPr/>
        </p:nvSpPr>
        <p:spPr bwMode="auto">
          <a:xfrm>
            <a:off x="4048333" y="6931660"/>
            <a:ext cx="2015869" cy="300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ClrTx/>
              <a:buFontTx/>
              <a:buNone/>
            </a:pPr>
            <a:r>
              <a:rPr lang="en-US" altLang="en-US" sz="1210" dirty="0">
                <a:solidFill>
                  <a:schemeClr val="tx1"/>
                </a:solidFill>
              </a:rPr>
              <a:t>CO Update Space-master</a:t>
            </a:r>
          </a:p>
        </p:txBody>
      </p:sp>
      <p:sp>
        <p:nvSpPr>
          <p:cNvPr id="32780" name="Text Box 14"/>
          <p:cNvSpPr txBox="1">
            <a:spLocks noChangeArrowheads="1"/>
          </p:cNvSpPr>
          <p:nvPr/>
        </p:nvSpPr>
        <p:spPr bwMode="auto">
          <a:xfrm>
            <a:off x="4973321" y="2199323"/>
            <a:ext cx="459264"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210" dirty="0">
                <a:solidFill>
                  <a:schemeClr val="tx1"/>
                </a:solidFill>
              </a:rPr>
              <a:t>Or</a:t>
            </a:r>
          </a:p>
        </p:txBody>
      </p:sp>
      <p:sp>
        <p:nvSpPr>
          <p:cNvPr id="32781" name="Line 15"/>
          <p:cNvSpPr>
            <a:spLocks noChangeShapeType="1"/>
          </p:cNvSpPr>
          <p:nvPr/>
        </p:nvSpPr>
        <p:spPr bwMode="auto">
          <a:xfrm>
            <a:off x="3064669" y="2784317"/>
            <a:ext cx="0" cy="2532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782" name="Text Box 16"/>
          <p:cNvSpPr txBox="1">
            <a:spLocks noChangeArrowheads="1"/>
          </p:cNvSpPr>
          <p:nvPr/>
        </p:nvSpPr>
        <p:spPr bwMode="auto">
          <a:xfrm>
            <a:off x="3127535" y="3863500"/>
            <a:ext cx="332716"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210" dirty="0">
                <a:solidFill>
                  <a:schemeClr val="tx1"/>
                </a:solidFill>
              </a:rPr>
              <a:t>Y</a:t>
            </a:r>
          </a:p>
        </p:txBody>
      </p:sp>
      <p:sp>
        <p:nvSpPr>
          <p:cNvPr id="32783" name="Text Box 17"/>
          <p:cNvSpPr txBox="1">
            <a:spLocks noChangeArrowheads="1"/>
          </p:cNvSpPr>
          <p:nvPr/>
        </p:nvSpPr>
        <p:spPr bwMode="auto">
          <a:xfrm>
            <a:off x="4180523" y="3240088"/>
            <a:ext cx="340730"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210" dirty="0">
                <a:solidFill>
                  <a:schemeClr val="tx1"/>
                </a:solidFill>
              </a:rPr>
              <a:t>N</a:t>
            </a:r>
          </a:p>
        </p:txBody>
      </p:sp>
      <p:sp>
        <p:nvSpPr>
          <p:cNvPr id="32784" name="Line 18"/>
          <p:cNvSpPr>
            <a:spLocks noChangeShapeType="1"/>
          </p:cNvSpPr>
          <p:nvPr/>
        </p:nvSpPr>
        <p:spPr bwMode="auto">
          <a:xfrm>
            <a:off x="3064669" y="3875722"/>
            <a:ext cx="0" cy="25320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785" name="Text Box 19"/>
          <p:cNvSpPr txBox="1">
            <a:spLocks noChangeArrowheads="1"/>
          </p:cNvSpPr>
          <p:nvPr/>
        </p:nvSpPr>
        <p:spPr bwMode="auto">
          <a:xfrm>
            <a:off x="4741070" y="6715125"/>
            <a:ext cx="332716"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210" dirty="0">
                <a:solidFill>
                  <a:schemeClr val="tx1"/>
                </a:solidFill>
              </a:rPr>
              <a:t>Y</a:t>
            </a:r>
          </a:p>
        </p:txBody>
      </p:sp>
      <p:sp>
        <p:nvSpPr>
          <p:cNvPr id="32786" name="Line 20"/>
          <p:cNvSpPr>
            <a:spLocks noChangeShapeType="1"/>
          </p:cNvSpPr>
          <p:nvPr/>
        </p:nvSpPr>
        <p:spPr bwMode="auto">
          <a:xfrm>
            <a:off x="4248627" y="3456623"/>
            <a:ext cx="4435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787" name="AutoShape 21"/>
          <p:cNvSpPr>
            <a:spLocks noChangeArrowheads="1"/>
          </p:cNvSpPr>
          <p:nvPr/>
        </p:nvSpPr>
        <p:spPr bwMode="auto">
          <a:xfrm>
            <a:off x="3754437" y="4967130"/>
            <a:ext cx="2502377" cy="504666"/>
          </a:xfrm>
          <a:prstGeom prst="flowChartDecision">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en-US" altLang="en-US" sz="1540" dirty="0">
              <a:solidFill>
                <a:schemeClr val="tx1"/>
              </a:solidFill>
            </a:endParaRPr>
          </a:p>
        </p:txBody>
      </p:sp>
      <p:sp>
        <p:nvSpPr>
          <p:cNvPr id="32788" name="Text Box 22"/>
          <p:cNvSpPr txBox="1">
            <a:spLocks noChangeArrowheads="1"/>
          </p:cNvSpPr>
          <p:nvPr/>
        </p:nvSpPr>
        <p:spPr bwMode="auto">
          <a:xfrm>
            <a:off x="4741070" y="5445602"/>
            <a:ext cx="332716"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210" dirty="0">
                <a:solidFill>
                  <a:schemeClr val="tx1"/>
                </a:solidFill>
              </a:rPr>
              <a:t>Y</a:t>
            </a:r>
          </a:p>
        </p:txBody>
      </p:sp>
      <p:sp>
        <p:nvSpPr>
          <p:cNvPr id="32789" name="Line 23"/>
          <p:cNvSpPr>
            <a:spLocks noChangeShapeType="1"/>
          </p:cNvSpPr>
          <p:nvPr/>
        </p:nvSpPr>
        <p:spPr bwMode="auto">
          <a:xfrm>
            <a:off x="5004752" y="6105684"/>
            <a:ext cx="1747" cy="1658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790" name="Line 24"/>
          <p:cNvSpPr>
            <a:spLocks noChangeShapeType="1"/>
          </p:cNvSpPr>
          <p:nvPr/>
        </p:nvSpPr>
        <p:spPr bwMode="auto">
          <a:xfrm>
            <a:off x="5004752" y="6730842"/>
            <a:ext cx="1747" cy="1658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791" name="AutoShape 25"/>
          <p:cNvSpPr>
            <a:spLocks/>
          </p:cNvSpPr>
          <p:nvPr/>
        </p:nvSpPr>
        <p:spPr bwMode="auto">
          <a:xfrm>
            <a:off x="1627506" y="2534603"/>
            <a:ext cx="158909" cy="3880168"/>
          </a:xfrm>
          <a:prstGeom prst="leftBrace">
            <a:avLst>
              <a:gd name="adj1" fmla="val 203479"/>
              <a:gd name="adj2" fmla="val 50000"/>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en-US" altLang="en-US" sz="1540" dirty="0">
              <a:solidFill>
                <a:schemeClr val="tx1"/>
              </a:solidFill>
            </a:endParaRPr>
          </a:p>
        </p:txBody>
      </p:sp>
      <p:sp>
        <p:nvSpPr>
          <p:cNvPr id="32792" name="Text Box 26"/>
          <p:cNvSpPr txBox="1">
            <a:spLocks noChangeArrowheads="1"/>
          </p:cNvSpPr>
          <p:nvPr/>
        </p:nvSpPr>
        <p:spPr bwMode="auto">
          <a:xfrm rot="5361561">
            <a:off x="983539" y="4309006"/>
            <a:ext cx="860103" cy="31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320" dirty="0">
                <a:solidFill>
                  <a:schemeClr val="folHlink"/>
                </a:solidFill>
              </a:rPr>
              <a:t>Campus</a:t>
            </a:r>
          </a:p>
        </p:txBody>
      </p:sp>
      <p:sp>
        <p:nvSpPr>
          <p:cNvPr id="32793" name="AutoShape 27"/>
          <p:cNvSpPr>
            <a:spLocks/>
          </p:cNvSpPr>
          <p:nvPr/>
        </p:nvSpPr>
        <p:spPr bwMode="auto">
          <a:xfrm>
            <a:off x="1692117" y="6420010"/>
            <a:ext cx="94298" cy="665321"/>
          </a:xfrm>
          <a:prstGeom prst="leftBrace">
            <a:avLst>
              <a:gd name="adj1" fmla="val 58796"/>
              <a:gd name="adj2" fmla="val 50000"/>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endParaRPr lang="en-US" altLang="en-US" sz="1540" dirty="0">
              <a:solidFill>
                <a:schemeClr val="tx1"/>
              </a:solidFill>
            </a:endParaRPr>
          </a:p>
        </p:txBody>
      </p:sp>
      <p:sp>
        <p:nvSpPr>
          <p:cNvPr id="32794" name="Text Box 28"/>
          <p:cNvSpPr txBox="1">
            <a:spLocks noChangeArrowheads="1"/>
          </p:cNvSpPr>
          <p:nvPr/>
        </p:nvSpPr>
        <p:spPr bwMode="auto">
          <a:xfrm rot="5400000">
            <a:off x="1235557" y="6635011"/>
            <a:ext cx="481795" cy="31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320" dirty="0">
                <a:solidFill>
                  <a:schemeClr val="folHlink"/>
                </a:solidFill>
              </a:rPr>
              <a:t>CO</a:t>
            </a:r>
          </a:p>
        </p:txBody>
      </p:sp>
      <p:sp>
        <p:nvSpPr>
          <p:cNvPr id="32795" name="Line 29"/>
          <p:cNvSpPr>
            <a:spLocks noChangeShapeType="1"/>
          </p:cNvSpPr>
          <p:nvPr/>
        </p:nvSpPr>
        <p:spPr bwMode="auto">
          <a:xfrm>
            <a:off x="4999514" y="4644073"/>
            <a:ext cx="0" cy="2968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796" name="Line 30"/>
          <p:cNvSpPr>
            <a:spLocks noChangeShapeType="1"/>
          </p:cNvSpPr>
          <p:nvPr/>
        </p:nvSpPr>
        <p:spPr bwMode="auto">
          <a:xfrm>
            <a:off x="5030947" y="5457825"/>
            <a:ext cx="0" cy="2951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797" name="Line 31"/>
          <p:cNvSpPr>
            <a:spLocks noChangeShapeType="1"/>
          </p:cNvSpPr>
          <p:nvPr/>
        </p:nvSpPr>
        <p:spPr bwMode="auto">
          <a:xfrm flipV="1">
            <a:off x="4692174" y="2642870"/>
            <a:ext cx="0" cy="8137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798" name="Line 32"/>
          <p:cNvSpPr>
            <a:spLocks noChangeShapeType="1"/>
          </p:cNvSpPr>
          <p:nvPr/>
        </p:nvSpPr>
        <p:spPr bwMode="auto">
          <a:xfrm>
            <a:off x="6256815" y="5236052"/>
            <a:ext cx="216185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799" name="Line 33"/>
          <p:cNvSpPr>
            <a:spLocks noChangeShapeType="1"/>
          </p:cNvSpPr>
          <p:nvPr/>
        </p:nvSpPr>
        <p:spPr bwMode="auto">
          <a:xfrm flipV="1">
            <a:off x="8418672" y="2125980"/>
            <a:ext cx="0" cy="31013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800" name="Line 34"/>
          <p:cNvSpPr>
            <a:spLocks noChangeShapeType="1"/>
          </p:cNvSpPr>
          <p:nvPr/>
        </p:nvSpPr>
        <p:spPr bwMode="auto">
          <a:xfrm flipH="1">
            <a:off x="7805738" y="2569528"/>
            <a:ext cx="58499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801" name="Line 35"/>
          <p:cNvSpPr>
            <a:spLocks noChangeShapeType="1"/>
          </p:cNvSpPr>
          <p:nvPr/>
        </p:nvSpPr>
        <p:spPr bwMode="auto">
          <a:xfrm flipH="1">
            <a:off x="6742272" y="4422299"/>
            <a:ext cx="167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802" name="Text Box 36"/>
          <p:cNvSpPr txBox="1">
            <a:spLocks noChangeArrowheads="1"/>
          </p:cNvSpPr>
          <p:nvPr/>
        </p:nvSpPr>
        <p:spPr bwMode="auto">
          <a:xfrm>
            <a:off x="6195695" y="5014278"/>
            <a:ext cx="340730"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210" dirty="0">
                <a:solidFill>
                  <a:schemeClr val="tx1"/>
                </a:solidFill>
              </a:rPr>
              <a:t>N</a:t>
            </a:r>
          </a:p>
        </p:txBody>
      </p:sp>
      <p:sp>
        <p:nvSpPr>
          <p:cNvPr id="32803" name="Line 37"/>
          <p:cNvSpPr>
            <a:spLocks noChangeShapeType="1"/>
          </p:cNvSpPr>
          <p:nvPr/>
        </p:nvSpPr>
        <p:spPr bwMode="auto">
          <a:xfrm>
            <a:off x="6076950" y="6493352"/>
            <a:ext cx="1466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804" name="Text Box 38"/>
          <p:cNvSpPr txBox="1">
            <a:spLocks noChangeArrowheads="1"/>
          </p:cNvSpPr>
          <p:nvPr/>
        </p:nvSpPr>
        <p:spPr bwMode="auto">
          <a:xfrm>
            <a:off x="6015832" y="6271578"/>
            <a:ext cx="340730" cy="3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3155" tIns="56576" rIns="113155" bIns="56576">
            <a:spAutoFit/>
          </a:bodyPr>
          <a:lstStyle>
            <a:lvl1pPr defTabSz="1028700">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defTabSz="1028700">
              <a:spcBef>
                <a:spcPct val="20000"/>
              </a:spcBef>
              <a:buClr>
                <a:schemeClr val="accent1"/>
              </a:buClr>
              <a:buChar char="–"/>
              <a:defRPr sz="2600">
                <a:solidFill>
                  <a:schemeClr val="bg2"/>
                </a:solidFill>
                <a:latin typeface="Arial" panose="020B0604020202020204" pitchFamily="34" charset="0"/>
              </a:defRPr>
            </a:lvl2pPr>
            <a:lvl3pPr marL="1143000" indent="-228600" defTabSz="10287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defTabSz="1028700">
              <a:spcBef>
                <a:spcPct val="20000"/>
              </a:spcBef>
              <a:buClr>
                <a:schemeClr val="accent1"/>
              </a:buClr>
              <a:buChar char="–"/>
              <a:defRPr sz="2000">
                <a:solidFill>
                  <a:schemeClr val="bg2"/>
                </a:solidFill>
                <a:latin typeface="Arial" panose="020B0604020202020204" pitchFamily="34" charset="0"/>
              </a:defRPr>
            </a:lvl4pPr>
            <a:lvl5pPr marL="2057400" indent="-228600" defTabSz="10287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defTabSz="10287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210" dirty="0">
                <a:solidFill>
                  <a:schemeClr val="tx1"/>
                </a:solidFill>
              </a:rPr>
              <a:t>N</a:t>
            </a:r>
          </a:p>
        </p:txBody>
      </p:sp>
      <p:sp>
        <p:nvSpPr>
          <p:cNvPr id="32805" name="Line 39"/>
          <p:cNvSpPr>
            <a:spLocks noChangeShapeType="1"/>
          </p:cNvSpPr>
          <p:nvPr/>
        </p:nvSpPr>
        <p:spPr bwMode="auto">
          <a:xfrm>
            <a:off x="3075147" y="4127183"/>
            <a:ext cx="1496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806" name="Line 40"/>
          <p:cNvSpPr>
            <a:spLocks noChangeShapeType="1"/>
          </p:cNvSpPr>
          <p:nvPr/>
        </p:nvSpPr>
        <p:spPr bwMode="auto">
          <a:xfrm>
            <a:off x="5471002" y="4127183"/>
            <a:ext cx="125555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807" name="Line 41"/>
          <p:cNvSpPr>
            <a:spLocks noChangeShapeType="1"/>
          </p:cNvSpPr>
          <p:nvPr/>
        </p:nvSpPr>
        <p:spPr bwMode="auto">
          <a:xfrm flipV="1">
            <a:off x="7543800" y="5236052"/>
            <a:ext cx="0" cy="1257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808" name="Line 42"/>
          <p:cNvSpPr>
            <a:spLocks noChangeShapeType="1"/>
          </p:cNvSpPr>
          <p:nvPr/>
        </p:nvSpPr>
        <p:spPr bwMode="auto">
          <a:xfrm flipH="1">
            <a:off x="3569335" y="2125980"/>
            <a:ext cx="48563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809" name="Line 43"/>
          <p:cNvSpPr>
            <a:spLocks noChangeShapeType="1"/>
          </p:cNvSpPr>
          <p:nvPr/>
        </p:nvSpPr>
        <p:spPr bwMode="auto">
          <a:xfrm>
            <a:off x="3564097" y="2125980"/>
            <a:ext cx="0" cy="2951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810" name="Line 44"/>
          <p:cNvSpPr>
            <a:spLocks noChangeShapeType="1"/>
          </p:cNvSpPr>
          <p:nvPr/>
        </p:nvSpPr>
        <p:spPr bwMode="auto">
          <a:xfrm>
            <a:off x="5455285" y="4127183"/>
            <a:ext cx="0" cy="2217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811" name="Line 45"/>
          <p:cNvSpPr>
            <a:spLocks noChangeShapeType="1"/>
          </p:cNvSpPr>
          <p:nvPr/>
        </p:nvSpPr>
        <p:spPr bwMode="auto">
          <a:xfrm>
            <a:off x="4557713" y="4127183"/>
            <a:ext cx="0" cy="2217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32812" name="Line 46"/>
          <p:cNvSpPr>
            <a:spLocks noChangeShapeType="1"/>
          </p:cNvSpPr>
          <p:nvPr/>
        </p:nvSpPr>
        <p:spPr bwMode="auto">
          <a:xfrm flipV="1">
            <a:off x="6705600" y="2796540"/>
            <a:ext cx="0" cy="13411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980" dirty="0"/>
          </a:p>
        </p:txBody>
      </p:sp>
      <p:sp>
        <p:nvSpPr>
          <p:cNvPr id="32813" name="Line 47"/>
          <p:cNvSpPr>
            <a:spLocks noChangeShapeType="1"/>
          </p:cNvSpPr>
          <p:nvPr/>
        </p:nvSpPr>
        <p:spPr bwMode="auto">
          <a:xfrm flipH="1">
            <a:off x="3939540" y="2628900"/>
            <a:ext cx="75438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80" dirty="0"/>
          </a:p>
        </p:txBody>
      </p:sp>
      <p:sp>
        <p:nvSpPr>
          <p:cNvPr id="46" name="Text Box 13"/>
          <p:cNvSpPr txBox="1">
            <a:spLocks noChangeArrowheads="1"/>
          </p:cNvSpPr>
          <p:nvPr/>
        </p:nvSpPr>
        <p:spPr bwMode="auto">
          <a:xfrm>
            <a:off x="5783922" y="2434882"/>
            <a:ext cx="1944688" cy="28853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8" tIns="51433" rIns="102868" bIns="51433">
            <a:spAutoFit/>
          </a:bodyPr>
          <a:lstStyle>
            <a:lvl1pPr defTabSz="1028700">
              <a:defRPr sz="2400">
                <a:solidFill>
                  <a:schemeClr val="tx1"/>
                </a:solidFill>
                <a:latin typeface="Arial" panose="020B0604020202020204" pitchFamily="34" charset="0"/>
              </a:defRPr>
            </a:lvl1pPr>
            <a:lvl2pPr marL="515938" defTabSz="1028700">
              <a:defRPr sz="2400">
                <a:solidFill>
                  <a:schemeClr val="tx1"/>
                </a:solidFill>
                <a:latin typeface="Arial" panose="020B0604020202020204" pitchFamily="34" charset="0"/>
              </a:defRPr>
            </a:lvl2pPr>
            <a:lvl3pPr marL="1028700" defTabSz="1028700">
              <a:defRPr sz="2400">
                <a:solidFill>
                  <a:schemeClr val="tx1"/>
                </a:solidFill>
                <a:latin typeface="Arial" panose="020B0604020202020204" pitchFamily="34" charset="0"/>
              </a:defRPr>
            </a:lvl3pPr>
            <a:lvl4pPr marL="1543050" defTabSz="1028700">
              <a:defRPr sz="2400">
                <a:solidFill>
                  <a:schemeClr val="tx1"/>
                </a:solidFill>
                <a:latin typeface="Arial" panose="020B0604020202020204" pitchFamily="34" charset="0"/>
              </a:defRPr>
            </a:lvl4pPr>
            <a:lvl5pPr marL="2057400" defTabSz="1028700">
              <a:defRPr sz="2400">
                <a:solidFill>
                  <a:schemeClr val="tx1"/>
                </a:solidFill>
                <a:latin typeface="Arial" panose="020B0604020202020204" pitchFamily="34" charset="0"/>
              </a:defRPr>
            </a:lvl5pPr>
            <a:lvl6pPr marL="2514600" defTabSz="1028700" fontAlgn="base">
              <a:spcBef>
                <a:spcPct val="0"/>
              </a:spcBef>
              <a:spcAft>
                <a:spcPct val="0"/>
              </a:spcAft>
              <a:defRPr sz="2400">
                <a:solidFill>
                  <a:schemeClr val="tx1"/>
                </a:solidFill>
                <a:latin typeface="Arial" panose="020B0604020202020204" pitchFamily="34" charset="0"/>
              </a:defRPr>
            </a:lvl6pPr>
            <a:lvl7pPr marL="2971800" defTabSz="1028700" fontAlgn="base">
              <a:spcBef>
                <a:spcPct val="0"/>
              </a:spcBef>
              <a:spcAft>
                <a:spcPct val="0"/>
              </a:spcAft>
              <a:defRPr sz="2400">
                <a:solidFill>
                  <a:schemeClr val="tx1"/>
                </a:solidFill>
                <a:latin typeface="Arial" panose="020B0604020202020204" pitchFamily="34" charset="0"/>
              </a:defRPr>
            </a:lvl7pPr>
            <a:lvl8pPr marL="3429000" defTabSz="1028700" fontAlgn="base">
              <a:spcBef>
                <a:spcPct val="0"/>
              </a:spcBef>
              <a:spcAft>
                <a:spcPct val="0"/>
              </a:spcAft>
              <a:defRPr sz="2400">
                <a:solidFill>
                  <a:schemeClr val="tx1"/>
                </a:solidFill>
                <a:latin typeface="Arial" panose="020B0604020202020204" pitchFamily="34" charset="0"/>
              </a:defRPr>
            </a:lvl8pPr>
            <a:lvl9pPr marL="3886200" defTabSz="1028700" fontAlgn="base">
              <a:spcBef>
                <a:spcPct val="0"/>
              </a:spcBef>
              <a:spcAft>
                <a:spcPct val="0"/>
              </a:spcAft>
              <a:defRPr sz="2400">
                <a:solidFill>
                  <a:schemeClr val="tx1"/>
                </a:solidFill>
                <a:latin typeface="Arial" panose="020B0604020202020204" pitchFamily="34" charset="0"/>
              </a:defRPr>
            </a:lvl9pPr>
          </a:lstStyle>
          <a:p>
            <a:pPr algn="ctr"/>
            <a:r>
              <a:rPr lang="en-US" altLang="en-US" sz="1200" b="0" dirty="0"/>
              <a:t>Data Entry Screen</a:t>
            </a:r>
          </a:p>
        </p:txBody>
      </p:sp>
      <p:sp>
        <p:nvSpPr>
          <p:cNvPr id="47" name="Text Box 7"/>
          <p:cNvSpPr txBox="1">
            <a:spLocks noChangeArrowheads="1"/>
          </p:cNvSpPr>
          <p:nvPr/>
        </p:nvSpPr>
        <p:spPr bwMode="auto">
          <a:xfrm>
            <a:off x="3705147" y="4357002"/>
            <a:ext cx="2995612" cy="2984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868" tIns="51433" rIns="102868" bIns="51433">
            <a:spAutoFit/>
          </a:bodyPr>
          <a:lstStyle>
            <a:lvl1pPr defTabSz="1028700">
              <a:defRPr sz="2400">
                <a:solidFill>
                  <a:schemeClr val="tx1"/>
                </a:solidFill>
                <a:latin typeface="Arial" panose="020B0604020202020204" pitchFamily="34" charset="0"/>
              </a:defRPr>
            </a:lvl1pPr>
            <a:lvl2pPr marL="515938" defTabSz="1028700">
              <a:defRPr sz="2400">
                <a:solidFill>
                  <a:schemeClr val="tx1"/>
                </a:solidFill>
                <a:latin typeface="Arial" panose="020B0604020202020204" pitchFamily="34" charset="0"/>
              </a:defRPr>
            </a:lvl2pPr>
            <a:lvl3pPr marL="1028700" defTabSz="1028700">
              <a:defRPr sz="2400">
                <a:solidFill>
                  <a:schemeClr val="tx1"/>
                </a:solidFill>
                <a:latin typeface="Arial" panose="020B0604020202020204" pitchFamily="34" charset="0"/>
              </a:defRPr>
            </a:lvl3pPr>
            <a:lvl4pPr marL="1543050" defTabSz="1028700">
              <a:defRPr sz="2400">
                <a:solidFill>
                  <a:schemeClr val="tx1"/>
                </a:solidFill>
                <a:latin typeface="Arial" panose="020B0604020202020204" pitchFamily="34" charset="0"/>
              </a:defRPr>
            </a:lvl4pPr>
            <a:lvl5pPr marL="2057400" defTabSz="1028700">
              <a:defRPr sz="2400">
                <a:solidFill>
                  <a:schemeClr val="tx1"/>
                </a:solidFill>
                <a:latin typeface="Arial" panose="020B0604020202020204" pitchFamily="34" charset="0"/>
              </a:defRPr>
            </a:lvl5pPr>
            <a:lvl6pPr marL="2514600" defTabSz="1028700" fontAlgn="base">
              <a:spcBef>
                <a:spcPct val="0"/>
              </a:spcBef>
              <a:spcAft>
                <a:spcPct val="0"/>
              </a:spcAft>
              <a:defRPr sz="2400">
                <a:solidFill>
                  <a:schemeClr val="tx1"/>
                </a:solidFill>
                <a:latin typeface="Arial" panose="020B0604020202020204" pitchFamily="34" charset="0"/>
              </a:defRPr>
            </a:lvl6pPr>
            <a:lvl7pPr marL="2971800" defTabSz="1028700" fontAlgn="base">
              <a:spcBef>
                <a:spcPct val="0"/>
              </a:spcBef>
              <a:spcAft>
                <a:spcPct val="0"/>
              </a:spcAft>
              <a:defRPr sz="2400">
                <a:solidFill>
                  <a:schemeClr val="tx1"/>
                </a:solidFill>
                <a:latin typeface="Arial" panose="020B0604020202020204" pitchFamily="34" charset="0"/>
              </a:defRPr>
            </a:lvl7pPr>
            <a:lvl8pPr marL="3429000" defTabSz="1028700" fontAlgn="base">
              <a:spcBef>
                <a:spcPct val="0"/>
              </a:spcBef>
              <a:spcAft>
                <a:spcPct val="0"/>
              </a:spcAft>
              <a:defRPr sz="2400">
                <a:solidFill>
                  <a:schemeClr val="tx1"/>
                </a:solidFill>
                <a:latin typeface="Arial" panose="020B0604020202020204" pitchFamily="34" charset="0"/>
              </a:defRPr>
            </a:lvl8pPr>
            <a:lvl9pPr marL="3886200" defTabSz="1028700" fontAlgn="base">
              <a:spcBef>
                <a:spcPct val="0"/>
              </a:spcBef>
              <a:spcAft>
                <a:spcPct val="0"/>
              </a:spcAft>
              <a:defRPr sz="2400">
                <a:solidFill>
                  <a:schemeClr val="tx1"/>
                </a:solidFill>
                <a:latin typeface="Arial" panose="020B0604020202020204" pitchFamily="34" charset="0"/>
              </a:defRPr>
            </a:lvl9pPr>
          </a:lstStyle>
          <a:p>
            <a:pPr algn="ctr"/>
            <a:r>
              <a:rPr lang="en-US" altLang="en-US" sz="1200" b="0" dirty="0"/>
              <a:t>Edit Screen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512748" y="1627974"/>
            <a:ext cx="9051925" cy="1006475"/>
          </a:xfrm>
        </p:spPr>
        <p:txBody>
          <a:bodyPr/>
          <a:lstStyle/>
          <a:p>
            <a:r>
              <a:rPr lang="en-US" altLang="en-US" dirty="0" smtClean="0">
                <a:latin typeface="+mn-lt"/>
              </a:rPr>
              <a:t>Analysis of SFDB update</a:t>
            </a:r>
          </a:p>
        </p:txBody>
      </p:sp>
      <p:sp>
        <p:nvSpPr>
          <p:cNvPr id="306179" name="Rectangle 3"/>
          <p:cNvSpPr>
            <a:spLocks noGrp="1" noChangeArrowheads="1"/>
          </p:cNvSpPr>
          <p:nvPr>
            <p:ph type="body" idx="4294967295"/>
          </p:nvPr>
        </p:nvSpPr>
        <p:spPr>
          <a:xfrm>
            <a:off x="722297" y="2724225"/>
            <a:ext cx="8632825" cy="4525962"/>
          </a:xfrm>
          <a:noFill/>
        </p:spPr>
        <p:txBody>
          <a:bodyPr/>
          <a:lstStyle/>
          <a:p>
            <a:pPr>
              <a:lnSpc>
                <a:spcPct val="80000"/>
              </a:lnSpc>
            </a:pPr>
            <a:r>
              <a:rPr lang="en-US" altLang="en-US" sz="2200" dirty="0"/>
              <a:t>Process and view the Before and After Analysis Report</a:t>
            </a:r>
          </a:p>
          <a:p>
            <a:pPr>
              <a:lnSpc>
                <a:spcPct val="80000"/>
              </a:lnSpc>
            </a:pPr>
            <a:r>
              <a:rPr lang="en-US" altLang="en-US" sz="2200" dirty="0"/>
              <a:t>Analyze total campus permanent capacity </a:t>
            </a:r>
          </a:p>
          <a:p>
            <a:pPr lvl="1">
              <a:lnSpc>
                <a:spcPct val="80000"/>
              </a:lnSpc>
            </a:pPr>
            <a:r>
              <a:rPr lang="en-US" altLang="en-US" sz="2090" dirty="0" smtClean="0"/>
              <a:t>Increase </a:t>
            </a:r>
            <a:r>
              <a:rPr lang="en-US" altLang="en-US" sz="2090" dirty="0"/>
              <a:t>of capacity:</a:t>
            </a:r>
          </a:p>
          <a:p>
            <a:pPr lvl="2">
              <a:lnSpc>
                <a:spcPct val="80000"/>
              </a:lnSpc>
            </a:pPr>
            <a:r>
              <a:rPr lang="en-US" altLang="en-US" sz="1980" dirty="0"/>
              <a:t>Project related: capacity should match the program, refer to CPDC 1-2</a:t>
            </a:r>
          </a:p>
          <a:p>
            <a:pPr lvl="2">
              <a:lnSpc>
                <a:spcPct val="80000"/>
              </a:lnSpc>
            </a:pPr>
            <a:r>
              <a:rPr lang="en-US" altLang="en-US" sz="1980" dirty="0"/>
              <a:t>Non project related: analyze your proposed CPDC 1-2 </a:t>
            </a:r>
          </a:p>
          <a:p>
            <a:pPr lvl="1">
              <a:lnSpc>
                <a:spcPct val="80000"/>
              </a:lnSpc>
            </a:pPr>
            <a:r>
              <a:rPr lang="en-US" altLang="en-US" sz="2090" dirty="0"/>
              <a:t>Loss of capacity:</a:t>
            </a:r>
          </a:p>
          <a:p>
            <a:pPr lvl="2">
              <a:lnSpc>
                <a:spcPct val="80000"/>
              </a:lnSpc>
            </a:pPr>
            <a:r>
              <a:rPr lang="en-US" altLang="en-US" sz="1980" dirty="0"/>
              <a:t>Project related: capacity should match the program, refer to CPDC 1-2</a:t>
            </a:r>
          </a:p>
          <a:p>
            <a:pPr lvl="2">
              <a:lnSpc>
                <a:spcPct val="80000"/>
              </a:lnSpc>
            </a:pPr>
            <a:r>
              <a:rPr lang="en-US" altLang="en-US" sz="1980" dirty="0"/>
              <a:t>Non project related: not allowed in campus TOTAL unless a sound reason is provided and approved by CPDC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247828" y="1742066"/>
            <a:ext cx="9051925" cy="755650"/>
          </a:xfrm>
        </p:spPr>
        <p:txBody>
          <a:bodyPr>
            <a:normAutofit/>
          </a:bodyPr>
          <a:lstStyle/>
          <a:p>
            <a:r>
              <a:rPr lang="en-US" altLang="en-US" dirty="0" smtClean="0">
                <a:latin typeface="+mn-lt"/>
              </a:rPr>
              <a:t>What is SFDB?</a:t>
            </a:r>
          </a:p>
        </p:txBody>
      </p:sp>
      <p:sp>
        <p:nvSpPr>
          <p:cNvPr id="318467" name="Rectangle 3"/>
          <p:cNvSpPr>
            <a:spLocks noGrp="1" noChangeArrowheads="1"/>
          </p:cNvSpPr>
          <p:nvPr>
            <p:ph type="body" idx="4294967295"/>
          </p:nvPr>
        </p:nvSpPr>
        <p:spPr>
          <a:xfrm>
            <a:off x="632388" y="2508398"/>
            <a:ext cx="9051925" cy="4525963"/>
          </a:xfrm>
        </p:spPr>
        <p:txBody>
          <a:bodyPr>
            <a:normAutofit/>
          </a:bodyPr>
          <a:lstStyle/>
          <a:p>
            <a:pPr>
              <a:lnSpc>
                <a:spcPct val="80000"/>
              </a:lnSpc>
              <a:defRPr/>
            </a:pPr>
            <a:r>
              <a:rPr lang="en-US" altLang="en-US" sz="3200" dirty="0"/>
              <a:t>SFDB – Space and Facilities Database</a:t>
            </a:r>
          </a:p>
          <a:p>
            <a:pPr>
              <a:lnSpc>
                <a:spcPct val="80000"/>
              </a:lnSpc>
              <a:defRPr/>
            </a:pPr>
            <a:r>
              <a:rPr lang="en-US" altLang="en-US" sz="3200" dirty="0"/>
              <a:t>Centralized database maintained by CO</a:t>
            </a:r>
          </a:p>
          <a:p>
            <a:pPr>
              <a:lnSpc>
                <a:spcPct val="80000"/>
              </a:lnSpc>
              <a:defRPr/>
            </a:pPr>
            <a:r>
              <a:rPr lang="en-US" altLang="en-US" sz="3200" dirty="0" smtClean="0"/>
              <a:t>Reported by campus through web-based database</a:t>
            </a:r>
            <a:endParaRPr lang="en-US" altLang="en-US" sz="3200" dirty="0"/>
          </a:p>
          <a:p>
            <a:pPr>
              <a:lnSpc>
                <a:spcPct val="80000"/>
              </a:lnSpc>
              <a:defRPr/>
            </a:pPr>
            <a:r>
              <a:rPr lang="en-US" altLang="en-US" sz="3200" dirty="0"/>
              <a:t>Two master </a:t>
            </a:r>
            <a:r>
              <a:rPr lang="en-US" altLang="en-US" sz="3200" dirty="0" smtClean="0"/>
              <a:t>tables:</a:t>
            </a:r>
          </a:p>
          <a:p>
            <a:pPr lvl="1">
              <a:lnSpc>
                <a:spcPct val="80000"/>
              </a:lnSpc>
              <a:defRPr/>
            </a:pPr>
            <a:r>
              <a:rPr lang="en-US" altLang="en-US" sz="2760" dirty="0" smtClean="0"/>
              <a:t>Facility Table</a:t>
            </a:r>
          </a:p>
          <a:p>
            <a:pPr lvl="1">
              <a:lnSpc>
                <a:spcPct val="80000"/>
              </a:lnSpc>
              <a:defRPr/>
            </a:pPr>
            <a:r>
              <a:rPr lang="en-US" altLang="en-US" sz="2760" dirty="0" smtClean="0"/>
              <a:t>Space Table</a:t>
            </a:r>
            <a:endParaRPr lang="en-US" altLang="en-US" sz="2760" dirty="0"/>
          </a:p>
        </p:txBody>
      </p:sp>
    </p:spTree>
    <p:extLst>
      <p:ext uri="{BB962C8B-B14F-4D97-AF65-F5344CB8AC3E}">
        <p14:creationId xmlns:p14="http://schemas.microsoft.com/office/powerpoint/2010/main" val="37074532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5918" b="4069"/>
          <a:stretch/>
        </p:blipFill>
        <p:spPr bwMode="auto">
          <a:xfrm>
            <a:off x="2203513" y="2112145"/>
            <a:ext cx="5117042" cy="515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title" idx="4294967295"/>
          </p:nvPr>
        </p:nvSpPr>
        <p:spPr>
          <a:xfrm>
            <a:off x="0" y="1455738"/>
            <a:ext cx="9051925" cy="754062"/>
          </a:xfrm>
        </p:spPr>
        <p:txBody>
          <a:bodyPr>
            <a:normAutofit fontScale="90000"/>
          </a:bodyPr>
          <a:lstStyle/>
          <a:p>
            <a:pPr eaLnBrk="1" hangingPunct="1"/>
            <a:r>
              <a:rPr lang="en-US" altLang="en-US" dirty="0" smtClean="0"/>
              <a:t>Step 5 – Notify CO </a:t>
            </a:r>
          </a:p>
        </p:txBody>
      </p:sp>
      <p:cxnSp>
        <p:nvCxnSpPr>
          <p:cNvPr id="3" name="Straight Arrow Connector 2"/>
          <p:cNvCxnSpPr/>
          <p:nvPr/>
        </p:nvCxnSpPr>
        <p:spPr>
          <a:xfrm flipH="1">
            <a:off x="6560599" y="5628445"/>
            <a:ext cx="1376038" cy="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529839" y="1548065"/>
            <a:ext cx="9051925" cy="1004888"/>
          </a:xfrm>
        </p:spPr>
        <p:txBody>
          <a:bodyPr/>
          <a:lstStyle/>
          <a:p>
            <a:pPr eaLnBrk="1" hangingPunct="1"/>
            <a:r>
              <a:rPr lang="en-US" altLang="zh-CN" sz="3850" dirty="0" smtClean="0">
                <a:ea typeface="宋体" panose="02010600030101010101" pitchFamily="2" charset="-122"/>
              </a:rPr>
              <a:t>SFDB Update Window, May 1st</a:t>
            </a:r>
            <a:endParaRPr lang="en-US" altLang="zh-CN" sz="3850" dirty="0">
              <a:ea typeface="宋体" panose="02010600030101010101" pitchFamily="2" charset="-122"/>
            </a:endParaRPr>
          </a:p>
        </p:txBody>
      </p:sp>
      <p:sp>
        <p:nvSpPr>
          <p:cNvPr id="30723" name="Rectangle 3"/>
          <p:cNvSpPr>
            <a:spLocks noGrp="1" noChangeArrowheads="1"/>
          </p:cNvSpPr>
          <p:nvPr>
            <p:ph type="body" idx="4294967295"/>
          </p:nvPr>
        </p:nvSpPr>
        <p:spPr>
          <a:xfrm>
            <a:off x="769122" y="2552953"/>
            <a:ext cx="9051925" cy="4776787"/>
          </a:xfrm>
        </p:spPr>
        <p:txBody>
          <a:bodyPr>
            <a:normAutofit/>
          </a:bodyPr>
          <a:lstStyle/>
          <a:p>
            <a:r>
              <a:rPr lang="en-US" altLang="zh-CN" sz="2600" dirty="0" smtClean="0"/>
              <a:t>Prepare Fall 2016 SFDB Update Data</a:t>
            </a:r>
          </a:p>
          <a:p>
            <a:pPr lvl="1"/>
            <a:r>
              <a:rPr lang="en-US" altLang="zh-CN" sz="2600" dirty="0" smtClean="0">
                <a:ea typeface="宋体" panose="02010600030101010101" pitchFamily="2" charset="-122"/>
              </a:rPr>
              <a:t>Include spaces that will be scheduled for fall 2016 classes </a:t>
            </a:r>
          </a:p>
          <a:p>
            <a:pPr lvl="1" eaLnBrk="1" hangingPunct="1">
              <a:lnSpc>
                <a:spcPct val="90000"/>
              </a:lnSpc>
            </a:pPr>
            <a:r>
              <a:rPr lang="en-US" altLang="zh-CN" sz="2600" dirty="0" smtClean="0">
                <a:ea typeface="宋体" panose="02010600030101010101" pitchFamily="2" charset="-122"/>
              </a:rPr>
              <a:t>Use </a:t>
            </a:r>
            <a:r>
              <a:rPr lang="en-US" altLang="zh-CN" sz="2600" dirty="0">
                <a:ea typeface="宋体" panose="02010600030101010101" pitchFamily="2" charset="-122"/>
              </a:rPr>
              <a:t>caution in </a:t>
            </a:r>
            <a:r>
              <a:rPr lang="en-US" altLang="zh-CN" sz="2600" dirty="0" smtClean="0">
                <a:ea typeface="宋体" panose="02010600030101010101" pitchFamily="2" charset="-122"/>
              </a:rPr>
              <a:t>deleting </a:t>
            </a:r>
            <a:r>
              <a:rPr lang="en-US" altLang="zh-CN" sz="2600" dirty="0">
                <a:ea typeface="宋体" panose="02010600030101010101" pitchFamily="2" charset="-122"/>
              </a:rPr>
              <a:t>spaces that may be scheduled for fall 2016 courses </a:t>
            </a:r>
          </a:p>
          <a:p>
            <a:pPr lvl="1" eaLnBrk="1" hangingPunct="1">
              <a:lnSpc>
                <a:spcPct val="90000"/>
              </a:lnSpc>
            </a:pPr>
            <a:r>
              <a:rPr lang="en-US" altLang="zh-CN" sz="2600" dirty="0">
                <a:ea typeface="宋体" panose="02010600030101010101" pitchFamily="2" charset="-122"/>
              </a:rPr>
              <a:t>Inform APDB </a:t>
            </a:r>
            <a:r>
              <a:rPr lang="en-US" altLang="zh-CN" sz="2600" dirty="0" smtClean="0">
                <a:ea typeface="宋体" panose="02010600030101010101" pitchFamily="2" charset="-122"/>
              </a:rPr>
              <a:t>coordinator </a:t>
            </a:r>
            <a:r>
              <a:rPr lang="en-US" altLang="zh-CN" sz="2600" dirty="0">
                <a:ea typeface="宋体" panose="02010600030101010101" pitchFamily="2" charset="-122"/>
              </a:rPr>
              <a:t>of any facility/space ID </a:t>
            </a:r>
            <a:r>
              <a:rPr lang="en-US" altLang="zh-CN" sz="2600" dirty="0" smtClean="0">
                <a:ea typeface="宋体" panose="02010600030101010101" pitchFamily="2" charset="-122"/>
              </a:rPr>
              <a:t>change</a:t>
            </a:r>
          </a:p>
          <a:p>
            <a:pPr lvl="1" eaLnBrk="1" hangingPunct="1">
              <a:lnSpc>
                <a:spcPct val="90000"/>
              </a:lnSpc>
            </a:pPr>
            <a:r>
              <a:rPr lang="en-US" altLang="zh-CN" sz="2600" dirty="0" smtClean="0">
                <a:ea typeface="宋体" panose="02010600030101010101" pitchFamily="2" charset="-122"/>
              </a:rPr>
              <a:t>All other space changes</a:t>
            </a:r>
            <a:endParaRPr lang="en-US" altLang="zh-CN" sz="2600" dirty="0">
              <a:ea typeface="宋体" panose="02010600030101010101" pitchFamily="2"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659340" y="1616787"/>
            <a:ext cx="9051925" cy="754063"/>
          </a:xfrm>
        </p:spPr>
        <p:txBody>
          <a:bodyPr>
            <a:normAutofit fontScale="90000"/>
          </a:bodyPr>
          <a:lstStyle/>
          <a:p>
            <a:pPr eaLnBrk="1" hangingPunct="1"/>
            <a:r>
              <a:rPr lang="en-US" altLang="en-US" dirty="0" smtClean="0">
                <a:latin typeface="+mn-lt"/>
              </a:rPr>
              <a:t>Update Facility</a:t>
            </a:r>
          </a:p>
        </p:txBody>
      </p:sp>
      <p:sp>
        <p:nvSpPr>
          <p:cNvPr id="14339" name="Rectangle 3"/>
          <p:cNvSpPr>
            <a:spLocks noGrp="1" noChangeArrowheads="1"/>
          </p:cNvSpPr>
          <p:nvPr>
            <p:ph type="body" idx="4294967295"/>
          </p:nvPr>
        </p:nvSpPr>
        <p:spPr>
          <a:xfrm>
            <a:off x="903925" y="2370850"/>
            <a:ext cx="9051925" cy="5364162"/>
          </a:xfrm>
        </p:spPr>
        <p:txBody>
          <a:bodyPr>
            <a:normAutofit/>
          </a:bodyPr>
          <a:lstStyle/>
          <a:p>
            <a:r>
              <a:rPr lang="en-US" altLang="en-US" sz="2400" dirty="0" smtClean="0"/>
              <a:t>CPDC </a:t>
            </a:r>
            <a:r>
              <a:rPr lang="en-US" altLang="en-US" sz="2400" dirty="0"/>
              <a:t>4-2 Facility Information Worksheet form </a:t>
            </a:r>
            <a:r>
              <a:rPr lang="en-US" altLang="en-US" sz="2400" dirty="0" smtClean="0">
                <a:hlinkClick r:id="rId3"/>
              </a:rPr>
              <a:t>www.calstate.edu/CPDC/Facilities_Planning/Space_Mgmt/Forms</a:t>
            </a:r>
            <a:endParaRPr lang="en-US" altLang="en-US" sz="2400" dirty="0" smtClean="0"/>
          </a:p>
          <a:p>
            <a:pPr lvl="1"/>
            <a:r>
              <a:rPr lang="en-US" altLang="en-US" sz="2400" dirty="0" smtClean="0"/>
              <a:t>All </a:t>
            </a:r>
            <a:r>
              <a:rPr lang="en-US" altLang="en-US" sz="2400" dirty="0"/>
              <a:t>state and non-state facilities in the master plan must be reported in </a:t>
            </a:r>
            <a:r>
              <a:rPr lang="en-US" altLang="en-US" sz="2400" dirty="0" smtClean="0"/>
              <a:t>SFDB</a:t>
            </a:r>
            <a:endParaRPr lang="en-US" altLang="en-US" sz="2400" dirty="0"/>
          </a:p>
          <a:p>
            <a:pPr lvl="1"/>
            <a:r>
              <a:rPr lang="en-US" altLang="en-US" sz="2400" dirty="0" smtClean="0"/>
              <a:t>NEW Category Codes</a:t>
            </a:r>
          </a:p>
          <a:p>
            <a:r>
              <a:rPr lang="en-US" altLang="en-US" sz="2400" dirty="0" smtClean="0"/>
              <a:t>Update </a:t>
            </a:r>
            <a:r>
              <a:rPr lang="en-US" altLang="en-US" sz="2400" dirty="0"/>
              <a:t>year round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504202" y="1550053"/>
            <a:ext cx="9051925" cy="754063"/>
          </a:xfrm>
        </p:spPr>
        <p:txBody>
          <a:bodyPr>
            <a:normAutofit fontScale="90000"/>
          </a:bodyPr>
          <a:lstStyle/>
          <a:p>
            <a:pPr eaLnBrk="1" hangingPunct="1"/>
            <a:r>
              <a:rPr lang="en-US" altLang="en-US" dirty="0" smtClean="0">
                <a:latin typeface="+mn-lt"/>
              </a:rPr>
              <a:t>Update Space</a:t>
            </a:r>
          </a:p>
        </p:txBody>
      </p:sp>
      <p:sp>
        <p:nvSpPr>
          <p:cNvPr id="15363" name="Rectangle 3"/>
          <p:cNvSpPr>
            <a:spLocks noGrp="1" noChangeArrowheads="1"/>
          </p:cNvSpPr>
          <p:nvPr>
            <p:ph type="body" idx="4294967295"/>
          </p:nvPr>
        </p:nvSpPr>
        <p:spPr>
          <a:xfrm>
            <a:off x="803305" y="2392258"/>
            <a:ext cx="9051925" cy="4191000"/>
          </a:xfrm>
        </p:spPr>
        <p:txBody>
          <a:bodyPr/>
          <a:lstStyle/>
          <a:p>
            <a:pPr eaLnBrk="1" hangingPunct="1">
              <a:lnSpc>
                <a:spcPct val="90000"/>
              </a:lnSpc>
            </a:pPr>
            <a:r>
              <a:rPr lang="en-US" altLang="en-US" sz="2860" dirty="0" smtClean="0"/>
              <a:t>Prepare </a:t>
            </a:r>
            <a:r>
              <a:rPr lang="en-US" altLang="en-US" sz="2860" dirty="0"/>
              <a:t>CPDC 4-3 </a:t>
            </a:r>
            <a:r>
              <a:rPr lang="en-US" altLang="en-US" sz="2860" dirty="0" smtClean="0"/>
              <a:t>form</a:t>
            </a:r>
            <a:r>
              <a:rPr lang="en-US" altLang="en-US" sz="2200" dirty="0" smtClean="0"/>
              <a:t>   </a:t>
            </a:r>
            <a:r>
              <a:rPr lang="en-US" altLang="en-US" sz="1980" dirty="0">
                <a:hlinkClick r:id="rId3"/>
              </a:rPr>
              <a:t>http://</a:t>
            </a:r>
            <a:r>
              <a:rPr lang="en-US" altLang="en-US" sz="1980" dirty="0" smtClean="0">
                <a:hlinkClick r:id="rId3"/>
              </a:rPr>
              <a:t>www.calstate.edu/CPDC/Facilities_Planning/Space_Mgmt/Forms</a:t>
            </a:r>
            <a:endParaRPr lang="en-US" altLang="en-US" sz="1980" dirty="0"/>
          </a:p>
          <a:p>
            <a:pPr eaLnBrk="1" hangingPunct="1">
              <a:lnSpc>
                <a:spcPct val="90000"/>
              </a:lnSpc>
            </a:pPr>
            <a:r>
              <a:rPr lang="en-US" altLang="en-US" sz="2860" dirty="0"/>
              <a:t>Log on the SFDB </a:t>
            </a:r>
            <a:r>
              <a:rPr lang="en-US" altLang="en-US" sz="2860" dirty="0" smtClean="0"/>
              <a:t>database</a:t>
            </a:r>
            <a:endParaRPr lang="en-US" altLang="en-US" sz="2860" dirty="0"/>
          </a:p>
          <a:p>
            <a:pPr eaLnBrk="1" hangingPunct="1">
              <a:lnSpc>
                <a:spcPct val="90000"/>
              </a:lnSpc>
            </a:pPr>
            <a:r>
              <a:rPr lang="en-US" altLang="en-US" sz="2860" dirty="0"/>
              <a:t>Update during the reporting </a:t>
            </a:r>
            <a:r>
              <a:rPr lang="en-US" altLang="en-US" sz="2860" dirty="0" smtClean="0"/>
              <a:t>window</a:t>
            </a:r>
            <a:endParaRPr lang="en-US" altLang="en-US" sz="286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0" y="2460625"/>
            <a:ext cx="10058400" cy="1006475"/>
          </a:xfrm>
        </p:spPr>
        <p:txBody>
          <a:bodyPr/>
          <a:lstStyle/>
          <a:p>
            <a:pPr algn="ctr" eaLnBrk="1" hangingPunct="1"/>
            <a:r>
              <a:rPr lang="en-US" altLang="en-US" dirty="0" smtClean="0">
                <a:latin typeface="+mn-lt"/>
              </a:rPr>
              <a:t>SFDB Reports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0" y="1651000"/>
            <a:ext cx="9051925" cy="558800"/>
          </a:xfrm>
        </p:spPr>
        <p:txBody>
          <a:bodyPr>
            <a:normAutofit fontScale="90000"/>
          </a:bodyPr>
          <a:lstStyle/>
          <a:p>
            <a:pPr eaLnBrk="1" hangingPunct="1"/>
            <a:r>
              <a:rPr lang="en-US" altLang="en-US" dirty="0" smtClean="0"/>
              <a:t>Where To Get Reports? </a:t>
            </a:r>
          </a:p>
        </p:txBody>
      </p:sp>
      <p:sp>
        <p:nvSpPr>
          <p:cNvPr id="105475" name="Rectangle 4"/>
          <p:cNvSpPr>
            <a:spLocks noChangeArrowheads="1"/>
          </p:cNvSpPr>
          <p:nvPr/>
        </p:nvSpPr>
        <p:spPr bwMode="auto">
          <a:xfrm>
            <a:off x="1341120" y="6987540"/>
            <a:ext cx="5851538"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
              <a:defRPr sz="2800">
                <a:solidFill>
                  <a:schemeClr val="bg2"/>
                </a:solidFill>
                <a:latin typeface="Arial" panose="020B0604020202020204" pitchFamily="34" charset="0"/>
              </a:defRPr>
            </a:lvl1pPr>
            <a:lvl2pPr marL="742950" indent="-285750">
              <a:spcBef>
                <a:spcPct val="20000"/>
              </a:spcBef>
              <a:buClr>
                <a:schemeClr val="accent1"/>
              </a:buClr>
              <a:buChar char="–"/>
              <a:defRPr sz="2600">
                <a:solidFill>
                  <a:schemeClr val="bg2"/>
                </a:solidFill>
                <a:latin typeface="Arial" panose="020B0604020202020204" pitchFamily="34" charset="0"/>
              </a:defRPr>
            </a:lvl2pPr>
            <a:lvl3pPr marL="1143000" indent="-228600">
              <a:spcBef>
                <a:spcPct val="20000"/>
              </a:spcBef>
              <a:buClr>
                <a:schemeClr val="tx2"/>
              </a:buClr>
              <a:buFont typeface="Wingdings" panose="05000000000000000000" pitchFamily="2" charset="2"/>
              <a:buChar char="§"/>
              <a:defRPr sz="2400">
                <a:solidFill>
                  <a:schemeClr val="bg2"/>
                </a:solidFill>
                <a:latin typeface="Arial" panose="020B0604020202020204" pitchFamily="34" charset="0"/>
              </a:defRPr>
            </a:lvl3pPr>
            <a:lvl4pPr marL="1600200" indent="-228600">
              <a:spcBef>
                <a:spcPct val="20000"/>
              </a:spcBef>
              <a:buClr>
                <a:schemeClr val="accent1"/>
              </a:buClr>
              <a:buChar char="–"/>
              <a:defRPr sz="2000">
                <a:solidFill>
                  <a:schemeClr val="bg2"/>
                </a:solidFill>
                <a:latin typeface="Arial" panose="020B0604020202020204" pitchFamily="34" charset="0"/>
              </a:defRPr>
            </a:lvl4pPr>
            <a:lvl5pPr marL="2057400" indent="-228600">
              <a:spcBef>
                <a:spcPct val="20000"/>
              </a:spcBef>
              <a:buClr>
                <a:schemeClr val="tx2"/>
              </a:buClr>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ClrTx/>
              <a:buFontTx/>
              <a:buNone/>
            </a:pPr>
            <a:r>
              <a:rPr lang="en-US" altLang="en-US" sz="1320" dirty="0">
                <a:solidFill>
                  <a:schemeClr val="tx1"/>
                </a:solidFill>
                <a:hlinkClick r:id="rId3"/>
              </a:rPr>
              <a:t>http://www.calstate.edu/CPDC/Facilities_Planning/Space_Mgmt/index.shtml</a:t>
            </a:r>
            <a:endParaRPr lang="en-US" altLang="en-US" sz="1320" dirty="0">
              <a:solidFill>
                <a:schemeClr val="tx1"/>
              </a:solidFill>
            </a:endParaRPr>
          </a:p>
          <a:p>
            <a:pPr eaLnBrk="1" hangingPunct="1">
              <a:spcBef>
                <a:spcPct val="0"/>
              </a:spcBef>
              <a:buClrTx/>
              <a:buFontTx/>
              <a:buNone/>
            </a:pPr>
            <a:endParaRPr lang="en-US" altLang="en-US" sz="1320" dirty="0">
              <a:solidFill>
                <a:schemeClr val="tx1"/>
              </a:solidFill>
            </a:endParaRPr>
          </a:p>
        </p:txBody>
      </p:sp>
      <p:pic>
        <p:nvPicPr>
          <p:cNvPr id="1054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93620"/>
            <a:ext cx="7627620" cy="437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0" y="1203325"/>
            <a:ext cx="9051925" cy="1006475"/>
          </a:xfrm>
        </p:spPr>
        <p:txBody>
          <a:bodyPr/>
          <a:lstStyle/>
          <a:p>
            <a:pPr eaLnBrk="1" hangingPunct="1"/>
            <a:r>
              <a:rPr lang="en-US" altLang="en-US" dirty="0" smtClean="0"/>
              <a:t>Type of Reports</a:t>
            </a:r>
          </a:p>
        </p:txBody>
      </p:sp>
      <p:graphicFrame>
        <p:nvGraphicFramePr>
          <p:cNvPr id="391171" name="Group 3"/>
          <p:cNvGraphicFramePr>
            <a:graphicFrameLocks noGrp="1"/>
          </p:cNvGraphicFramePr>
          <p:nvPr>
            <p:extLst>
              <p:ext uri="{D42A27DB-BD31-4B8C-83A1-F6EECF244321}">
                <p14:modId xmlns:p14="http://schemas.microsoft.com/office/powerpoint/2010/main" val="750693966"/>
              </p:ext>
            </p:extLst>
          </p:nvPr>
        </p:nvGraphicFramePr>
        <p:xfrm>
          <a:off x="502920" y="2433320"/>
          <a:ext cx="9052560" cy="4885069"/>
        </p:xfrm>
        <a:graphic>
          <a:graphicData uri="http://schemas.openxmlformats.org/drawingml/2006/table">
            <a:tbl>
              <a:tblPr/>
              <a:tblGrid>
                <a:gridCol w="1508760"/>
                <a:gridCol w="2095500"/>
                <a:gridCol w="5448300"/>
              </a:tblGrid>
              <a:tr h="638938">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chemeClr val="bg1"/>
                          </a:solidFill>
                          <a:effectLst/>
                          <a:latin typeface="Arial" charset="0"/>
                        </a:rPr>
                        <a:t>Category</a:t>
                      </a:r>
                    </a:p>
                  </a:txBody>
                  <a:tcPr marL="100584" marR="100584" marT="50278" marB="5027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smtClean="0">
                          <a:ln>
                            <a:noFill/>
                          </a:ln>
                          <a:solidFill>
                            <a:schemeClr val="bg1"/>
                          </a:solidFill>
                          <a:effectLst/>
                          <a:latin typeface="Arial" charset="0"/>
                        </a:rPr>
                        <a:t>Name of Reports </a:t>
                      </a:r>
                    </a:p>
                  </a:txBody>
                  <a:tcPr marL="100584" marR="100584" marT="50278" marB="5027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488615">
                <a:tc rowSpan="2">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Space</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Room by Room</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Detail Space Report By Discipline</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Detail Space Report By Space Type</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Complete Space Report By Facility</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Nonstate Space Report By Facility </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6512">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Summary</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Complete Space Report By Facility (Summary)</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Summary Space Type Report by Facility</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Summary Space Type Report by Discipline</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4410">
                <a:tc gridSpan="2">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Facility</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Facility Report</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Capacity Report by Facility</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703">
                <a:tc gridSpan="2">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Custodial </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smtClean="0">
                          <a:ln>
                            <a:noFill/>
                          </a:ln>
                          <a:solidFill>
                            <a:schemeClr val="tx1"/>
                          </a:solidFill>
                          <a:effectLst/>
                          <a:latin typeface="Arial" charset="0"/>
                        </a:rPr>
                        <a:t>Custodial Report</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9637" y="1520856"/>
            <a:ext cx="8239125" cy="5600700"/>
          </a:xfrm>
          <a:prstGeom prst="rect">
            <a:avLst/>
          </a:prstGeom>
        </p:spPr>
      </p:pic>
    </p:spTree>
    <p:extLst>
      <p:ext uri="{BB962C8B-B14F-4D97-AF65-F5344CB8AC3E}">
        <p14:creationId xmlns:p14="http://schemas.microsoft.com/office/powerpoint/2010/main" val="33045318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idx="4294967295"/>
          </p:nvPr>
        </p:nvSpPr>
        <p:spPr>
          <a:xfrm>
            <a:off x="0" y="2544763"/>
            <a:ext cx="10058400" cy="1006475"/>
          </a:xfrm>
        </p:spPr>
        <p:txBody>
          <a:bodyPr/>
          <a:lstStyle/>
          <a:p>
            <a:pPr algn="ctr" eaLnBrk="1" hangingPunct="1"/>
            <a:r>
              <a:rPr lang="en-US" altLang="zh-CN" dirty="0" smtClean="0">
                <a:latin typeface="+mn-lt"/>
                <a:ea typeface="宋体" panose="02010600030101010101" pitchFamily="2" charset="-122"/>
              </a:rPr>
              <a:t>Private Use Reporting</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564022" y="1790344"/>
            <a:ext cx="9051925" cy="1006475"/>
          </a:xfrm>
        </p:spPr>
        <p:txBody>
          <a:bodyPr/>
          <a:lstStyle/>
          <a:p>
            <a:pPr eaLnBrk="1" hangingPunct="1"/>
            <a:r>
              <a:rPr lang="en-US" altLang="en-US" dirty="0" smtClean="0">
                <a:latin typeface="+mn-lt"/>
              </a:rPr>
              <a:t>Private Use Reporting Process</a:t>
            </a:r>
          </a:p>
        </p:txBody>
      </p:sp>
      <p:sp>
        <p:nvSpPr>
          <p:cNvPr id="54275" name="Rectangle 3"/>
          <p:cNvSpPr>
            <a:spLocks noGrp="1" noChangeArrowheads="1"/>
          </p:cNvSpPr>
          <p:nvPr>
            <p:ph type="body" idx="4294967295"/>
          </p:nvPr>
        </p:nvSpPr>
        <p:spPr>
          <a:xfrm>
            <a:off x="709301" y="2194011"/>
            <a:ext cx="9051925" cy="4778375"/>
          </a:xfrm>
        </p:spPr>
        <p:txBody>
          <a:bodyPr/>
          <a:lstStyle/>
          <a:p>
            <a:pPr marL="382429" indent="-382429"/>
            <a:endParaRPr lang="en-US" altLang="en-US" sz="2420" dirty="0"/>
          </a:p>
          <a:p>
            <a:pPr marL="382429" indent="-382429"/>
            <a:r>
              <a:rPr lang="en-US" altLang="en-US" sz="2420" dirty="0" smtClean="0"/>
              <a:t>Compliance </a:t>
            </a:r>
            <a:r>
              <a:rPr lang="en-US" altLang="en-US" sz="2420" dirty="0"/>
              <a:t>with Internal Revenue Service and State Treasurer’s Office regulations regarding Private Use in tax-exempt bond funded CSU facilities.</a:t>
            </a:r>
          </a:p>
          <a:p>
            <a:pPr marL="382429" indent="-382429"/>
            <a:r>
              <a:rPr lang="en-US" altLang="en-US" sz="2420" dirty="0" smtClean="0"/>
              <a:t>Reporting initially required prior to receipt of funding for project</a:t>
            </a:r>
          </a:p>
          <a:p>
            <a:pPr marL="382429" indent="-382429"/>
            <a:r>
              <a:rPr lang="en-US" altLang="en-US" sz="2420" dirty="0" smtClean="0"/>
              <a:t>Annually thereafter </a:t>
            </a:r>
            <a:r>
              <a:rPr lang="en-US" altLang="en-US" sz="2420" dirty="0"/>
              <a:t>if there are any changes to the facility’s Private Use </a:t>
            </a:r>
            <a:r>
              <a:rPr lang="en-US" altLang="en-US" sz="2420" dirty="0" smtClean="0"/>
              <a:t>status.</a:t>
            </a:r>
          </a:p>
          <a:p>
            <a:pPr marL="382429" indent="-382429"/>
            <a:r>
              <a:rPr lang="en-US" altLang="en-US" sz="2420" dirty="0" smtClean="0"/>
              <a:t>SFDB should be annually updated using function codes designations for sublease and externally-funded research.</a:t>
            </a:r>
            <a:endParaRPr lang="en-US" altLang="en-US" sz="2420" dirty="0"/>
          </a:p>
        </p:txBody>
      </p:sp>
    </p:spTree>
    <p:extLst>
      <p:ext uri="{BB962C8B-B14F-4D97-AF65-F5344CB8AC3E}">
        <p14:creationId xmlns:p14="http://schemas.microsoft.com/office/powerpoint/2010/main" val="1390521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8987" y="377979"/>
            <a:ext cx="2905760" cy="217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p:cNvPicPr>
            <a:picLocks noChangeAspect="1"/>
          </p:cNvPicPr>
          <p:nvPr/>
        </p:nvPicPr>
        <p:blipFill>
          <a:blip r:embed="rId4">
            <a:extLst>
              <a:ext uri="{28A0092B-C50C-407E-A947-70E740481C1C}">
                <a14:useLocalDpi xmlns:a14="http://schemas.microsoft.com/office/drawing/2010/main" val="0"/>
              </a:ext>
            </a:extLst>
          </a:blip>
          <a:srcRect l="5000" t="13333" r="2499" b="13333"/>
          <a:stretch>
            <a:fillRect/>
          </a:stretch>
        </p:blipFill>
        <p:spPr bwMode="auto">
          <a:xfrm>
            <a:off x="596789" y="5572799"/>
            <a:ext cx="2961756" cy="176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8545" y="965751"/>
            <a:ext cx="3061739" cy="15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72369" y="2619729"/>
            <a:ext cx="2794899" cy="186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28100" y="5572799"/>
            <a:ext cx="3127533" cy="176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0369" y="1016950"/>
            <a:ext cx="2642077" cy="148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p:cNvPicPr>
            <a:picLocks noChangeAspect="1"/>
          </p:cNvPicPr>
          <p:nvPr/>
        </p:nvPicPr>
        <p:blipFill>
          <a:blip r:embed="rId9">
            <a:extLst>
              <a:ext uri="{28A0092B-C50C-407E-A947-70E740481C1C}">
                <a14:useLocalDpi xmlns:a14="http://schemas.microsoft.com/office/drawing/2010/main" val="0"/>
              </a:ext>
            </a:extLst>
          </a:blip>
          <a:srcRect b="10533"/>
          <a:stretch>
            <a:fillRect/>
          </a:stretch>
        </p:blipFill>
        <p:spPr bwMode="auto">
          <a:xfrm>
            <a:off x="4047206" y="5656619"/>
            <a:ext cx="2498884"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77577" y="2638640"/>
            <a:ext cx="3539649" cy="182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idx="4294967295"/>
          </p:nvPr>
        </p:nvSpPr>
        <p:spPr>
          <a:xfrm>
            <a:off x="178654" y="266077"/>
            <a:ext cx="6290511" cy="666439"/>
          </a:xfrm>
          <a:solidFill>
            <a:schemeClr val="bg1"/>
          </a:solidFill>
        </p:spPr>
        <p:txBody>
          <a:bodyPr>
            <a:normAutofit fontScale="90000"/>
          </a:bodyPr>
          <a:lstStyle/>
          <a:p>
            <a:r>
              <a:rPr lang="en-US" altLang="en-US" dirty="0" smtClean="0">
                <a:latin typeface="+mn-lt"/>
              </a:rPr>
              <a:t>State Facilities (Academic</a:t>
            </a:r>
            <a:r>
              <a:rPr lang="en-US" altLang="en-US" dirty="0">
                <a:latin typeface="+mn-lt"/>
              </a:rPr>
              <a:t>) </a:t>
            </a:r>
            <a:endParaRPr lang="en-US" altLang="en-US" dirty="0" smtClean="0">
              <a:latin typeface="+mn-lt"/>
            </a:endParaRPr>
          </a:p>
        </p:txBody>
      </p:sp>
      <p:sp>
        <p:nvSpPr>
          <p:cNvPr id="11" name="Rectangle 2"/>
          <p:cNvSpPr>
            <a:spLocks noGrp="1" noChangeArrowheads="1"/>
          </p:cNvSpPr>
          <p:nvPr>
            <p:ph type="title" idx="4294967295"/>
          </p:nvPr>
        </p:nvSpPr>
        <p:spPr>
          <a:xfrm>
            <a:off x="178654" y="4701741"/>
            <a:ext cx="7845847" cy="666439"/>
          </a:xfrm>
          <a:solidFill>
            <a:schemeClr val="bg1"/>
          </a:solidFill>
        </p:spPr>
        <p:txBody>
          <a:bodyPr>
            <a:normAutofit fontScale="90000"/>
          </a:bodyPr>
          <a:lstStyle/>
          <a:p>
            <a:r>
              <a:rPr lang="en-US" altLang="en-US" dirty="0" smtClean="0">
                <a:latin typeface="+mn-lt"/>
              </a:rPr>
              <a:t>Non-state Facilities (Self-Support</a:t>
            </a:r>
            <a:r>
              <a:rPr lang="en-US" altLang="en-US" dirty="0">
                <a:latin typeface="+mn-lt"/>
              </a:rPr>
              <a:t>) </a:t>
            </a:r>
            <a:endParaRPr lang="en-US" altLang="en-US" dirty="0" smtClean="0">
              <a:latin typeface="+mn-lt"/>
            </a:endParaRPr>
          </a:p>
        </p:txBody>
      </p:sp>
    </p:spTree>
    <p:extLst>
      <p:ext uri="{BB962C8B-B14F-4D97-AF65-F5344CB8AC3E}">
        <p14:creationId xmlns:p14="http://schemas.microsoft.com/office/powerpoint/2010/main" val="38714921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453212" y="1371599"/>
            <a:ext cx="9051925" cy="1006475"/>
          </a:xfrm>
        </p:spPr>
        <p:txBody>
          <a:bodyPr/>
          <a:lstStyle/>
          <a:p>
            <a:pPr eaLnBrk="1" hangingPunct="1"/>
            <a:r>
              <a:rPr lang="en-US" altLang="en-US" dirty="0" smtClean="0">
                <a:latin typeface="+mn-lt"/>
              </a:rPr>
              <a:t>Private Use Checklist</a:t>
            </a:r>
          </a:p>
        </p:txBody>
      </p:sp>
      <p:sp>
        <p:nvSpPr>
          <p:cNvPr id="30723" name="Rectangle 3"/>
          <p:cNvSpPr>
            <a:spLocks noGrp="1" noChangeArrowheads="1"/>
          </p:cNvSpPr>
          <p:nvPr>
            <p:ph type="body" idx="4294967295"/>
          </p:nvPr>
        </p:nvSpPr>
        <p:spPr>
          <a:xfrm>
            <a:off x="331291" y="2385376"/>
            <a:ext cx="9504917" cy="4862513"/>
          </a:xfrm>
        </p:spPr>
        <p:txBody>
          <a:bodyPr>
            <a:normAutofit/>
          </a:bodyPr>
          <a:lstStyle/>
          <a:p>
            <a:pPr marL="953135" lvl="1" indent="-457200">
              <a:defRPr/>
            </a:pPr>
            <a:r>
              <a:rPr lang="en-US" sz="3200" dirty="0" smtClean="0"/>
              <a:t>Questions to help determine potential private use:</a:t>
            </a:r>
          </a:p>
          <a:p>
            <a:pPr marL="495935" lvl="1" indent="0">
              <a:buNone/>
              <a:defRPr/>
            </a:pPr>
            <a:r>
              <a:rPr lang="en-US" dirty="0"/>
              <a:t>	</a:t>
            </a:r>
            <a:r>
              <a:rPr lang="en-US" dirty="0" smtClean="0"/>
              <a:t>1) Has the project been sold or transferred?</a:t>
            </a:r>
          </a:p>
          <a:p>
            <a:pPr marL="495935" lvl="1" indent="0">
              <a:buNone/>
              <a:defRPr/>
            </a:pPr>
            <a:r>
              <a:rPr lang="en-US" dirty="0" smtClean="0"/>
              <a:t>	2) Long-term lease (&gt; 50 days of use)</a:t>
            </a:r>
          </a:p>
          <a:p>
            <a:pPr marL="495935" lvl="1" indent="0">
              <a:buNone/>
              <a:defRPr/>
            </a:pPr>
            <a:r>
              <a:rPr lang="en-US" dirty="0" smtClean="0"/>
              <a:t>	3) Management contract or franchise agreement</a:t>
            </a:r>
          </a:p>
          <a:p>
            <a:pPr marL="1844675" lvl="3" indent="-342900">
              <a:defRPr/>
            </a:pPr>
            <a:r>
              <a:rPr lang="en-US" sz="2400" dirty="0" smtClean="0"/>
              <a:t>Qualified Management Contract</a:t>
            </a:r>
          </a:p>
          <a:p>
            <a:pPr marL="495935" lvl="1" indent="0">
              <a:buNone/>
              <a:defRPr/>
            </a:pPr>
            <a:r>
              <a:rPr lang="en-US" dirty="0" smtClean="0"/>
              <a:t>	4) Sale of electricity/water</a:t>
            </a:r>
          </a:p>
          <a:p>
            <a:pPr marL="495935" lvl="1" indent="0">
              <a:buNone/>
              <a:defRPr/>
            </a:pPr>
            <a:r>
              <a:rPr lang="en-US" dirty="0" smtClean="0"/>
              <a:t>	5) Sponsored Research and “safe-harbors”</a:t>
            </a:r>
          </a:p>
          <a:p>
            <a:pPr marL="495935" lvl="1" indent="0">
              <a:buNone/>
              <a:defRPr/>
            </a:pPr>
            <a:r>
              <a:rPr lang="en-US" dirty="0" smtClean="0"/>
              <a:t>	6) Special legal entitlement or arrangement</a:t>
            </a:r>
          </a:p>
          <a:p>
            <a:pPr marL="495935" lvl="1" indent="0">
              <a:buNone/>
              <a:defRPr/>
            </a:pPr>
            <a:endParaRPr lang="en-US" dirty="0" smtClean="0"/>
          </a:p>
          <a:p>
            <a:pPr marL="953135" lvl="1" indent="-457200">
              <a:defRPr/>
            </a:pPr>
            <a:r>
              <a:rPr lang="en-US" dirty="0" smtClean="0"/>
              <a:t>Signature </a:t>
            </a:r>
            <a:r>
              <a:rPr lang="en-US" dirty="0"/>
              <a:t>of VP for Administration &amp; Finance/CFO</a:t>
            </a:r>
          </a:p>
          <a:p>
            <a:pPr marL="382429" lvl="1" indent="-382429">
              <a:buClr>
                <a:schemeClr val="tx2"/>
              </a:buClr>
              <a:buFont typeface="Wingdings" pitchFamily="2" charset="2"/>
              <a:buChar char="§"/>
              <a:defRPr/>
            </a:pPr>
            <a:endParaRPr lang="en-US" dirty="0"/>
          </a:p>
          <a:p>
            <a:pPr marL="822484" lvl="2" indent="-382429">
              <a:defRPr/>
            </a:pPr>
            <a:endParaRPr lang="en-US" sz="2420" dirty="0"/>
          </a:p>
        </p:txBody>
      </p:sp>
    </p:spTree>
    <p:extLst>
      <p:ext uri="{BB962C8B-B14F-4D97-AF65-F5344CB8AC3E}">
        <p14:creationId xmlns:p14="http://schemas.microsoft.com/office/powerpoint/2010/main" val="36581665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589660" y="1842226"/>
            <a:ext cx="9051925" cy="1006475"/>
          </a:xfrm>
        </p:spPr>
        <p:txBody>
          <a:bodyPr>
            <a:normAutofit fontScale="90000"/>
          </a:bodyPr>
          <a:lstStyle/>
          <a:p>
            <a:pPr eaLnBrk="1" hangingPunct="1"/>
            <a:r>
              <a:rPr lang="en-US" altLang="en-US" dirty="0" smtClean="0">
                <a:latin typeface="+mn-lt"/>
              </a:rPr>
              <a:t>CPDC 4-2: Facility Information Sheet</a:t>
            </a:r>
          </a:p>
        </p:txBody>
      </p:sp>
      <p:sp>
        <p:nvSpPr>
          <p:cNvPr id="30723" name="Rectangle 3"/>
          <p:cNvSpPr>
            <a:spLocks noGrp="1" noChangeArrowheads="1"/>
          </p:cNvSpPr>
          <p:nvPr>
            <p:ph type="body" idx="4294967295"/>
          </p:nvPr>
        </p:nvSpPr>
        <p:spPr>
          <a:xfrm>
            <a:off x="794759" y="2848701"/>
            <a:ext cx="9051925" cy="4862513"/>
          </a:xfrm>
        </p:spPr>
        <p:txBody>
          <a:bodyPr/>
          <a:lstStyle/>
          <a:p>
            <a:pPr marL="457200" lvl="1" indent="-457200">
              <a:defRPr/>
            </a:pPr>
            <a:r>
              <a:rPr lang="en-US" dirty="0"/>
              <a:t>To be completed for each facility that includes </a:t>
            </a:r>
            <a:r>
              <a:rPr lang="en-US" dirty="0" smtClean="0"/>
              <a:t>subleased areas</a:t>
            </a:r>
            <a:endParaRPr lang="en-US" dirty="0"/>
          </a:p>
          <a:p>
            <a:pPr marL="457200" lvl="1" indent="-457200">
              <a:defRPr/>
            </a:pPr>
            <a:r>
              <a:rPr lang="en-US" dirty="0"/>
              <a:t>Key Requested Information:</a:t>
            </a:r>
          </a:p>
          <a:p>
            <a:pPr marL="953135" lvl="1" indent="-457200">
              <a:defRPr/>
            </a:pPr>
            <a:r>
              <a:rPr lang="en-US" dirty="0"/>
              <a:t>Project Funding Type/Source and Amount</a:t>
            </a:r>
          </a:p>
          <a:p>
            <a:pPr marL="953135" lvl="1" indent="-457200">
              <a:defRPr/>
            </a:pPr>
            <a:r>
              <a:rPr lang="en-US" dirty="0"/>
              <a:t>Square Footage of Subleased Area</a:t>
            </a:r>
          </a:p>
          <a:p>
            <a:pPr marL="953135" lvl="1" indent="-457200">
              <a:defRPr/>
            </a:pPr>
            <a:r>
              <a:rPr lang="en-US" dirty="0"/>
              <a:t>Derived Cost of Applicable Subleased Area</a:t>
            </a:r>
          </a:p>
          <a:p>
            <a:pPr marL="953135" lvl="1" indent="-457200">
              <a:defRPr/>
            </a:pPr>
            <a:r>
              <a:rPr lang="en-US" dirty="0"/>
              <a:t>Sub-lessee Information </a:t>
            </a:r>
          </a:p>
          <a:p>
            <a:pPr marL="1047750" lvl="1" indent="-544830">
              <a:buNone/>
              <a:defRPr/>
            </a:pPr>
            <a:endParaRPr lang="en-US" dirty="0"/>
          </a:p>
        </p:txBody>
      </p:sp>
    </p:spTree>
    <p:extLst>
      <p:ext uri="{BB962C8B-B14F-4D97-AF65-F5344CB8AC3E}">
        <p14:creationId xmlns:p14="http://schemas.microsoft.com/office/powerpoint/2010/main" val="3795706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606751" y="1627409"/>
            <a:ext cx="9051925" cy="1006475"/>
          </a:xfrm>
        </p:spPr>
        <p:txBody>
          <a:bodyPr>
            <a:normAutofit/>
          </a:bodyPr>
          <a:lstStyle/>
          <a:p>
            <a:pPr eaLnBrk="1" hangingPunct="1"/>
            <a:r>
              <a:rPr lang="en-US" altLang="en-US" sz="3600" dirty="0">
                <a:latin typeface="+mn-lt"/>
              </a:rPr>
              <a:t>CPDC 4-4: Exclusions for Research Projects</a:t>
            </a:r>
          </a:p>
        </p:txBody>
      </p:sp>
      <p:sp>
        <p:nvSpPr>
          <p:cNvPr id="30723" name="Rectangle 3"/>
          <p:cNvSpPr>
            <a:spLocks noGrp="1" noChangeArrowheads="1"/>
          </p:cNvSpPr>
          <p:nvPr>
            <p:ph type="body" idx="4294967295"/>
          </p:nvPr>
        </p:nvSpPr>
        <p:spPr>
          <a:xfrm>
            <a:off x="888763" y="2468206"/>
            <a:ext cx="9051925" cy="4862513"/>
          </a:xfrm>
        </p:spPr>
        <p:txBody>
          <a:bodyPr/>
          <a:lstStyle/>
          <a:p>
            <a:pPr marL="457200" lvl="1" indent="-457200">
              <a:defRPr/>
            </a:pPr>
            <a:r>
              <a:rPr lang="en-US" dirty="0"/>
              <a:t>To be completed for each facility that includes areas designated for externally-funded </a:t>
            </a:r>
            <a:r>
              <a:rPr lang="en-US" dirty="0" smtClean="0"/>
              <a:t>research</a:t>
            </a:r>
            <a:endParaRPr lang="en-US" dirty="0"/>
          </a:p>
          <a:p>
            <a:pPr marL="457200" lvl="1" indent="-457200">
              <a:defRPr/>
            </a:pPr>
            <a:r>
              <a:rPr lang="en-US" dirty="0"/>
              <a:t>Key Requested Information:</a:t>
            </a:r>
          </a:p>
          <a:p>
            <a:pPr marL="953135" lvl="1" indent="-457200">
              <a:defRPr/>
            </a:pPr>
            <a:r>
              <a:rPr lang="en-US" dirty="0"/>
              <a:t>Project/Facility Funding information</a:t>
            </a:r>
          </a:p>
          <a:p>
            <a:pPr marL="953135" lvl="1" indent="-457200">
              <a:defRPr/>
            </a:pPr>
            <a:r>
              <a:rPr lang="en-US" dirty="0"/>
              <a:t>Identify whether the externally-funded research taking place falls into the three “safe-harbor” categories listed</a:t>
            </a:r>
          </a:p>
          <a:p>
            <a:pPr marL="953135" lvl="1" indent="-457200">
              <a:defRPr/>
            </a:pPr>
            <a:r>
              <a:rPr lang="en-US" dirty="0"/>
              <a:t>If the research does not fall within the “safe-harbor” provision, provide detail of research purpose and sponsor(s)</a:t>
            </a:r>
          </a:p>
          <a:p>
            <a:pPr marL="1047750" lvl="1" indent="-544830">
              <a:buNone/>
              <a:defRPr/>
            </a:pPr>
            <a:endParaRPr lang="en-US" dirty="0"/>
          </a:p>
        </p:txBody>
      </p:sp>
    </p:spTree>
    <p:extLst>
      <p:ext uri="{BB962C8B-B14F-4D97-AF65-F5344CB8AC3E}">
        <p14:creationId xmlns:p14="http://schemas.microsoft.com/office/powerpoint/2010/main" val="36548416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idx="4294967295"/>
          </p:nvPr>
        </p:nvSpPr>
        <p:spPr>
          <a:xfrm>
            <a:off x="0" y="2260678"/>
            <a:ext cx="10058400" cy="1006475"/>
          </a:xfrm>
        </p:spPr>
        <p:txBody>
          <a:bodyPr/>
          <a:lstStyle/>
          <a:p>
            <a:pPr algn="ctr" eaLnBrk="1" hangingPunct="1"/>
            <a:r>
              <a:rPr lang="en-US" altLang="zh-CN" dirty="0" smtClean="0">
                <a:latin typeface="+mn-lt"/>
                <a:ea typeface="宋体" panose="02010600030101010101" pitchFamily="2" charset="-122"/>
              </a:rPr>
              <a:t>2017/18 Custodial Reporting</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538385" y="1763387"/>
            <a:ext cx="9051925" cy="1004887"/>
          </a:xfrm>
        </p:spPr>
        <p:txBody>
          <a:bodyPr/>
          <a:lstStyle/>
          <a:p>
            <a:r>
              <a:rPr lang="en-US" altLang="en-US" dirty="0" smtClean="0">
                <a:latin typeface="+mn-lt"/>
              </a:rPr>
              <a:t>State Maintained Spaces</a:t>
            </a:r>
          </a:p>
        </p:txBody>
      </p:sp>
      <p:sp>
        <p:nvSpPr>
          <p:cNvPr id="350211" name="Rectangle 3"/>
          <p:cNvSpPr>
            <a:spLocks noGrp="1" noChangeArrowheads="1"/>
          </p:cNvSpPr>
          <p:nvPr>
            <p:ph type="body" idx="4294967295"/>
          </p:nvPr>
        </p:nvSpPr>
        <p:spPr>
          <a:xfrm>
            <a:off x="727297" y="2615444"/>
            <a:ext cx="9141322" cy="4932362"/>
          </a:xfrm>
        </p:spPr>
        <p:txBody>
          <a:bodyPr/>
          <a:lstStyle/>
          <a:p>
            <a:r>
              <a:rPr lang="en-US" altLang="en-US" sz="2900" dirty="0" smtClean="0"/>
              <a:t>Spaces </a:t>
            </a:r>
            <a:r>
              <a:rPr lang="en-US" altLang="en-US" sz="2900" dirty="0"/>
              <a:t>with instructional functions or administrative functions are eligible for custodial maintenance </a:t>
            </a:r>
            <a:r>
              <a:rPr lang="en-US" altLang="en-US" sz="2900" dirty="0" smtClean="0"/>
              <a:t>funding.</a:t>
            </a:r>
          </a:p>
          <a:p>
            <a:r>
              <a:rPr lang="en-US" altLang="en-US" sz="2900" dirty="0" smtClean="0"/>
              <a:t>Custodial Categories</a:t>
            </a:r>
          </a:p>
          <a:p>
            <a:pPr lvl="1"/>
            <a:r>
              <a:rPr lang="en-US" altLang="en-US" sz="2200" dirty="0" smtClean="0"/>
              <a:t>SQF4 – total square footage (ASF or GSF) of a state-supported facility that is eligible for funding</a:t>
            </a:r>
          </a:p>
          <a:p>
            <a:pPr lvl="1"/>
            <a:r>
              <a:rPr lang="en-US" altLang="en-US" sz="2200" dirty="0"/>
              <a:t>SQF5 – </a:t>
            </a:r>
            <a:r>
              <a:rPr lang="en-US" altLang="en-US" sz="2200" dirty="0" smtClean="0"/>
              <a:t>gross square footage of a farm building sitting on farm acreage, that has a roof and is use for processing farm product and/or providing shelter for animals.</a:t>
            </a:r>
          </a:p>
          <a:p>
            <a:pPr>
              <a:buFont typeface="Wingdings" panose="05000000000000000000" pitchFamily="2" charset="2"/>
              <a:buNone/>
            </a:pPr>
            <a:endParaRPr lang="en-US" altLang="en-US" sz="1540" dirty="0"/>
          </a:p>
          <a:p>
            <a:pPr>
              <a:buFont typeface="Wingdings" panose="05000000000000000000" pitchFamily="2" charset="2"/>
              <a:buNone/>
            </a:pPr>
            <a:r>
              <a:rPr lang="en-US" altLang="en-US" sz="1600" dirty="0" smtClean="0">
                <a:hlinkClick r:id="rId3"/>
              </a:rPr>
              <a:t>http://www.calstate.edu/cpdc/Facilities_Planning/Space_Mgmt/Resource_Documents/</a:t>
            </a:r>
            <a:endParaRPr lang="en-US" altLang="en-US" sz="1600" dirty="0" smtClean="0"/>
          </a:p>
          <a:p>
            <a:pPr>
              <a:lnSpc>
                <a:spcPct val="80000"/>
              </a:lnSpc>
            </a:pPr>
            <a:endParaRPr lang="en-US" altLang="zh-CN" sz="2400" b="1" dirty="0"/>
          </a:p>
          <a:p>
            <a:pPr>
              <a:buFont typeface="Wingdings" panose="05000000000000000000" pitchFamily="2" charset="2"/>
              <a:buNone/>
            </a:pPr>
            <a:endParaRPr lang="en-US" altLang="en-US" sz="2640" dirty="0"/>
          </a:p>
          <a:p>
            <a:pPr>
              <a:buFont typeface="Wingdings" panose="05000000000000000000" pitchFamily="2" charset="2"/>
              <a:buNone/>
            </a:pPr>
            <a:endParaRPr lang="en-US" altLang="en-US" sz="2640" dirty="0"/>
          </a:p>
        </p:txBody>
      </p:sp>
    </p:spTree>
    <p:extLst>
      <p:ext uri="{BB962C8B-B14F-4D97-AF65-F5344CB8AC3E}">
        <p14:creationId xmlns:p14="http://schemas.microsoft.com/office/powerpoint/2010/main" val="25520287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568171" y="1708550"/>
            <a:ext cx="9051925" cy="669925"/>
          </a:xfrm>
        </p:spPr>
        <p:txBody>
          <a:bodyPr>
            <a:normAutofit fontScale="90000"/>
          </a:bodyPr>
          <a:lstStyle/>
          <a:p>
            <a:pPr eaLnBrk="1" hangingPunct="1"/>
            <a:r>
              <a:rPr lang="en-US" altLang="zh-CN" dirty="0" smtClean="0">
                <a:latin typeface="+mn-lt"/>
                <a:ea typeface="宋体" panose="02010600030101010101" pitchFamily="2" charset="-122"/>
              </a:rPr>
              <a:t>What to Report?	</a:t>
            </a:r>
          </a:p>
        </p:txBody>
      </p:sp>
      <p:sp>
        <p:nvSpPr>
          <p:cNvPr id="46083" name="Rectangle 3"/>
          <p:cNvSpPr>
            <a:spLocks noGrp="1" noChangeArrowheads="1"/>
          </p:cNvSpPr>
          <p:nvPr>
            <p:ph type="body" idx="4294967295"/>
          </p:nvPr>
        </p:nvSpPr>
        <p:spPr>
          <a:xfrm>
            <a:off x="838200" y="2460625"/>
            <a:ext cx="9220200" cy="4946650"/>
          </a:xfrm>
        </p:spPr>
        <p:txBody>
          <a:bodyPr/>
          <a:lstStyle/>
          <a:p>
            <a:pPr eaLnBrk="1" hangingPunct="1">
              <a:lnSpc>
                <a:spcPct val="80000"/>
              </a:lnSpc>
            </a:pPr>
            <a:r>
              <a:rPr lang="en-US" altLang="zh-CN" sz="2860" dirty="0">
                <a:ea typeface="宋体" panose="02010600030101010101" pitchFamily="2" charset="-122"/>
              </a:rPr>
              <a:t>NEW state maintained </a:t>
            </a:r>
            <a:r>
              <a:rPr lang="en-US" altLang="zh-CN" sz="2860" dirty="0" smtClean="0">
                <a:ea typeface="宋体" panose="02010600030101010101" pitchFamily="2" charset="-122"/>
              </a:rPr>
              <a:t>spaces (2017/18 Fiscal Year):</a:t>
            </a:r>
            <a:endParaRPr lang="en-US" altLang="zh-CN" sz="2860" dirty="0">
              <a:ea typeface="宋体" panose="02010600030101010101" pitchFamily="2" charset="-122"/>
            </a:endParaRPr>
          </a:p>
          <a:p>
            <a:pPr lvl="1" eaLnBrk="1" hangingPunct="1">
              <a:lnSpc>
                <a:spcPct val="80000"/>
              </a:lnSpc>
            </a:pPr>
            <a:r>
              <a:rPr lang="en-US" altLang="zh-CN" dirty="0" smtClean="0">
                <a:ea typeface="宋体" panose="02010600030101010101" pitchFamily="2" charset="-122"/>
              </a:rPr>
              <a:t>Impact on campus’ operating budget  </a:t>
            </a:r>
          </a:p>
          <a:p>
            <a:pPr eaLnBrk="1" hangingPunct="1">
              <a:lnSpc>
                <a:spcPct val="80000"/>
              </a:lnSpc>
            </a:pPr>
            <a:r>
              <a:rPr lang="en-US" altLang="zh-CN" sz="2860" dirty="0" smtClean="0">
                <a:ea typeface="宋体" panose="02010600030101010101" pitchFamily="2" charset="-122"/>
              </a:rPr>
              <a:t>SQF4 and SQF5 adjustment: </a:t>
            </a:r>
            <a:endParaRPr lang="en-US" altLang="zh-CN" sz="2860" dirty="0">
              <a:ea typeface="宋体" panose="02010600030101010101" pitchFamily="2" charset="-122"/>
            </a:endParaRPr>
          </a:p>
          <a:p>
            <a:pPr lvl="1" eaLnBrk="1" hangingPunct="1">
              <a:lnSpc>
                <a:spcPct val="80000"/>
              </a:lnSpc>
            </a:pPr>
            <a:r>
              <a:rPr lang="en-US" altLang="zh-CN" dirty="0" smtClean="0">
                <a:ea typeface="宋体" panose="02010600030101010101" pitchFamily="2" charset="-122"/>
              </a:rPr>
              <a:t>No monetary impact to campus’ operating budget</a:t>
            </a:r>
          </a:p>
          <a:p>
            <a:pPr eaLnBrk="1" hangingPunct="1">
              <a:lnSpc>
                <a:spcPct val="80000"/>
              </a:lnSpc>
            </a:pPr>
            <a:r>
              <a:rPr lang="en-US" altLang="zh-CN" sz="2860" dirty="0" smtClean="0">
                <a:ea typeface="宋体" panose="02010600030101010101" pitchFamily="2" charset="-122"/>
              </a:rPr>
              <a:t>Improved </a:t>
            </a:r>
            <a:r>
              <a:rPr lang="en-US" altLang="zh-CN" sz="2860" dirty="0">
                <a:ea typeface="宋体" panose="02010600030101010101" pitchFamily="2" charset="-122"/>
              </a:rPr>
              <a:t>and unimproved </a:t>
            </a:r>
            <a:r>
              <a:rPr lang="en-US" altLang="zh-CN" sz="2860" dirty="0" smtClean="0">
                <a:ea typeface="宋体" panose="02010600030101010101" pitchFamily="2" charset="-122"/>
              </a:rPr>
              <a:t>acreage</a:t>
            </a:r>
          </a:p>
          <a:p>
            <a:pPr eaLnBrk="1" hangingPunct="1">
              <a:lnSpc>
                <a:spcPct val="80000"/>
              </a:lnSpc>
            </a:pPr>
            <a:endParaRPr lang="en-US" altLang="zh-CN" sz="2860" dirty="0">
              <a:ea typeface="宋体" panose="02010600030101010101" pitchFamily="2" charset="-122"/>
            </a:endParaRPr>
          </a:p>
        </p:txBody>
      </p:sp>
    </p:spTree>
    <p:extLst>
      <p:ext uri="{BB962C8B-B14F-4D97-AF65-F5344CB8AC3E}">
        <p14:creationId xmlns:p14="http://schemas.microsoft.com/office/powerpoint/2010/main" val="19197855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743484" y="1958181"/>
            <a:ext cx="9051925" cy="1004887"/>
          </a:xfrm>
        </p:spPr>
        <p:txBody>
          <a:bodyPr>
            <a:normAutofit fontScale="90000"/>
          </a:bodyPr>
          <a:lstStyle/>
          <a:p>
            <a:pPr eaLnBrk="1" hangingPunct="1"/>
            <a:r>
              <a:rPr lang="en-US" altLang="zh-CN" dirty="0" smtClean="0">
                <a:ea typeface="宋体" panose="02010600030101010101" pitchFamily="2" charset="-122"/>
              </a:rPr>
              <a:t>Cost of New State Maintained Spaces</a:t>
            </a:r>
          </a:p>
        </p:txBody>
      </p:sp>
      <p:sp>
        <p:nvSpPr>
          <p:cNvPr id="50179" name="Rectangle 3"/>
          <p:cNvSpPr>
            <a:spLocks noGrp="1" noChangeArrowheads="1"/>
          </p:cNvSpPr>
          <p:nvPr>
            <p:ph type="body" idx="4294967295"/>
          </p:nvPr>
        </p:nvSpPr>
        <p:spPr>
          <a:xfrm>
            <a:off x="932396" y="2818714"/>
            <a:ext cx="8674100" cy="4932362"/>
          </a:xfrm>
        </p:spPr>
        <p:txBody>
          <a:bodyPr/>
          <a:lstStyle/>
          <a:p>
            <a:pPr eaLnBrk="1" hangingPunct="1"/>
            <a:r>
              <a:rPr lang="en-US" altLang="zh-CN" sz="2860" dirty="0">
                <a:ea typeface="宋体" panose="02010600030101010101" pitchFamily="2" charset="-122"/>
              </a:rPr>
              <a:t>Regular maintenance for new spaces: </a:t>
            </a:r>
          </a:p>
          <a:p>
            <a:pPr eaLnBrk="1" hangingPunct="1">
              <a:buFont typeface="Wingdings" panose="05000000000000000000" pitchFamily="2" charset="2"/>
              <a:buNone/>
            </a:pPr>
            <a:r>
              <a:rPr lang="en-US" altLang="zh-CN" sz="2860" dirty="0">
                <a:ea typeface="宋体" panose="02010600030101010101" pitchFamily="2" charset="-122"/>
              </a:rPr>
              <a:t>   $10.78 / </a:t>
            </a:r>
            <a:r>
              <a:rPr lang="en-US" altLang="zh-CN" sz="2860" dirty="0" smtClean="0">
                <a:ea typeface="宋体" panose="02010600030101010101" pitchFamily="2" charset="-122"/>
              </a:rPr>
              <a:t>square foot </a:t>
            </a:r>
            <a:r>
              <a:rPr lang="en-US" altLang="zh-CN" sz="2860" dirty="0">
                <a:ea typeface="宋体" panose="02010600030101010101" pitchFamily="2" charset="-122"/>
              </a:rPr>
              <a:t>(</a:t>
            </a:r>
            <a:r>
              <a:rPr lang="en-US" altLang="zh-CN" sz="2860" dirty="0" smtClean="0">
                <a:ea typeface="宋体" panose="02010600030101010101" pitchFamily="2" charset="-122"/>
              </a:rPr>
              <a:t>2016-17</a:t>
            </a:r>
            <a:r>
              <a:rPr lang="en-US" altLang="zh-CN" sz="2860" dirty="0">
                <a:ea typeface="宋体" panose="02010600030101010101" pitchFamily="2" charset="-122"/>
              </a:rPr>
              <a:t>) </a:t>
            </a:r>
          </a:p>
          <a:p>
            <a:pPr lvl="1" eaLnBrk="1" hangingPunct="1"/>
            <a:r>
              <a:rPr lang="en-US" altLang="zh-CN" dirty="0" smtClean="0">
                <a:ea typeface="宋体" panose="02010600030101010101" pitchFamily="2" charset="-122"/>
              </a:rPr>
              <a:t>Cost of utilities</a:t>
            </a:r>
          </a:p>
          <a:p>
            <a:pPr lvl="1" eaLnBrk="1" hangingPunct="1"/>
            <a:r>
              <a:rPr lang="en-US" altLang="zh-CN" dirty="0" smtClean="0">
                <a:ea typeface="宋体" panose="02010600030101010101" pitchFamily="2" charset="-122"/>
              </a:rPr>
              <a:t>Building maintenance</a:t>
            </a:r>
          </a:p>
          <a:p>
            <a:pPr lvl="1" eaLnBrk="1" hangingPunct="1"/>
            <a:r>
              <a:rPr lang="en-US" altLang="zh-CN" dirty="0" smtClean="0">
                <a:ea typeface="宋体" panose="02010600030101010101" pitchFamily="2" charset="-122"/>
              </a:rPr>
              <a:t>Custodial</a:t>
            </a:r>
          </a:p>
          <a:p>
            <a:pPr lvl="1" eaLnBrk="1" hangingPunct="1"/>
            <a:r>
              <a:rPr lang="en-US" altLang="zh-CN" dirty="0" smtClean="0">
                <a:ea typeface="宋体" panose="02010600030101010101" pitchFamily="2" charset="-122"/>
              </a:rPr>
              <a:t>Landscape</a:t>
            </a:r>
          </a:p>
          <a:p>
            <a:pPr lvl="1" eaLnBrk="1" hangingPunct="1"/>
            <a:r>
              <a:rPr lang="en-US" altLang="zh-CN" dirty="0" smtClean="0">
                <a:ea typeface="宋体" panose="02010600030101010101" pitchFamily="2" charset="-122"/>
              </a:rPr>
              <a:t>Administrative support</a:t>
            </a:r>
          </a:p>
          <a:p>
            <a:pPr lvl="1" eaLnBrk="1" hangingPunct="1"/>
            <a:endParaRPr lang="zh-CN" altLang="en-US" sz="2530" dirty="0">
              <a:ea typeface="宋体" panose="02010600030101010101" pitchFamily="2"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564022" y="2035620"/>
            <a:ext cx="9051925" cy="671513"/>
          </a:xfrm>
        </p:spPr>
        <p:txBody>
          <a:bodyPr>
            <a:normAutofit fontScale="90000"/>
          </a:bodyPr>
          <a:lstStyle/>
          <a:p>
            <a:pPr eaLnBrk="1" hangingPunct="1"/>
            <a:r>
              <a:rPr lang="en-US" altLang="zh-CN" dirty="0" smtClean="0">
                <a:latin typeface="+mn-lt"/>
                <a:ea typeface="宋体" panose="02010600030101010101" pitchFamily="2" charset="-122"/>
              </a:rPr>
              <a:t>How to Report?</a:t>
            </a:r>
          </a:p>
        </p:txBody>
      </p:sp>
      <p:sp>
        <p:nvSpPr>
          <p:cNvPr id="51203" name="Rectangle 3"/>
          <p:cNvSpPr>
            <a:spLocks noGrp="1" noChangeArrowheads="1"/>
          </p:cNvSpPr>
          <p:nvPr>
            <p:ph type="body" idx="4294967295"/>
          </p:nvPr>
        </p:nvSpPr>
        <p:spPr>
          <a:xfrm>
            <a:off x="734938" y="2795588"/>
            <a:ext cx="9051925" cy="4359275"/>
          </a:xfrm>
        </p:spPr>
        <p:txBody>
          <a:bodyPr/>
          <a:lstStyle/>
          <a:p>
            <a:pPr marL="586740" indent="-586740"/>
            <a:r>
              <a:rPr lang="en-US" altLang="zh-CN" sz="2860" dirty="0">
                <a:ea typeface="宋体" panose="02010600030101010101" pitchFamily="2" charset="-122"/>
              </a:rPr>
              <a:t>Fill out CPDC 4-1  – Custodial Worksheet</a:t>
            </a:r>
          </a:p>
          <a:p>
            <a:pPr marL="586740" indent="-586740"/>
            <a:r>
              <a:rPr lang="en-US" altLang="zh-CN" sz="2860" dirty="0">
                <a:ea typeface="宋体" panose="02010600030101010101" pitchFamily="2" charset="-122"/>
              </a:rPr>
              <a:t>Fill out CPDC 4-2 – Facility Sheet</a:t>
            </a:r>
          </a:p>
          <a:p>
            <a:pPr marL="586740" indent="-586740"/>
            <a:r>
              <a:rPr lang="en-US" altLang="zh-CN" sz="2860" dirty="0">
                <a:ea typeface="宋体" panose="02010600030101010101" pitchFamily="2" charset="-122"/>
              </a:rPr>
              <a:t>Fill out CPDC 4-3 – Space Worksheet (required if campus requests new space)</a:t>
            </a:r>
          </a:p>
          <a:p>
            <a:pPr marL="586740" indent="-586740">
              <a:buNone/>
            </a:pPr>
            <a:endParaRPr lang="en-US" altLang="zh-CN" sz="2200" dirty="0">
              <a:ea typeface="宋体" panose="02010600030101010101" pitchFamily="2" charset="-122"/>
            </a:endParaRPr>
          </a:p>
          <a:p>
            <a:pPr marL="586740" indent="-586740">
              <a:buNone/>
            </a:pPr>
            <a:r>
              <a:rPr lang="en-US" altLang="zh-CN" sz="2200" dirty="0">
                <a:ea typeface="宋体" panose="02010600030101010101" pitchFamily="2" charset="-122"/>
              </a:rPr>
              <a:t>All forms are available on the website:</a:t>
            </a:r>
          </a:p>
          <a:p>
            <a:pPr marL="586740" indent="-586740">
              <a:buNone/>
            </a:pPr>
            <a:r>
              <a:rPr lang="en-US" altLang="zh-CN" sz="2200" dirty="0">
                <a:ea typeface="宋体" panose="02010600030101010101" pitchFamily="2" charset="-122"/>
                <a:hlinkClick r:id="rId3"/>
              </a:rPr>
              <a:t>http://www.calstate.edu/cpdc/Facilities_Planning/Space_Mgmt/Forms/</a:t>
            </a:r>
            <a:endParaRPr lang="en-US" altLang="zh-CN" sz="2200" dirty="0">
              <a:ea typeface="宋体" panose="02010600030101010101" pitchFamily="2" charset="-122"/>
            </a:endParaRPr>
          </a:p>
          <a:p>
            <a:pPr marL="586740" indent="-586740">
              <a:buNone/>
            </a:pPr>
            <a:endParaRPr lang="zh-CN" altLang="en-US" sz="2200" dirty="0">
              <a:ea typeface="宋体" panose="02010600030101010101" pitchFamily="2" charset="-122"/>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0" y="2721512"/>
            <a:ext cx="10058400" cy="1006475"/>
          </a:xfrm>
        </p:spPr>
        <p:txBody>
          <a:bodyPr/>
          <a:lstStyle/>
          <a:p>
            <a:pPr algn="ctr" eaLnBrk="1" hangingPunct="1"/>
            <a:r>
              <a:rPr lang="en-US" altLang="zh-CN" dirty="0" smtClean="0">
                <a:latin typeface="+mn-lt"/>
                <a:ea typeface="宋体" panose="02010600030101010101" pitchFamily="2" charset="-122"/>
              </a:rPr>
              <a:t>Discussion: Scenarios</a:t>
            </a:r>
          </a:p>
        </p:txBody>
      </p:sp>
    </p:spTree>
    <p:extLst>
      <p:ext uri="{BB962C8B-B14F-4D97-AF65-F5344CB8AC3E}">
        <p14:creationId xmlns:p14="http://schemas.microsoft.com/office/powerpoint/2010/main" val="22716594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73325" y="2176776"/>
            <a:ext cx="9210410" cy="5579698"/>
          </a:xfrm>
          <a:prstGeom prst="rect">
            <a:avLst/>
          </a:prstGeom>
        </p:spPr>
        <p:txBody>
          <a:bodyPr vert="horz" lIns="91440" tIns="45720" rIns="91440" bIns="45720" rtlCol="0">
            <a:norm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altLang="zh-CN" sz="2860" dirty="0" smtClean="0"/>
              <a:t>It's </a:t>
            </a:r>
            <a:r>
              <a:rPr lang="en-US" altLang="zh-CN" sz="2860" dirty="0"/>
              <a:t>May 1st, and you have </a:t>
            </a:r>
            <a:r>
              <a:rPr lang="en-US" altLang="zh-CN" sz="2860" dirty="0" smtClean="0"/>
              <a:t>space </a:t>
            </a:r>
            <a:r>
              <a:rPr lang="en-US" altLang="zh-CN" sz="2860" dirty="0"/>
              <a:t>updates. What </a:t>
            </a:r>
            <a:r>
              <a:rPr lang="en-US" altLang="zh-CN" sz="2860" dirty="0" smtClean="0"/>
              <a:t>form </a:t>
            </a:r>
            <a:r>
              <a:rPr lang="en-US" altLang="zh-CN" sz="2860" dirty="0"/>
              <a:t>do you need to submit? And how</a:t>
            </a:r>
            <a:r>
              <a:rPr lang="en-US" altLang="zh-CN" sz="2860" dirty="0" smtClean="0"/>
              <a:t>?</a:t>
            </a:r>
          </a:p>
          <a:p>
            <a:pPr lvl="1"/>
            <a:r>
              <a:rPr lang="en-US" altLang="zh-CN" sz="2420" dirty="0" smtClean="0">
                <a:solidFill>
                  <a:schemeClr val="accent6">
                    <a:lumMod val="50000"/>
                  </a:schemeClr>
                </a:solidFill>
              </a:rPr>
              <a:t>Fill </a:t>
            </a:r>
            <a:r>
              <a:rPr lang="en-US" altLang="zh-CN" sz="2420" dirty="0">
                <a:solidFill>
                  <a:schemeClr val="accent6">
                    <a:lumMod val="50000"/>
                  </a:schemeClr>
                </a:solidFill>
              </a:rPr>
              <a:t>out CPDC 4-3 – Space </a:t>
            </a:r>
            <a:r>
              <a:rPr lang="en-US" altLang="zh-CN" sz="2420" dirty="0" smtClean="0">
                <a:solidFill>
                  <a:schemeClr val="accent6">
                    <a:lumMod val="50000"/>
                  </a:schemeClr>
                </a:solidFill>
              </a:rPr>
              <a:t>Worksheet</a:t>
            </a:r>
          </a:p>
          <a:p>
            <a:pPr lvl="1"/>
            <a:r>
              <a:rPr lang="en-US" altLang="zh-CN" sz="2420" dirty="0" smtClean="0">
                <a:solidFill>
                  <a:schemeClr val="accent6">
                    <a:lumMod val="50000"/>
                  </a:schemeClr>
                </a:solidFill>
              </a:rPr>
              <a:t>Submit changes through SFDB</a:t>
            </a:r>
          </a:p>
          <a:p>
            <a:pPr lvl="2"/>
            <a:r>
              <a:rPr lang="en-US" altLang="zh-CN" sz="1980" dirty="0" smtClean="0">
                <a:solidFill>
                  <a:schemeClr val="accent6">
                    <a:lumMod val="50000"/>
                  </a:schemeClr>
                </a:solidFill>
              </a:rPr>
              <a:t>Upload Process</a:t>
            </a:r>
          </a:p>
          <a:p>
            <a:pPr lvl="2"/>
            <a:r>
              <a:rPr lang="en-US" altLang="zh-CN" sz="1980" dirty="0" smtClean="0">
                <a:solidFill>
                  <a:schemeClr val="accent6">
                    <a:lumMod val="50000"/>
                  </a:schemeClr>
                </a:solidFill>
              </a:rPr>
              <a:t>Data Entry Screen</a:t>
            </a:r>
          </a:p>
          <a:p>
            <a:pPr marL="0" indent="0">
              <a:buNone/>
            </a:pPr>
            <a:endParaRPr lang="en-US" altLang="zh-CN" sz="2860" dirty="0"/>
          </a:p>
          <a:p>
            <a:r>
              <a:rPr lang="en-US" altLang="zh-CN" sz="2860" dirty="0" smtClean="0"/>
              <a:t>You </a:t>
            </a:r>
            <a:r>
              <a:rPr lang="en-US" altLang="zh-CN" sz="2860" dirty="0"/>
              <a:t>have just been informed by </a:t>
            </a:r>
            <a:r>
              <a:rPr lang="en-US" altLang="zh-CN" sz="2860" dirty="0" smtClean="0"/>
              <a:t>the APDB coordinator </a:t>
            </a:r>
            <a:r>
              <a:rPr lang="en-US" altLang="zh-CN" sz="2860" dirty="0"/>
              <a:t>that they are getting a catastrophic error in their </a:t>
            </a:r>
            <a:r>
              <a:rPr lang="en-US" altLang="zh-CN" sz="2860" dirty="0" smtClean="0"/>
              <a:t>fall term reporting. How do you resolve this issue?</a:t>
            </a:r>
          </a:p>
          <a:p>
            <a:pPr lvl="1"/>
            <a:r>
              <a:rPr lang="en-US" altLang="zh-CN" sz="2420" dirty="0">
                <a:solidFill>
                  <a:schemeClr val="accent6">
                    <a:lumMod val="50000"/>
                  </a:schemeClr>
                </a:solidFill>
              </a:rPr>
              <a:t>Log in to SFDB </a:t>
            </a:r>
            <a:r>
              <a:rPr lang="en-US" altLang="zh-CN" sz="2420" dirty="0" smtClean="0">
                <a:solidFill>
                  <a:schemeClr val="accent6">
                    <a:lumMod val="50000"/>
                  </a:schemeClr>
                </a:solidFill>
              </a:rPr>
              <a:t>and see if the room exists in the space table.</a:t>
            </a:r>
            <a:endParaRPr lang="en-US" altLang="zh-CN" sz="2420" dirty="0">
              <a:solidFill>
                <a:schemeClr val="accent6">
                  <a:lumMod val="50000"/>
                </a:schemeClr>
              </a:solidFill>
            </a:endParaRPr>
          </a:p>
          <a:p>
            <a:pPr lvl="1"/>
            <a:r>
              <a:rPr lang="en-US" altLang="zh-CN" sz="2420" dirty="0" smtClean="0">
                <a:solidFill>
                  <a:schemeClr val="accent6">
                    <a:lumMod val="50000"/>
                  </a:schemeClr>
                </a:solidFill>
              </a:rPr>
              <a:t>Space file </a:t>
            </a:r>
          </a:p>
          <a:p>
            <a:pPr marL="502920" lvl="1" indent="0">
              <a:buNone/>
            </a:pPr>
            <a:endParaRPr lang="en-US" altLang="zh-CN" sz="2420" dirty="0">
              <a:solidFill>
                <a:schemeClr val="accent6">
                  <a:lumMod val="50000"/>
                </a:schemeClr>
              </a:solidFill>
            </a:endParaRPr>
          </a:p>
          <a:p>
            <a:pPr lvl="1"/>
            <a:endParaRPr lang="zh-CN" altLang="en-US" sz="2530" dirty="0">
              <a:ea typeface="宋体" panose="02010600030101010101" pitchFamily="2" charset="-122"/>
            </a:endParaRPr>
          </a:p>
        </p:txBody>
      </p:sp>
      <p:sp>
        <p:nvSpPr>
          <p:cNvPr id="6" name="Rectangle 2"/>
          <p:cNvSpPr txBox="1">
            <a:spLocks noChangeArrowheads="1"/>
          </p:cNvSpPr>
          <p:nvPr/>
        </p:nvSpPr>
        <p:spPr>
          <a:xfrm>
            <a:off x="552568" y="1359912"/>
            <a:ext cx="9051925" cy="671513"/>
          </a:xfrm>
          <a:prstGeom prst="rect">
            <a:avLst/>
          </a:prstGeom>
        </p:spPr>
        <p:txBody>
          <a:bodyPr vert="horz" lIns="91440" tIns="45720" rIns="91440" bIns="45720" rtlCol="0" anchor="ctr">
            <a:normAutofit fontScale="90000" lnSpcReduction="10000"/>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altLang="zh-CN" dirty="0" smtClean="0">
                <a:latin typeface="+mn-lt"/>
                <a:ea typeface="宋体" panose="02010600030101010101" pitchFamily="2" charset="-122"/>
              </a:rPr>
              <a:t>Scenarios</a:t>
            </a:r>
          </a:p>
        </p:txBody>
      </p:sp>
    </p:spTree>
    <p:extLst>
      <p:ext uri="{BB962C8B-B14F-4D97-AF65-F5344CB8AC3E}">
        <p14:creationId xmlns:p14="http://schemas.microsoft.com/office/powerpoint/2010/main" val="39600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19641" y="1606610"/>
            <a:ext cx="9831388" cy="600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02617" y="1744609"/>
            <a:ext cx="4238714" cy="2862322"/>
          </a:xfrm>
          <a:prstGeom prst="rect">
            <a:avLst/>
          </a:prstGeom>
          <a:noFill/>
        </p:spPr>
        <p:txBody>
          <a:bodyPr wrap="square" rtlCol="0">
            <a:spAutoFit/>
          </a:bodyPr>
          <a:lstStyle/>
          <a:p>
            <a:r>
              <a:rPr lang="en-US" sz="2000" b="1" dirty="0">
                <a:solidFill>
                  <a:schemeClr val="bg1"/>
                </a:solidFill>
              </a:rPr>
              <a:t>Campus: CSU Maritime Facility </a:t>
            </a:r>
            <a:endParaRPr lang="en-US" sz="2000" b="1" dirty="0" smtClean="0">
              <a:solidFill>
                <a:schemeClr val="bg1"/>
              </a:solidFill>
            </a:endParaRPr>
          </a:p>
          <a:p>
            <a:r>
              <a:rPr lang="en-US" sz="2000" b="1" dirty="0" smtClean="0">
                <a:solidFill>
                  <a:schemeClr val="bg1"/>
                </a:solidFill>
              </a:rPr>
              <a:t>Name</a:t>
            </a:r>
            <a:r>
              <a:rPr lang="en-US" sz="2000" b="1" dirty="0">
                <a:solidFill>
                  <a:schemeClr val="bg1"/>
                </a:solidFill>
              </a:rPr>
              <a:t>: Golden Bear </a:t>
            </a:r>
            <a:r>
              <a:rPr lang="en-US" sz="2000" b="1" dirty="0" smtClean="0">
                <a:solidFill>
                  <a:schemeClr val="bg1"/>
                </a:solidFill>
              </a:rPr>
              <a:t>Ship</a:t>
            </a:r>
          </a:p>
          <a:p>
            <a:r>
              <a:rPr lang="en-US" sz="2000" b="1" dirty="0" smtClean="0">
                <a:solidFill>
                  <a:schemeClr val="bg1"/>
                </a:solidFill>
              </a:rPr>
              <a:t>Facility </a:t>
            </a:r>
            <a:r>
              <a:rPr lang="en-US" sz="2000" b="1" dirty="0">
                <a:solidFill>
                  <a:schemeClr val="bg1"/>
                </a:solidFill>
              </a:rPr>
              <a:t>ID: </a:t>
            </a:r>
            <a:r>
              <a:rPr lang="en-US" sz="2000" b="1" dirty="0" smtClean="0">
                <a:solidFill>
                  <a:schemeClr val="bg1"/>
                </a:solidFill>
              </a:rPr>
              <a:t>500-</a:t>
            </a:r>
          </a:p>
          <a:p>
            <a:r>
              <a:rPr lang="en-US" sz="2000" b="1" dirty="0" smtClean="0">
                <a:solidFill>
                  <a:schemeClr val="bg1"/>
                </a:solidFill>
              </a:rPr>
              <a:t>GSF</a:t>
            </a:r>
            <a:r>
              <a:rPr lang="en-US" sz="2000" b="1" dirty="0">
                <a:solidFill>
                  <a:schemeClr val="bg1"/>
                </a:solidFill>
              </a:rPr>
              <a:t>: </a:t>
            </a:r>
            <a:r>
              <a:rPr lang="en-US" sz="2000" b="1" dirty="0" smtClean="0">
                <a:solidFill>
                  <a:schemeClr val="bg1"/>
                </a:solidFill>
              </a:rPr>
              <a:t>200,000</a:t>
            </a:r>
          </a:p>
          <a:p>
            <a:r>
              <a:rPr lang="en-US" sz="2000" b="1" dirty="0" smtClean="0">
                <a:solidFill>
                  <a:schemeClr val="bg1"/>
                </a:solidFill>
              </a:rPr>
              <a:t>Number </a:t>
            </a:r>
            <a:r>
              <a:rPr lang="en-US" sz="2000" b="1" dirty="0">
                <a:solidFill>
                  <a:schemeClr val="bg1"/>
                </a:solidFill>
              </a:rPr>
              <a:t>of Floors: </a:t>
            </a:r>
            <a:r>
              <a:rPr lang="en-US" sz="2000" b="1" dirty="0" smtClean="0">
                <a:solidFill>
                  <a:schemeClr val="bg1"/>
                </a:solidFill>
              </a:rPr>
              <a:t>5</a:t>
            </a:r>
          </a:p>
          <a:p>
            <a:r>
              <a:rPr lang="en-US" sz="2000" b="1" dirty="0" smtClean="0">
                <a:solidFill>
                  <a:schemeClr val="bg1"/>
                </a:solidFill>
              </a:rPr>
              <a:t>Category</a:t>
            </a:r>
            <a:r>
              <a:rPr lang="en-US" sz="2000" b="1" dirty="0">
                <a:solidFill>
                  <a:schemeClr val="bg1"/>
                </a:solidFill>
              </a:rPr>
              <a:t>: </a:t>
            </a:r>
            <a:r>
              <a:rPr lang="en-US" sz="2000" b="1" dirty="0" smtClean="0">
                <a:solidFill>
                  <a:schemeClr val="bg1"/>
                </a:solidFill>
              </a:rPr>
              <a:t>Classroom</a:t>
            </a:r>
          </a:p>
          <a:p>
            <a:r>
              <a:rPr lang="en-US" sz="2000" b="1" dirty="0" smtClean="0">
                <a:solidFill>
                  <a:schemeClr val="bg1"/>
                </a:solidFill>
              </a:rPr>
              <a:t>Condition</a:t>
            </a:r>
            <a:r>
              <a:rPr lang="en-US" sz="2000" b="1" dirty="0">
                <a:solidFill>
                  <a:schemeClr val="bg1"/>
                </a:solidFill>
              </a:rPr>
              <a:t>: </a:t>
            </a:r>
            <a:r>
              <a:rPr lang="en-US" sz="2000" b="1" dirty="0" smtClean="0">
                <a:solidFill>
                  <a:schemeClr val="bg1"/>
                </a:solidFill>
              </a:rPr>
              <a:t>Satisfactory</a:t>
            </a:r>
          </a:p>
          <a:p>
            <a:r>
              <a:rPr lang="en-US" sz="2000" b="1" dirty="0" smtClean="0">
                <a:solidFill>
                  <a:schemeClr val="bg1"/>
                </a:solidFill>
              </a:rPr>
              <a:t>Master </a:t>
            </a:r>
            <a:r>
              <a:rPr lang="en-US" sz="2000" b="1" dirty="0">
                <a:solidFill>
                  <a:schemeClr val="bg1"/>
                </a:solidFill>
              </a:rPr>
              <a:t>Plan Status: </a:t>
            </a:r>
            <a:r>
              <a:rPr lang="en-US" sz="2000" b="1" dirty="0" smtClean="0">
                <a:solidFill>
                  <a:schemeClr val="bg1"/>
                </a:solidFill>
              </a:rPr>
              <a:t>Permanent</a:t>
            </a:r>
          </a:p>
          <a:p>
            <a:r>
              <a:rPr lang="en-US" sz="2000" b="1" dirty="0" smtClean="0">
                <a:solidFill>
                  <a:schemeClr val="bg1"/>
                </a:solidFill>
              </a:rPr>
              <a:t>Ownership</a:t>
            </a:r>
            <a:r>
              <a:rPr lang="en-US" sz="2000" b="1" dirty="0">
                <a:solidFill>
                  <a:schemeClr val="bg1"/>
                </a:solidFill>
              </a:rPr>
              <a:t>: State Owned</a:t>
            </a:r>
          </a:p>
        </p:txBody>
      </p:sp>
    </p:spTree>
    <p:extLst>
      <p:ext uri="{BB962C8B-B14F-4D97-AF65-F5344CB8AC3E}">
        <p14:creationId xmlns:p14="http://schemas.microsoft.com/office/powerpoint/2010/main" val="34056318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73325" y="1800689"/>
            <a:ext cx="9210410" cy="5955785"/>
          </a:xfrm>
          <a:prstGeom prst="rect">
            <a:avLst/>
          </a:prstGeom>
        </p:spPr>
        <p:txBody>
          <a:bodyPr vert="horz" lIns="91440" tIns="45720" rIns="91440" bIns="45720" rtlCol="0">
            <a:normAutofit lnSpcReduction="10000"/>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altLang="zh-CN" sz="2860" dirty="0" smtClean="0"/>
              <a:t>The new College of Business will open Spring of 2017 and that you just got news Starbucks counter will be added to the front lobby? </a:t>
            </a:r>
            <a:r>
              <a:rPr lang="en-US" altLang="zh-CN" sz="2860" dirty="0"/>
              <a:t>What forms do you use to report </a:t>
            </a:r>
            <a:r>
              <a:rPr lang="en-US" altLang="zh-CN" sz="2860" dirty="0" smtClean="0"/>
              <a:t>these changes?</a:t>
            </a:r>
          </a:p>
          <a:p>
            <a:pPr lvl="1"/>
            <a:r>
              <a:rPr lang="en-US" altLang="zh-CN" sz="2420" dirty="0">
                <a:solidFill>
                  <a:schemeClr val="accent6">
                    <a:lumMod val="50000"/>
                  </a:schemeClr>
                </a:solidFill>
              </a:rPr>
              <a:t>Fill out CPDC 4-1  – Custodial Worksheet</a:t>
            </a:r>
          </a:p>
          <a:p>
            <a:pPr lvl="1"/>
            <a:r>
              <a:rPr lang="en-US" altLang="zh-CN" sz="2420" dirty="0">
                <a:solidFill>
                  <a:schemeClr val="accent6">
                    <a:lumMod val="50000"/>
                  </a:schemeClr>
                </a:solidFill>
              </a:rPr>
              <a:t>Fill out CPDC 4-2 – Facility Sheet</a:t>
            </a:r>
          </a:p>
          <a:p>
            <a:pPr lvl="1"/>
            <a:r>
              <a:rPr lang="en-US" altLang="zh-CN" sz="2420" dirty="0">
                <a:solidFill>
                  <a:schemeClr val="accent6">
                    <a:lumMod val="50000"/>
                  </a:schemeClr>
                </a:solidFill>
              </a:rPr>
              <a:t>Fill out CPDC 4-3 – Space Worksheet </a:t>
            </a:r>
            <a:r>
              <a:rPr lang="en-US" altLang="zh-CN" sz="2420" dirty="0" smtClean="0">
                <a:solidFill>
                  <a:schemeClr val="accent6">
                    <a:lumMod val="50000"/>
                  </a:schemeClr>
                </a:solidFill>
              </a:rPr>
              <a:t>(required if campus requests new space funding)</a:t>
            </a:r>
          </a:p>
          <a:p>
            <a:pPr lvl="1"/>
            <a:r>
              <a:rPr lang="en-US" altLang="zh-CN" sz="2420" dirty="0" smtClean="0">
                <a:solidFill>
                  <a:schemeClr val="accent6">
                    <a:lumMod val="50000"/>
                  </a:schemeClr>
                </a:solidFill>
              </a:rPr>
              <a:t>Private Use Checklist</a:t>
            </a:r>
            <a:endParaRPr lang="en-US" altLang="zh-CN" sz="2860" dirty="0" smtClean="0"/>
          </a:p>
          <a:p>
            <a:r>
              <a:rPr lang="en-US" altLang="zh-CN" sz="2860" dirty="0" smtClean="0"/>
              <a:t>The College of Science is requesting to change two upper division Biology labs to two lower division labs? What tools would you use to analyze this request?</a:t>
            </a:r>
          </a:p>
          <a:p>
            <a:pPr lvl="1"/>
            <a:r>
              <a:rPr lang="en-US" altLang="zh-CN" sz="2530" dirty="0" smtClean="0">
                <a:solidFill>
                  <a:schemeClr val="accent6">
                    <a:lumMod val="50000"/>
                  </a:schemeClr>
                </a:solidFill>
              </a:rPr>
              <a:t>CPDC </a:t>
            </a:r>
            <a:r>
              <a:rPr lang="en-US" altLang="zh-CN" sz="2530" dirty="0">
                <a:solidFill>
                  <a:schemeClr val="accent6">
                    <a:lumMod val="50000"/>
                  </a:schemeClr>
                </a:solidFill>
              </a:rPr>
              <a:t>1-2 (Summary of Capacity)</a:t>
            </a:r>
          </a:p>
          <a:p>
            <a:pPr lvl="1"/>
            <a:r>
              <a:rPr lang="en-US" altLang="zh-CN" sz="2530" dirty="0" smtClean="0">
                <a:solidFill>
                  <a:schemeClr val="accent6">
                    <a:lumMod val="50000"/>
                  </a:schemeClr>
                </a:solidFill>
              </a:rPr>
              <a:t>Lab Book </a:t>
            </a:r>
            <a:r>
              <a:rPr lang="en-US" altLang="zh-CN" sz="2530" dirty="0">
                <a:solidFill>
                  <a:schemeClr val="accent6">
                    <a:lumMod val="50000"/>
                  </a:schemeClr>
                </a:solidFill>
              </a:rPr>
              <a:t>(Lab Enrollment vs. Lab Capacity)</a:t>
            </a:r>
          </a:p>
          <a:p>
            <a:pPr lvl="1"/>
            <a:r>
              <a:rPr lang="en-US" altLang="zh-CN" sz="2530" dirty="0" smtClean="0">
                <a:solidFill>
                  <a:schemeClr val="accent6">
                    <a:lumMod val="50000"/>
                  </a:schemeClr>
                </a:solidFill>
              </a:rPr>
              <a:t>Utilization </a:t>
            </a:r>
            <a:r>
              <a:rPr lang="en-US" altLang="zh-CN" sz="2530" dirty="0">
                <a:solidFill>
                  <a:schemeClr val="accent6">
                    <a:lumMod val="50000"/>
                  </a:schemeClr>
                </a:solidFill>
              </a:rPr>
              <a:t>Report</a:t>
            </a:r>
          </a:p>
          <a:p>
            <a:pPr lvl="1"/>
            <a:endParaRPr lang="zh-CN" altLang="en-US" sz="2530" dirty="0">
              <a:ea typeface="宋体" panose="02010600030101010101" pitchFamily="2" charset="-122"/>
            </a:endParaRPr>
          </a:p>
        </p:txBody>
      </p:sp>
      <p:sp>
        <p:nvSpPr>
          <p:cNvPr id="6" name="Rectangle 2"/>
          <p:cNvSpPr txBox="1">
            <a:spLocks noChangeArrowheads="1"/>
          </p:cNvSpPr>
          <p:nvPr/>
        </p:nvSpPr>
        <p:spPr>
          <a:xfrm>
            <a:off x="473325" y="1129176"/>
            <a:ext cx="9051925" cy="671513"/>
          </a:xfrm>
          <a:prstGeom prst="rect">
            <a:avLst/>
          </a:prstGeom>
        </p:spPr>
        <p:txBody>
          <a:bodyPr vert="horz" lIns="91440" tIns="45720" rIns="91440" bIns="45720" rtlCol="0" anchor="ctr">
            <a:normAutofit fontScale="90000" lnSpcReduction="10000"/>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altLang="zh-CN" dirty="0" smtClean="0">
                <a:latin typeface="+mn-lt"/>
                <a:ea typeface="宋体" panose="02010600030101010101" pitchFamily="2" charset="-122"/>
              </a:rPr>
              <a:t>Scenarios</a:t>
            </a:r>
          </a:p>
        </p:txBody>
      </p:sp>
    </p:spTree>
    <p:extLst>
      <p:ext uri="{BB962C8B-B14F-4D97-AF65-F5344CB8AC3E}">
        <p14:creationId xmlns:p14="http://schemas.microsoft.com/office/powerpoint/2010/main" val="9964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0" y="2721512"/>
            <a:ext cx="10058400" cy="1006475"/>
          </a:xfrm>
        </p:spPr>
        <p:txBody>
          <a:bodyPr/>
          <a:lstStyle/>
          <a:p>
            <a:pPr algn="ctr" eaLnBrk="1" hangingPunct="1"/>
            <a:r>
              <a:rPr lang="en-US" altLang="zh-CN" dirty="0" smtClean="0">
                <a:latin typeface="+mn-lt"/>
                <a:ea typeface="宋体" panose="02010600030101010101" pitchFamily="2" charset="-122"/>
              </a:rPr>
              <a:t>Case Study: Space Changes</a:t>
            </a:r>
          </a:p>
        </p:txBody>
      </p:sp>
    </p:spTree>
    <p:extLst>
      <p:ext uri="{BB962C8B-B14F-4D97-AF65-F5344CB8AC3E}">
        <p14:creationId xmlns:p14="http://schemas.microsoft.com/office/powerpoint/2010/main" val="4370472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CSUFirstSlide2016w_logo.jpg"/>
          <p:cNvPicPr>
            <a:picLocks noChangeAspect="1"/>
          </p:cNvPicPr>
          <p:nvPr/>
        </p:nvPicPr>
        <p:blipFill>
          <a:blip r:embed="rId3">
            <a:extLst/>
          </a:blip>
          <a:stretch>
            <a:fillRect/>
          </a:stretch>
        </p:blipFill>
        <p:spPr>
          <a:xfrm>
            <a:off x="0" y="105987"/>
            <a:ext cx="10058400" cy="7543800"/>
          </a:xfrm>
          <a:prstGeom prst="rect">
            <a:avLst/>
          </a:prstGeom>
          <a:ln w="12700"/>
        </p:spPr>
      </p:pic>
      <p:sp>
        <p:nvSpPr>
          <p:cNvPr id="53" name="Shape 53"/>
          <p:cNvSpPr/>
          <p:nvPr/>
        </p:nvSpPr>
        <p:spPr>
          <a:xfrm>
            <a:off x="132510" y="2192251"/>
            <a:ext cx="6426231" cy="1263936"/>
          </a:xfrm>
          <a:prstGeom prst="rect">
            <a:avLst/>
          </a:prstGeom>
          <a:ln w="12700">
            <a:miter lim="400000"/>
          </a:ln>
          <a:extLst>
            <a:ext uri="{C572A759-6A51-4108-AA02-DFA0A04FC94B}">
              <ma14:wrappingTextBoxFlag xmlns="" xmlns:ma14="http://schemas.microsoft.com/office/mac/drawingml/2011/main" val="1"/>
            </a:ext>
          </a:extLst>
        </p:spPr>
        <p:txBody>
          <a:bodyPr wrap="square" lIns="55880" tIns="55880" rIns="55880" bIns="55880">
            <a:spAutoFit/>
          </a:bodyPr>
          <a:lstStyle/>
          <a:p>
            <a:pPr>
              <a:buClr>
                <a:srgbClr val="114267"/>
              </a:buClr>
              <a:buFont typeface="Arial"/>
              <a:defRPr sz="3400">
                <a:solidFill>
                  <a:srgbClr val="1A1919"/>
                </a:solidFill>
                <a:uFill>
                  <a:solidFill>
                    <a:srgbClr val="114267"/>
                  </a:solidFill>
                </a:uFill>
              </a:defRPr>
            </a:pPr>
            <a:r>
              <a:rPr lang="en-US" sz="3740" dirty="0"/>
              <a:t>October 16-19</a:t>
            </a:r>
          </a:p>
          <a:p>
            <a:pPr>
              <a:buClr>
                <a:srgbClr val="114267"/>
              </a:buClr>
              <a:buFont typeface="Arial"/>
              <a:defRPr sz="3400">
                <a:solidFill>
                  <a:srgbClr val="1A1919"/>
                </a:solidFill>
                <a:uFill>
                  <a:solidFill>
                    <a:srgbClr val="114267"/>
                  </a:solidFill>
                </a:uFill>
              </a:defRPr>
            </a:pPr>
            <a:r>
              <a:rPr lang="en-US" sz="3740" dirty="0"/>
              <a:t>Hyatt Regency Indian </a:t>
            </a:r>
            <a:r>
              <a:rPr lang="en-US" sz="3740" dirty="0" smtClean="0"/>
              <a:t>Wells</a:t>
            </a:r>
            <a:endParaRPr lang="en-US" sz="3740" dirty="0"/>
          </a:p>
        </p:txBody>
      </p:sp>
      <p:sp>
        <p:nvSpPr>
          <p:cNvPr id="2" name="TextBox 1"/>
          <p:cNvSpPr txBox="1"/>
          <p:nvPr/>
        </p:nvSpPr>
        <p:spPr>
          <a:xfrm>
            <a:off x="132510" y="3714988"/>
            <a:ext cx="6299661" cy="738664"/>
          </a:xfrm>
          <a:prstGeom prst="rect">
            <a:avLst/>
          </a:prstGeom>
          <a:noFill/>
        </p:spPr>
        <p:txBody>
          <a:bodyPr wrap="square" rtlCol="0">
            <a:spAutoFit/>
          </a:bodyPr>
          <a:lstStyle/>
          <a:p>
            <a:r>
              <a:rPr lang="en-US" sz="2400" dirty="0"/>
              <a:t>http://calstate.edu/cpdc/fpm_conference/2016/</a:t>
            </a:r>
          </a:p>
          <a:p>
            <a:endParaRPr lang="en-US" dirty="0"/>
          </a:p>
        </p:txBody>
      </p:sp>
    </p:spTree>
    <p:extLst>
      <p:ext uri="{BB962C8B-B14F-4D97-AF65-F5344CB8AC3E}">
        <p14:creationId xmlns:p14="http://schemas.microsoft.com/office/powerpoint/2010/main" val="133413790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7904" y="1894283"/>
            <a:ext cx="2346960" cy="31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p:cNvPicPr>
            <a:picLocks noChangeAspect="1"/>
          </p:cNvPicPr>
          <p:nvPr/>
        </p:nvPicPr>
        <p:blipFill rotWithShape="1">
          <a:blip r:embed="rId4">
            <a:extLst>
              <a:ext uri="{28A0092B-C50C-407E-A947-70E740481C1C}">
                <a14:useLocalDpi xmlns:a14="http://schemas.microsoft.com/office/drawing/2010/main" val="0"/>
              </a:ext>
            </a:extLst>
          </a:blip>
          <a:srcRect t="17563" b="13998"/>
          <a:stretch/>
        </p:blipFill>
        <p:spPr bwMode="auto">
          <a:xfrm>
            <a:off x="2336130" y="6069242"/>
            <a:ext cx="2773045" cy="141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984" y="804003"/>
            <a:ext cx="3452711" cy="230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178655" y="266077"/>
            <a:ext cx="4606990" cy="666439"/>
          </a:xfrm>
          <a:prstGeom prst="rect">
            <a:avLst/>
          </a:prstGeom>
          <a:solidFill>
            <a:schemeClr val="bg1"/>
          </a:solidFill>
        </p:spPr>
        <p:txBody>
          <a:bodyPr vert="horz" lIns="91440" tIns="45720" rIns="91440" bIns="45720" rtlCol="0" anchor="ctr">
            <a:normAutofit fontScale="82500" lnSpcReduction="10000"/>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altLang="en-US" dirty="0" smtClean="0">
                <a:latin typeface="+mn-lt"/>
              </a:rPr>
              <a:t>Instructional Spaces</a:t>
            </a:r>
          </a:p>
        </p:txBody>
      </p:sp>
      <p:pic>
        <p:nvPicPr>
          <p:cNvPr id="13316" name="Picture 6"/>
          <p:cNvPicPr>
            <a:picLocks noChangeAspect="1"/>
          </p:cNvPicPr>
          <p:nvPr/>
        </p:nvPicPr>
        <p:blipFill rotWithShape="1">
          <a:blip r:embed="rId6">
            <a:extLst>
              <a:ext uri="{28A0092B-C50C-407E-A947-70E740481C1C}">
                <a14:useLocalDpi xmlns:a14="http://schemas.microsoft.com/office/drawing/2010/main" val="0"/>
              </a:ext>
            </a:extLst>
          </a:blip>
          <a:srcRect t="16575" b="5542"/>
          <a:stretch/>
        </p:blipFill>
        <p:spPr bwMode="auto">
          <a:xfrm>
            <a:off x="4360330" y="5584894"/>
            <a:ext cx="3024485" cy="157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a:xfrm>
            <a:off x="178653" y="4981973"/>
            <a:ext cx="4802267" cy="762788"/>
          </a:xfrm>
          <a:prstGeom prst="rect">
            <a:avLst/>
          </a:prstGeom>
          <a:noFill/>
        </p:spPr>
        <p:txBody>
          <a:bodyPr vert="horz" lIns="91440" tIns="45720" rIns="91440" bIns="45720" rtlCol="0" anchor="ctr">
            <a:noAutofit/>
          </a:bodyPr>
          <a:lst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a:lstStyle>
          <a:p>
            <a:r>
              <a:rPr lang="en-US" altLang="en-US" sz="3000" dirty="0" smtClean="0">
                <a:latin typeface="+mn-lt"/>
              </a:rPr>
              <a:t>Instructional Support Spaces</a:t>
            </a:r>
          </a:p>
        </p:txBody>
      </p:sp>
      <p:pic>
        <p:nvPicPr>
          <p:cNvPr id="13322" name="Picture 12"/>
          <p:cNvPicPr>
            <a:picLocks noChangeAspect="1"/>
          </p:cNvPicPr>
          <p:nvPr/>
        </p:nvPicPr>
        <p:blipFill rotWithShape="1">
          <a:blip r:embed="rId7">
            <a:extLst>
              <a:ext uri="{28A0092B-C50C-407E-A947-70E740481C1C}">
                <a14:useLocalDpi xmlns:a14="http://schemas.microsoft.com/office/drawing/2010/main" val="0"/>
              </a:ext>
            </a:extLst>
          </a:blip>
          <a:srcRect r="14592"/>
          <a:stretch/>
        </p:blipFill>
        <p:spPr bwMode="auto">
          <a:xfrm>
            <a:off x="154066" y="5717061"/>
            <a:ext cx="2536932" cy="198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p:cNvPicPr>
            <a:picLocks noChangeAspect="1"/>
          </p:cNvPicPr>
          <p:nvPr/>
        </p:nvPicPr>
        <p:blipFill rotWithShape="1">
          <a:blip r:embed="rId8">
            <a:extLst>
              <a:ext uri="{28A0092B-C50C-407E-A947-70E740481C1C}">
                <a14:useLocalDpi xmlns:a14="http://schemas.microsoft.com/office/drawing/2010/main" val="0"/>
              </a:ext>
            </a:extLst>
          </a:blip>
          <a:srcRect t="18806"/>
          <a:stretch/>
        </p:blipFill>
        <p:spPr bwMode="auto">
          <a:xfrm>
            <a:off x="7040880" y="5859776"/>
            <a:ext cx="3017520" cy="183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3671" y="2808679"/>
            <a:ext cx="3395656" cy="2263771"/>
          </a:xfrm>
          <a:prstGeom prst="rect">
            <a:avLst/>
          </a:prstGeom>
        </p:spPr>
      </p:pic>
      <p:pic>
        <p:nvPicPr>
          <p:cNvPr id="13317"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3771" y="926669"/>
            <a:ext cx="3256757" cy="243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150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0408" b="-1"/>
          <a:stretch/>
        </p:blipFill>
        <p:spPr>
          <a:xfrm>
            <a:off x="91026" y="1880074"/>
            <a:ext cx="9830641" cy="5708591"/>
          </a:xfrm>
          <a:prstGeom prst="rect">
            <a:avLst/>
          </a:prstGeom>
        </p:spPr>
      </p:pic>
      <p:sp>
        <p:nvSpPr>
          <p:cNvPr id="3" name="TextBox 2"/>
          <p:cNvSpPr txBox="1"/>
          <p:nvPr/>
        </p:nvSpPr>
        <p:spPr>
          <a:xfrm>
            <a:off x="122427" y="2784355"/>
            <a:ext cx="3469591" cy="1938992"/>
          </a:xfrm>
          <a:prstGeom prst="rect">
            <a:avLst/>
          </a:prstGeom>
          <a:noFill/>
        </p:spPr>
        <p:txBody>
          <a:bodyPr wrap="square" rtlCol="0">
            <a:spAutoFit/>
          </a:bodyPr>
          <a:lstStyle/>
          <a:p>
            <a:r>
              <a:rPr lang="en-US" sz="2000" b="1" dirty="0"/>
              <a:t>Campus: Los </a:t>
            </a:r>
            <a:r>
              <a:rPr lang="en-US" sz="2000" b="1" dirty="0" smtClean="0"/>
              <a:t>Angeles</a:t>
            </a:r>
          </a:p>
          <a:p>
            <a:r>
              <a:rPr lang="en-US" sz="2000" b="1" dirty="0" smtClean="0"/>
              <a:t>Facility </a:t>
            </a:r>
            <a:r>
              <a:rPr lang="en-US" sz="2000" b="1" dirty="0"/>
              <a:t>Name: Science </a:t>
            </a:r>
            <a:r>
              <a:rPr lang="en-US" sz="2000" b="1" dirty="0" smtClean="0"/>
              <a:t>Building</a:t>
            </a:r>
          </a:p>
          <a:p>
            <a:r>
              <a:rPr lang="en-US" sz="2000" b="1" dirty="0" smtClean="0"/>
              <a:t>Facility </a:t>
            </a:r>
            <a:r>
              <a:rPr lang="en-US" sz="2000" b="1" dirty="0"/>
              <a:t>ID: </a:t>
            </a:r>
            <a:r>
              <a:rPr lang="en-US" sz="2000" b="1" dirty="0" smtClean="0"/>
              <a:t>027B</a:t>
            </a:r>
          </a:p>
          <a:p>
            <a:r>
              <a:rPr lang="en-US" sz="2000" b="1" dirty="0" smtClean="0"/>
              <a:t>Space </a:t>
            </a:r>
            <a:r>
              <a:rPr lang="en-US" sz="2000" b="1" dirty="0"/>
              <a:t>ID: </a:t>
            </a:r>
            <a:r>
              <a:rPr lang="en-US" sz="2000" b="1" dirty="0" smtClean="0"/>
              <a:t>0250--</a:t>
            </a:r>
          </a:p>
          <a:p>
            <a:r>
              <a:rPr lang="en-US" sz="2000" b="1" dirty="0" smtClean="0"/>
              <a:t>ASF</a:t>
            </a:r>
            <a:r>
              <a:rPr lang="en-US" sz="2000" b="1" dirty="0"/>
              <a:t>: </a:t>
            </a:r>
            <a:r>
              <a:rPr lang="en-US" sz="2000" b="1" dirty="0" smtClean="0"/>
              <a:t>1,214</a:t>
            </a:r>
          </a:p>
          <a:p>
            <a:endParaRPr lang="en-US" sz="2000" b="1" dirty="0"/>
          </a:p>
        </p:txBody>
      </p:sp>
      <p:sp>
        <p:nvSpPr>
          <p:cNvPr id="5" name="TextBox 4"/>
          <p:cNvSpPr txBox="1"/>
          <p:nvPr/>
        </p:nvSpPr>
        <p:spPr>
          <a:xfrm>
            <a:off x="3592018" y="3190309"/>
            <a:ext cx="3845605" cy="1323439"/>
          </a:xfrm>
          <a:prstGeom prst="rect">
            <a:avLst/>
          </a:prstGeom>
          <a:noFill/>
        </p:spPr>
        <p:txBody>
          <a:bodyPr wrap="square" rtlCol="0">
            <a:spAutoFit/>
          </a:bodyPr>
          <a:lstStyle/>
          <a:p>
            <a:r>
              <a:rPr lang="en-US" sz="2000" b="1" dirty="0" smtClean="0"/>
              <a:t>Space </a:t>
            </a:r>
            <a:r>
              <a:rPr lang="en-US" sz="2000" b="1" dirty="0"/>
              <a:t>Type: </a:t>
            </a:r>
            <a:r>
              <a:rPr lang="en-US" sz="2000" b="1" dirty="0" smtClean="0"/>
              <a:t>Teaching Lab</a:t>
            </a:r>
          </a:p>
          <a:p>
            <a:r>
              <a:rPr lang="en-US" sz="2000" b="1" dirty="0" smtClean="0"/>
              <a:t>Discipline</a:t>
            </a:r>
            <a:r>
              <a:rPr lang="en-US" sz="2000" b="1" dirty="0"/>
              <a:t>: </a:t>
            </a:r>
            <a:r>
              <a:rPr lang="en-US" sz="2000" b="1" dirty="0" smtClean="0"/>
              <a:t>Chemistry</a:t>
            </a:r>
          </a:p>
          <a:p>
            <a:r>
              <a:rPr lang="en-US" sz="2000" b="1" dirty="0" smtClean="0"/>
              <a:t>Instructional </a:t>
            </a:r>
            <a:r>
              <a:rPr lang="en-US" sz="2000" b="1" dirty="0"/>
              <a:t>Level: Lower Division </a:t>
            </a:r>
            <a:endParaRPr lang="en-US" sz="2000" b="1" dirty="0" smtClean="0"/>
          </a:p>
          <a:p>
            <a:r>
              <a:rPr lang="en-US" sz="2000" b="1" dirty="0" smtClean="0"/>
              <a:t>Station </a:t>
            </a:r>
            <a:r>
              <a:rPr lang="en-US" sz="2000" b="1" dirty="0"/>
              <a:t>Count: 24</a:t>
            </a:r>
          </a:p>
        </p:txBody>
      </p:sp>
    </p:spTree>
    <p:extLst>
      <p:ext uri="{BB962C8B-B14F-4D97-AF65-F5344CB8AC3E}">
        <p14:creationId xmlns:p14="http://schemas.microsoft.com/office/powerpoint/2010/main" val="1121667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9C54B1D3827B45A850A687C5EEF88B" ma:contentTypeVersion="12" ma:contentTypeDescription="Create a new document." ma:contentTypeScope="" ma:versionID="e65c1f99f017f5508f8265ef33f56bda">
  <xsd:schema xmlns:xsd="http://www.w3.org/2001/XMLSchema" xmlns:xs="http://www.w3.org/2001/XMLSchema" xmlns:p="http://schemas.microsoft.com/office/2006/metadata/properties" xmlns:ns2="ac5fe859-ab20-4672-9686-774a49c5571e" xmlns:ns3="a6e80a8c-b3c1-428b-9755-271bc56d0a44" targetNamespace="http://schemas.microsoft.com/office/2006/metadata/properties" ma:root="true" ma:fieldsID="3a3025539697f994f9c147e9bd0f8640" ns2:_="" ns3:_="">
    <xsd:import namespace="ac5fe859-ab20-4672-9686-774a49c5571e"/>
    <xsd:import namespace="a6e80a8c-b3c1-428b-9755-271bc56d0a4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fe859-ab20-4672-9686-774a49c557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e80a8c-b3c1-428b-9755-271bc56d0a4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12C319-2AC8-40F7-B88E-48E29CF70858}"/>
</file>

<file path=customXml/itemProps2.xml><?xml version="1.0" encoding="utf-8"?>
<ds:datastoreItem xmlns:ds="http://schemas.openxmlformats.org/officeDocument/2006/customXml" ds:itemID="{AE9AAAFB-5A6A-4C61-9918-8D43339DCFB4}"/>
</file>

<file path=customXml/itemProps3.xml><?xml version="1.0" encoding="utf-8"?>
<ds:datastoreItem xmlns:ds="http://schemas.openxmlformats.org/officeDocument/2006/customXml" ds:itemID="{16A68825-2A5C-43DA-A75B-09F21C7EC8E3}"/>
</file>

<file path=docProps/app.xml><?xml version="1.0" encoding="utf-8"?>
<Properties xmlns="http://schemas.openxmlformats.org/officeDocument/2006/extended-properties" xmlns:vt="http://schemas.openxmlformats.org/officeDocument/2006/docPropsVTypes">
  <Template>Office Theme</Template>
  <TotalTime>1986</TotalTime>
  <Words>3415</Words>
  <Application>Microsoft Office PowerPoint</Application>
  <PresentationFormat>Custom</PresentationFormat>
  <Paragraphs>506</Paragraphs>
  <Slides>72</Slides>
  <Notes>72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宋体</vt:lpstr>
      <vt:lpstr>Arial</vt:lpstr>
      <vt:lpstr>Calibri</vt:lpstr>
      <vt:lpstr>Calibri Light</vt:lpstr>
      <vt:lpstr>DengXian</vt:lpstr>
      <vt:lpstr>Helvetica</vt:lpstr>
      <vt:lpstr>Helvetica Light</vt:lpstr>
      <vt:lpstr>Times New Roman</vt:lpstr>
      <vt:lpstr>Wingdings</vt:lpstr>
      <vt:lpstr>Office Theme</vt:lpstr>
      <vt:lpstr>PowerPoint Presentation</vt:lpstr>
      <vt:lpstr>Topics</vt:lpstr>
      <vt:lpstr>Space and Facilities Database</vt:lpstr>
      <vt:lpstr>Group Discussion </vt:lpstr>
      <vt:lpstr>What is SFDB?</vt:lpstr>
      <vt:lpstr>State Facilities (Academic) </vt:lpstr>
      <vt:lpstr>PowerPoint Presentation</vt:lpstr>
      <vt:lpstr>PowerPoint Presentation</vt:lpstr>
      <vt:lpstr>PowerPoint Presentation</vt:lpstr>
      <vt:lpstr>Capacity</vt:lpstr>
      <vt:lpstr>Academic Planning Database</vt:lpstr>
      <vt:lpstr>Group Discussion </vt:lpstr>
      <vt:lpstr>What is APDB?</vt:lpstr>
      <vt:lpstr>PowerPoint Presentation</vt:lpstr>
      <vt:lpstr>PowerPoint Presentation</vt:lpstr>
      <vt:lpstr>SFDB Update &amp; APDB Reporting</vt:lpstr>
      <vt:lpstr>APDB Reports</vt:lpstr>
      <vt:lpstr>What is MYP?</vt:lpstr>
      <vt:lpstr>PowerPoint Presentation</vt:lpstr>
      <vt:lpstr>The Foundation of Capital Planning </vt:lpstr>
      <vt:lpstr>Space Management Resources</vt:lpstr>
      <vt:lpstr>Space Management Website</vt:lpstr>
      <vt:lpstr>PowerPoint Presentation</vt:lpstr>
      <vt:lpstr>PowerPoint Presentation</vt:lpstr>
      <vt:lpstr>PowerPoint Presentation</vt:lpstr>
      <vt:lpstr>Planning Tools</vt:lpstr>
      <vt:lpstr>Planning Tools</vt:lpstr>
      <vt:lpstr>SUAM – Section VI:  Standards For Campus Development Programs</vt:lpstr>
      <vt:lpstr>PowerPoint Presentation</vt:lpstr>
      <vt:lpstr>What is a CPDC 1-2?</vt:lpstr>
      <vt:lpstr>CPDC 1-2 Main Components</vt:lpstr>
      <vt:lpstr>CPDC 1-2 </vt:lpstr>
      <vt:lpstr>How To Use 1-2 as a Planning Tool? </vt:lpstr>
      <vt:lpstr>Line 7 - Capacity/Enrollment % </vt:lpstr>
      <vt:lpstr>Line 13 - Office Capacity/Need %</vt:lpstr>
      <vt:lpstr>Laboratory Enrollment vs. Laboratory Capacity (Lab-Lab book)</vt:lpstr>
      <vt:lpstr>Lab-Lab Book Main Components</vt:lpstr>
      <vt:lpstr>Lab Lab Book</vt:lpstr>
      <vt:lpstr>Utilization Report</vt:lpstr>
      <vt:lpstr>Utilization Report</vt:lpstr>
      <vt:lpstr>Utilization Report Methodology</vt:lpstr>
      <vt:lpstr>Utilization Report Methodology</vt:lpstr>
      <vt:lpstr>Utilization Report Methodology</vt:lpstr>
      <vt:lpstr>Fall term Utilization Reports</vt:lpstr>
      <vt:lpstr>SFDB Update Process</vt:lpstr>
      <vt:lpstr>SFDB Update Main Menu</vt:lpstr>
      <vt:lpstr>PowerPoint Presentation</vt:lpstr>
      <vt:lpstr>Space Update Process </vt:lpstr>
      <vt:lpstr>Analysis of SFDB update</vt:lpstr>
      <vt:lpstr>Step 5 – Notify CO </vt:lpstr>
      <vt:lpstr>SFDB Update Window, May 1st</vt:lpstr>
      <vt:lpstr>Update Facility</vt:lpstr>
      <vt:lpstr>Update Space</vt:lpstr>
      <vt:lpstr>SFDB Reports</vt:lpstr>
      <vt:lpstr>Where To Get Reports? </vt:lpstr>
      <vt:lpstr>Type of Reports</vt:lpstr>
      <vt:lpstr>PowerPoint Presentation</vt:lpstr>
      <vt:lpstr>Private Use Reporting</vt:lpstr>
      <vt:lpstr>Private Use Reporting Process</vt:lpstr>
      <vt:lpstr>Private Use Checklist</vt:lpstr>
      <vt:lpstr>CPDC 4-2: Facility Information Sheet</vt:lpstr>
      <vt:lpstr>CPDC 4-4: Exclusions for Research Projects</vt:lpstr>
      <vt:lpstr>2017/18 Custodial Reporting</vt:lpstr>
      <vt:lpstr>State Maintained Spaces</vt:lpstr>
      <vt:lpstr>What to Report? </vt:lpstr>
      <vt:lpstr>Cost of New State Maintained Spaces</vt:lpstr>
      <vt:lpstr>How to Report?</vt:lpstr>
      <vt:lpstr>Discussion: Scenarios</vt:lpstr>
      <vt:lpstr>PowerPoint Presentation</vt:lpstr>
      <vt:lpstr>PowerPoint Presentation</vt:lpstr>
      <vt:lpstr>Case Study: Space Changes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ttsik</cp:lastModifiedBy>
  <cp:revision>173</cp:revision>
  <cp:lastPrinted>2016-04-27T04:47:49Z</cp:lastPrinted>
  <dcterms:created xsi:type="dcterms:W3CDTF">2016-04-13T18:34:00Z</dcterms:created>
  <dcterms:modified xsi:type="dcterms:W3CDTF">2018-03-12T17:24:48Z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0x0101001C9C54B1D3827B45A850A687C5EEF88B</vt:lpwstr>
  </property>
</Properties>
</file>