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2" r:id="rId3"/>
    <p:sldId id="260" r:id="rId4"/>
    <p:sldId id="276" r:id="rId5"/>
    <p:sldId id="275" r:id="rId6"/>
    <p:sldId id="278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4" r:id="rId15"/>
    <p:sldId id="277" r:id="rId16"/>
    <p:sldId id="259" r:id="rId17"/>
    <p:sldId id="269" r:id="rId18"/>
    <p:sldId id="271" r:id="rId19"/>
    <p:sldId id="258" r:id="rId20"/>
  </p:sldIdLst>
  <p:sldSz cx="9144000" cy="6858000" type="screen4x3"/>
  <p:notesSz cx="6858000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sisidor, Julie" initials="JM" lastIdx="10" clrIdx="0">
    <p:extLst>
      <p:ext uri="{19B8F6BF-5375-455C-9EA6-DF929625EA0E}">
        <p15:presenceInfo xmlns:p15="http://schemas.microsoft.com/office/powerpoint/2012/main" userId="Mansisidor, Jul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BD"/>
    <a:srgbClr val="55B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1099" autoAdjust="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outlineViewPr>
    <p:cViewPr>
      <p:scale>
        <a:sx n="33" d="100"/>
        <a:sy n="33" d="100"/>
      </p:scale>
      <p:origin x="0" y="-34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121" cy="4637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313" y="0"/>
            <a:ext cx="2971121" cy="4637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9FA9A-E468-4013-8A48-9784227A9AF7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7049"/>
            <a:ext cx="2971121" cy="4637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313" y="8777049"/>
            <a:ext cx="2971121" cy="4637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DA313-BDE6-4D4A-89A3-765CFD3E8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6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647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3647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>
              <a:defRPr sz="1200"/>
            </a:lvl1pPr>
          </a:lstStyle>
          <a:p>
            <a:fld id="{BC359948-486F-426D-B0B5-BDCBBEC35C85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49375" y="1154113"/>
            <a:ext cx="4159250" cy="3119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9" tIns="46259" rIns="92519" bIns="462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7154"/>
            <a:ext cx="5486400" cy="3638580"/>
          </a:xfrm>
          <a:prstGeom prst="rect">
            <a:avLst/>
          </a:prstGeom>
        </p:spPr>
        <p:txBody>
          <a:bodyPr vert="horz" lIns="92519" tIns="46259" rIns="92519" bIns="4625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4"/>
            <a:ext cx="2971800" cy="463646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777194"/>
            <a:ext cx="2971800" cy="463646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>
              <a:defRPr sz="1200"/>
            </a:lvl1pPr>
          </a:lstStyle>
          <a:p>
            <a:fld id="{2333D43B-5C41-4688-9848-860D86F7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7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subtitle:</a:t>
            </a:r>
            <a:r>
              <a:rPr lang="en-US" baseline="0" dirty="0" smtClean="0"/>
              <a:t>  “An example of identifying and meeting water policy needs”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3D43B-5C41-4688-9848-860D86F7FD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49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i="1" dirty="0"/>
              <a:t>Bill History</a:t>
            </a:r>
          </a:p>
          <a:p>
            <a:pPr lvl="1"/>
            <a:r>
              <a:rPr lang="en-US" i="1" dirty="0"/>
              <a:t>Committee Summaries</a:t>
            </a:r>
          </a:p>
          <a:p>
            <a:pPr lvl="1"/>
            <a:r>
              <a:rPr lang="en-US" i="1" dirty="0"/>
              <a:t>Letters of Support: Increase partnerships with municipalities </a:t>
            </a:r>
          </a:p>
          <a:p>
            <a:r>
              <a:rPr lang="en-US" dirty="0"/>
              <a:t>Draught</a:t>
            </a:r>
            <a:r>
              <a:rPr lang="en-US" baseline="0" dirty="0"/>
              <a:t> Response Outreach Program for Schools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11E89-ABAE-4C86-B40A-F5354FCF96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98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Healthy landscaping,</a:t>
            </a:r>
            <a:r>
              <a:rPr lang="en-US" baseline="0" dirty="0" smtClean="0"/>
              <a:t> healthy learning environment, etc. with stormwater capture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3D43B-5C41-4688-9848-860D86F7FD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39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Small scale</a:t>
            </a:r>
          </a:p>
          <a:p>
            <a:r>
              <a:rPr lang="en-US" sz="1200" dirty="0" smtClean="0"/>
              <a:t>Design strategies</a:t>
            </a:r>
          </a:p>
          <a:p>
            <a:r>
              <a:rPr lang="en-US" sz="1200" dirty="0" smtClean="0"/>
              <a:t>SCM</a:t>
            </a:r>
          </a:p>
          <a:p>
            <a:r>
              <a:rPr lang="en-US" sz="1200" dirty="0" smtClean="0"/>
              <a:t>Additional</a:t>
            </a:r>
            <a:r>
              <a:rPr lang="en-US" sz="1200" baseline="0" dirty="0" smtClean="0"/>
              <a:t> practices: pollution prevention and source control (think beyond immediate need)</a:t>
            </a:r>
          </a:p>
          <a:p>
            <a:endParaRPr lang="en-US" sz="1200" baseline="0" dirty="0" smtClean="0"/>
          </a:p>
          <a:p>
            <a:r>
              <a:rPr lang="en-US" sz="1200" dirty="0" smtClean="0"/>
              <a:t>Landscape </a:t>
            </a:r>
            <a:r>
              <a:rPr lang="en-US" sz="1200" dirty="0"/>
              <a:t>features</a:t>
            </a:r>
          </a:p>
          <a:p>
            <a:r>
              <a:rPr lang="en-US" sz="1200" dirty="0"/>
              <a:t>Site design strategies</a:t>
            </a:r>
          </a:p>
          <a:p>
            <a:r>
              <a:rPr lang="en-US" sz="1200" dirty="0"/>
              <a:t>Treatment</a:t>
            </a:r>
          </a:p>
          <a:p>
            <a:r>
              <a:rPr lang="en-US" sz="1200" dirty="0"/>
              <a:t>Capture and use</a:t>
            </a:r>
          </a:p>
          <a:p>
            <a:r>
              <a:rPr lang="en-US" sz="1200" dirty="0"/>
              <a:t>Infiltration aka</a:t>
            </a:r>
            <a:r>
              <a:rPr lang="en-US" sz="1200" baseline="0" dirty="0"/>
              <a:t> </a:t>
            </a:r>
            <a:r>
              <a:rPr lang="en-US" sz="1200" dirty="0"/>
              <a:t>Retention</a:t>
            </a:r>
            <a:r>
              <a:rPr lang="en-US" sz="1200" baseline="0" dirty="0"/>
              <a:t>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3D43B-5C41-4688-9848-860D86F7FD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08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Major</a:t>
            </a:r>
            <a:r>
              <a:rPr lang="en-US" baseline="0" dirty="0"/>
              <a:t> </a:t>
            </a:r>
            <a:r>
              <a:rPr lang="en-US" baseline="0" dirty="0" smtClean="0"/>
              <a:t>focus: heavy use of existing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3D43B-5C41-4688-9848-860D86F7FD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01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Replace with</a:t>
            </a:r>
            <a:r>
              <a:rPr lang="en-US" baseline="0" dirty="0" smtClean="0"/>
              <a:t> report image p 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3D43B-5C41-4688-9848-860D86F7FD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21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it useful… template,</a:t>
            </a:r>
            <a:r>
              <a:rPr lang="en-US" baseline="0" dirty="0" smtClean="0"/>
              <a:t> checklists,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3D43B-5C41-4688-9848-860D86F7FD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82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 also say “where to engage”</a:t>
            </a:r>
          </a:p>
          <a:p>
            <a:r>
              <a:rPr lang="en-US" dirty="0"/>
              <a:t>Law: </a:t>
            </a:r>
            <a:r>
              <a:rPr lang="en-US" dirty="0" smtClean="0"/>
              <a:t>be a resource.  cost </a:t>
            </a:r>
            <a:r>
              <a:rPr lang="en-US" dirty="0"/>
              <a:t>estimates when in draft; support proponents</a:t>
            </a:r>
            <a:r>
              <a:rPr lang="en-US" baseline="0" dirty="0"/>
              <a:t> of law; all for one, one for all (i.e., OWP support for law that may benefit So Cal schools)</a:t>
            </a:r>
          </a:p>
          <a:p>
            <a:r>
              <a:rPr lang="en-US" baseline="0" dirty="0"/>
              <a:t>Regulations: pro/con.  Barriers and Incentives.  Some compel, others add requirements (e.g., fire safety). </a:t>
            </a:r>
          </a:p>
          <a:p>
            <a:r>
              <a:rPr lang="en-US" baseline="0" dirty="0"/>
              <a:t>Policy: some cities set their own goals</a:t>
            </a:r>
          </a:p>
          <a:p>
            <a:r>
              <a:rPr lang="en-US" baseline="0" dirty="0"/>
              <a:t>Tools: address difficult analysis or processes in law, regulation, or policy</a:t>
            </a:r>
          </a:p>
          <a:p>
            <a:r>
              <a:rPr lang="en-US" baseline="0" dirty="0"/>
              <a:t>Projects: planning, siting, design, inspections, operations, monitoring [don’t make a research project out of it—use the opportunity to get to know the client and identify research needs]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11E89-ABAE-4C86-B40A-F5354FCF96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89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Reduce list… “and more…”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3D43B-5C41-4688-9848-860D86F7FD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81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/>
          <a:stretch/>
        </p:blipFill>
        <p:spPr>
          <a:xfrm>
            <a:off x="-8710" y="0"/>
            <a:ext cx="9152709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8710" y="0"/>
            <a:ext cx="9152709" cy="68580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196"/>
            <a:ext cx="9144000" cy="18288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0" y="0"/>
            <a:ext cx="9152710" cy="18305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99" y="1598547"/>
            <a:ext cx="5486411" cy="45720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63" y="6170556"/>
            <a:ext cx="530331" cy="530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 userDrawn="1"/>
        </p:nvSpPr>
        <p:spPr>
          <a:xfrm>
            <a:off x="757046" y="6077516"/>
            <a:ext cx="7493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Brian Currier, Maureen Kerner, Erik Porse</a:t>
            </a:r>
          </a:p>
          <a:p>
            <a:r>
              <a:rPr lang="en-US" sz="1400" dirty="0">
                <a:solidFill>
                  <a:schemeClr val="bg1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OWP at Sacramento State</a:t>
            </a:r>
          </a:p>
          <a:p>
            <a:r>
              <a:rPr lang="en-US" sz="1400" dirty="0">
                <a:solidFill>
                  <a:schemeClr val="bg1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Presented at WRPI Annual Conference, Chico State, April 25, 2019</a:t>
            </a:r>
          </a:p>
        </p:txBody>
      </p:sp>
    </p:spTree>
    <p:extLst>
      <p:ext uri="{BB962C8B-B14F-4D97-AF65-F5344CB8AC3E}">
        <p14:creationId xmlns:p14="http://schemas.microsoft.com/office/powerpoint/2010/main" val="383853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/>
          <a:stretch/>
        </p:blipFill>
        <p:spPr>
          <a:xfrm>
            <a:off x="-8710" y="0"/>
            <a:ext cx="9152709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8710" y="0"/>
            <a:ext cx="9152709" cy="68580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196"/>
            <a:ext cx="9144000" cy="18288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0" y="0"/>
            <a:ext cx="9152710" cy="1830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2700" dist="38100" dir="2700000" algn="tl" rotWithShape="0">
                    <a:srgbClr val="00ACBD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</a:t>
            </a:r>
            <a:r>
              <a:rPr lang="en-US" dirty="0"/>
              <a:t>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ACBD"/>
                </a:solidFill>
              </a:defRPr>
            </a:lvl1pPr>
            <a:lvl2pPr>
              <a:defRPr>
                <a:solidFill>
                  <a:srgbClr val="00ACBD"/>
                </a:solidFill>
              </a:defRPr>
            </a:lvl2pPr>
            <a:lvl3pPr>
              <a:defRPr>
                <a:solidFill>
                  <a:srgbClr val="00ACBD"/>
                </a:solidFill>
              </a:defRPr>
            </a:lvl3pPr>
            <a:lvl4pPr>
              <a:defRPr>
                <a:solidFill>
                  <a:srgbClr val="00ACBD"/>
                </a:solidFill>
              </a:defRPr>
            </a:lvl4pPr>
            <a:lvl5pPr>
              <a:defRPr>
                <a:solidFill>
                  <a:srgbClr val="00ACB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758339" y="6400007"/>
            <a:ext cx="22396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CEB989D-CD89-45B7-ADA2-843C305C1E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5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/>
          <a:stretch/>
        </p:blipFill>
        <p:spPr>
          <a:xfrm>
            <a:off x="-8710" y="0"/>
            <a:ext cx="9152709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8710" y="0"/>
            <a:ext cx="9152709" cy="68580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196"/>
            <a:ext cx="9144000" cy="18288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24" y="0"/>
            <a:ext cx="9153522" cy="1830546"/>
          </a:xfrm>
          <a:prstGeom prst="rect">
            <a:avLst/>
          </a:prstGeom>
        </p:spPr>
      </p:pic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30546"/>
            <a:ext cx="6639061" cy="1522254"/>
          </a:xfrm>
        </p:spPr>
        <p:txBody>
          <a:bodyPr anchor="b">
            <a:normAutofit/>
          </a:bodyPr>
          <a:lstStyle>
            <a:lvl1pPr>
              <a:defRPr sz="5400" b="0">
                <a:solidFill>
                  <a:srgbClr val="55BA4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66635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6167337"/>
            <a:ext cx="491870" cy="4918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720470" y="6077516"/>
            <a:ext cx="7493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 of Water Programs</a:t>
            </a:r>
          </a:p>
          <a:p>
            <a:r>
              <a:rPr lang="en-US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 California State University,</a:t>
            </a:r>
            <a:r>
              <a:rPr lang="en-US" sz="1800" baseline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Sacramento</a:t>
            </a:r>
          </a:p>
        </p:txBody>
      </p:sp>
    </p:spTree>
    <p:extLst>
      <p:ext uri="{BB962C8B-B14F-4D97-AF65-F5344CB8AC3E}">
        <p14:creationId xmlns:p14="http://schemas.microsoft.com/office/powerpoint/2010/main" val="2275535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B8F00-245C-4433-AE63-94F582D57F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4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erboards.ca.gov/water_issues/programs/stormwater/storms/docs/storms_capture_use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qa.org/" TargetMode="External"/><Relationship Id="rId2" Type="http://schemas.openxmlformats.org/officeDocument/2006/relationships/hyperlink" Target="https://leginfo.legislature.ca.gov/faces/billSearchClient.x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aterboards.ca.gov/water_issues/programs/stormwater/storms/" TargetMode="External"/><Relationship Id="rId4" Type="http://schemas.openxmlformats.org/officeDocument/2006/relationships/hyperlink" Target="https://www.waterboards.ca.gov/resources/email_subscriptions/swrcb_subscribe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erik.porse@owp.csus.edu" TargetMode="External"/><Relationship Id="rId2" Type="http://schemas.openxmlformats.org/officeDocument/2006/relationships/hyperlink" Target="mailto:maureen.kerner@owp.csus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brian.currier@owp.csus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erboards.ca.gov/water_issues/programs/stormwater/storms/docs/swrcb_schools_lid_2018fnl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p.csus.edu/LIDTool/Start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743" y="5402317"/>
            <a:ext cx="7583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50800" dist="12700" dir="5400000" algn="ctr" rotWithShape="0">
                    <a:schemeClr val="bg1">
                      <a:lumMod val="50000"/>
                    </a:schemeClr>
                  </a:outerShdw>
                </a:effectLst>
              </a:rPr>
              <a:t>An example of identifying and meeting water policy needs </a:t>
            </a:r>
            <a:endParaRPr lang="en-US" sz="2400" dirty="0">
              <a:solidFill>
                <a:schemeClr val="bg1"/>
              </a:solidFill>
              <a:effectLst>
                <a:outerShdw blurRad="50800" dist="12700" dir="5400000" algn="ctr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80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</a:t>
            </a:r>
            <a:r>
              <a:rPr lang="en-US" dirty="0"/>
              <a:t>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6135"/>
            <a:ext cx="4090495" cy="4351338"/>
          </a:xfrm>
        </p:spPr>
        <p:txBody>
          <a:bodyPr/>
          <a:lstStyle/>
          <a:p>
            <a:r>
              <a:rPr lang="en-US" dirty="0"/>
              <a:t>Permitting</a:t>
            </a:r>
          </a:p>
          <a:p>
            <a:r>
              <a:rPr lang="en-US" dirty="0"/>
              <a:t>Scheduling</a:t>
            </a:r>
          </a:p>
          <a:p>
            <a:r>
              <a:rPr lang="en-US" dirty="0"/>
              <a:t>Nuances for SCM construction</a:t>
            </a:r>
          </a:p>
          <a:p>
            <a:r>
              <a:rPr lang="en-US" dirty="0"/>
              <a:t>Checklists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157330" y="1690689"/>
            <a:ext cx="3458026" cy="3284359"/>
            <a:chOff x="4157330" y="1690689"/>
            <a:chExt cx="3458026" cy="32843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7330" y="1690689"/>
              <a:ext cx="3458026" cy="328435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58855" y="1754379"/>
              <a:ext cx="338716" cy="5422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345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  <a:p>
            <a:r>
              <a:rPr lang="en-US" dirty="0"/>
              <a:t>Outreach to </a:t>
            </a:r>
            <a:r>
              <a:rPr lang="en-US" dirty="0" smtClean="0"/>
              <a:t>staff</a:t>
            </a:r>
          </a:p>
          <a:p>
            <a:r>
              <a:rPr lang="en-US" dirty="0" smtClean="0"/>
              <a:t>O&amp;M template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105" y="3573126"/>
            <a:ext cx="5651790" cy="2381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489" y="3946005"/>
            <a:ext cx="139707" cy="1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6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Costing </a:t>
            </a:r>
            <a:r>
              <a:rPr lang="en-US" dirty="0"/>
              <a:t>and Funding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50065"/>
            <a:ext cx="7886700" cy="4326898"/>
          </a:xfrm>
        </p:spPr>
        <p:txBody>
          <a:bodyPr/>
          <a:lstStyle/>
          <a:p>
            <a:r>
              <a:rPr lang="en-US" dirty="0"/>
              <a:t>Capital and annual cost tradeoffs</a:t>
            </a:r>
          </a:p>
          <a:p>
            <a:r>
              <a:rPr lang="en-US" dirty="0"/>
              <a:t>Cost-benefit</a:t>
            </a:r>
          </a:p>
          <a:p>
            <a:r>
              <a:rPr lang="en-US" dirty="0"/>
              <a:t>Cost resources</a:t>
            </a:r>
          </a:p>
          <a:p>
            <a:r>
              <a:rPr lang="en-US" dirty="0"/>
              <a:t>Funding </a:t>
            </a:r>
            <a:r>
              <a:rPr lang="en-US" dirty="0" smtClean="0"/>
              <a:t>resources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01" y="3823953"/>
            <a:ext cx="3879555" cy="141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6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Tools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00" t="2589" r="4498" b="3160"/>
          <a:stretch/>
        </p:blipFill>
        <p:spPr>
          <a:xfrm>
            <a:off x="4859079" y="1552353"/>
            <a:ext cx="3955312" cy="463579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ACB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ACB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ACB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ACB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ACB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Joint use facilities</a:t>
            </a:r>
          </a:p>
          <a:p>
            <a:r>
              <a:rPr lang="en-US" dirty="0"/>
              <a:t>Joint programs</a:t>
            </a:r>
          </a:p>
          <a:p>
            <a:r>
              <a:rPr lang="en-US" dirty="0"/>
              <a:t>Joint benefits</a:t>
            </a:r>
          </a:p>
          <a:p>
            <a:r>
              <a:rPr lang="en-US" dirty="0"/>
              <a:t>Funding tools</a:t>
            </a:r>
          </a:p>
          <a:p>
            <a:r>
              <a:rPr lang="en-US" dirty="0"/>
              <a:t>Barriers</a:t>
            </a:r>
          </a:p>
          <a:p>
            <a:r>
              <a:rPr lang="en-US" dirty="0"/>
              <a:t>Example agreements</a:t>
            </a:r>
          </a:p>
        </p:txBody>
      </p:sp>
    </p:spTree>
    <p:extLst>
      <p:ext uri="{BB962C8B-B14F-4D97-AF65-F5344CB8AC3E}">
        <p14:creationId xmlns:p14="http://schemas.microsoft.com/office/powerpoint/2010/main" val="201687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review process and authorities</a:t>
            </a:r>
          </a:p>
          <a:p>
            <a:r>
              <a:rPr lang="en-US" dirty="0" smtClean="0"/>
              <a:t>Fire safety</a:t>
            </a:r>
          </a:p>
          <a:p>
            <a:r>
              <a:rPr lang="en-US" dirty="0" smtClean="0"/>
              <a:t>Pedestrian access</a:t>
            </a:r>
          </a:p>
          <a:p>
            <a:r>
              <a:rPr lang="en-US" dirty="0" smtClean="0"/>
              <a:t>Hard court play areas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53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Engaging in Water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Identifying needs</a:t>
            </a:r>
          </a:p>
          <a:p>
            <a:r>
              <a:rPr lang="en-US" dirty="0" smtClean="0"/>
              <a:t>Addressing emerging issues</a:t>
            </a:r>
          </a:p>
          <a:p>
            <a:r>
              <a:rPr lang="en-US" dirty="0" smtClean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92577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Need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Law</a:t>
            </a:r>
          </a:p>
          <a:p>
            <a:r>
              <a:rPr lang="en-US" dirty="0"/>
              <a:t>Regulations</a:t>
            </a:r>
          </a:p>
          <a:p>
            <a:r>
              <a:rPr lang="en-US" dirty="0" smtClean="0"/>
              <a:t>Tools</a:t>
            </a:r>
            <a:endParaRPr lang="en-US" dirty="0"/>
          </a:p>
          <a:p>
            <a:r>
              <a:rPr lang="en-US" dirty="0" smtClean="0"/>
              <a:t>Projects</a:t>
            </a:r>
          </a:p>
          <a:p>
            <a:r>
              <a:rPr lang="en-US" dirty="0" smtClean="0"/>
              <a:t>Emerging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4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</a:t>
            </a:r>
            <a:r>
              <a:rPr lang="en-US" dirty="0" smtClean="0"/>
              <a:t>Emerging Issues </a:t>
            </a:r>
            <a:r>
              <a:rPr lang="en-US" dirty="0"/>
              <a:t>: </a:t>
            </a:r>
            <a:r>
              <a:rPr lang="en-US" dirty="0" smtClean="0"/>
              <a:t>The Case of Stormwater Capture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99045"/>
            <a:ext cx="7886700" cy="5032375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dist="38100" dir="2700000" algn="tl" rotWithShape="0">
                    <a:schemeClr val="bg1">
                      <a:lumMod val="95000"/>
                    </a:schemeClr>
                  </a:outerShdw>
                </a:effectLst>
              </a:rPr>
              <a:t>What if capture changes downstream habitats?</a:t>
            </a:r>
          </a:p>
          <a:p>
            <a:r>
              <a:rPr lang="en-US" dirty="0" smtClean="0">
                <a:effectLst>
                  <a:outerShdw dist="38100" dir="2700000" algn="tl" rotWithShape="0">
                    <a:schemeClr val="bg1">
                      <a:lumMod val="95000"/>
                    </a:schemeClr>
                  </a:outerShdw>
                </a:effectLst>
              </a:rPr>
              <a:t>What </a:t>
            </a:r>
            <a:r>
              <a:rPr lang="en-US" dirty="0">
                <a:effectLst>
                  <a:outerShdw dist="38100" dir="2700000" algn="tl" rotWithShape="0">
                    <a:schemeClr val="bg1">
                      <a:lumMod val="95000"/>
                    </a:schemeClr>
                  </a:outerShdw>
                </a:effectLst>
              </a:rPr>
              <a:t>is the value of captured stormwater?</a:t>
            </a:r>
          </a:p>
          <a:p>
            <a:r>
              <a:rPr lang="en-US" dirty="0">
                <a:effectLst>
                  <a:outerShdw dist="38100" dir="2700000" algn="tl" rotWithShape="0">
                    <a:schemeClr val="bg1">
                      <a:lumMod val="95000"/>
                    </a:schemeClr>
                  </a:outerShdw>
                </a:effectLst>
              </a:rPr>
              <a:t>What are the better uses of captured </a:t>
            </a:r>
            <a:r>
              <a:rPr lang="en-US" dirty="0" smtClean="0">
                <a:effectLst>
                  <a:outerShdw dist="38100" dir="2700000" algn="tl" rotWithShape="0">
                    <a:schemeClr val="bg1">
                      <a:lumMod val="95000"/>
                    </a:schemeClr>
                  </a:outerShdw>
                </a:effectLst>
              </a:rPr>
              <a:t>stormwater</a:t>
            </a:r>
            <a:r>
              <a:rPr lang="en-US" dirty="0">
                <a:effectLst>
                  <a:outerShdw dist="38100" dir="2700000" algn="tl" rotWithShape="0">
                    <a:schemeClr val="bg1">
                      <a:lumMod val="95000"/>
                    </a:schemeClr>
                  </a:outerShdw>
                </a:effectLst>
              </a:rPr>
              <a:t>?</a:t>
            </a:r>
          </a:p>
          <a:p>
            <a:r>
              <a:rPr lang="en-US" dirty="0">
                <a:effectLst>
                  <a:outerShdw dist="38100" dir="2700000" algn="tl" rotWithShape="0">
                    <a:schemeClr val="bg1">
                      <a:lumMod val="95000"/>
                    </a:schemeClr>
                  </a:outerShdw>
                </a:effectLst>
              </a:rPr>
              <a:t>What are the best water management strategies for fit-for-purpose treatment?</a:t>
            </a:r>
          </a:p>
          <a:p>
            <a:r>
              <a:rPr lang="en-US" dirty="0" smtClean="0">
                <a:effectLst>
                  <a:outerShdw dist="38100" dir="2700000" algn="tl" rotWithShape="0">
                    <a:schemeClr val="bg1">
                      <a:lumMod val="95000"/>
                    </a:schemeClr>
                  </a:outerShdw>
                </a:effectLst>
              </a:rPr>
              <a:t>What </a:t>
            </a:r>
            <a:r>
              <a:rPr lang="en-US" dirty="0">
                <a:effectLst>
                  <a:outerShdw dist="38100" dir="2700000" algn="tl" rotWithShape="0">
                    <a:schemeClr val="bg1">
                      <a:lumMod val="95000"/>
                    </a:schemeClr>
                  </a:outerShdw>
                </a:effectLst>
              </a:rPr>
              <a:t>science is needed for better regulation or policy (fewer barriers, more incentives</a:t>
            </a:r>
            <a:r>
              <a:rPr lang="en-US" dirty="0" smtClean="0">
                <a:effectLst>
                  <a:outerShdw dist="38100" dir="2700000" algn="tl" rotWithShape="0">
                    <a:schemeClr val="bg1">
                      <a:lumMod val="95000"/>
                    </a:schemeClr>
                  </a:outerShdw>
                </a:effectLst>
              </a:rPr>
              <a:t>)?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6304" y="6248653"/>
            <a:ext cx="7358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https://www.waterboards.ca.gov/water_issues/programs/stormwater/storms/docs/storms_capture_use.pdf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(capture and use project)</a:t>
            </a:r>
          </a:p>
        </p:txBody>
      </p:sp>
    </p:spTree>
    <p:extLst>
      <p:ext uri="{BB962C8B-B14F-4D97-AF65-F5344CB8AC3E}">
        <p14:creationId xmlns:p14="http://schemas.microsoft.com/office/powerpoint/2010/main" val="191452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04365"/>
            <a:ext cx="7886700" cy="4911506"/>
          </a:xfrm>
        </p:spPr>
        <p:txBody>
          <a:bodyPr>
            <a:normAutofit/>
          </a:bodyPr>
          <a:lstStyle/>
          <a:p>
            <a:r>
              <a:rPr lang="en-US" dirty="0"/>
              <a:t>Legislature: </a:t>
            </a:r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leginfo.legislature.ca.gov/faces/billSearchClient.xhtml</a:t>
            </a:r>
            <a:r>
              <a:rPr lang="en-US" sz="1600" dirty="0" smtClean="0"/>
              <a:t>  </a:t>
            </a:r>
          </a:p>
          <a:p>
            <a:r>
              <a:rPr lang="en-US" dirty="0" smtClean="0"/>
              <a:t>California Stormwater Quality Association (CASQA); subcommittees </a:t>
            </a:r>
            <a:r>
              <a:rPr lang="en-US" dirty="0"/>
              <a:t>open to </a:t>
            </a:r>
            <a:r>
              <a:rPr lang="en-US" dirty="0" smtClean="0"/>
              <a:t>all: </a:t>
            </a:r>
            <a:r>
              <a:rPr lang="en-US" sz="1600" dirty="0" smtClean="0">
                <a:hlinkClick r:id="rId3"/>
              </a:rPr>
              <a:t>www.casqa.org</a:t>
            </a:r>
            <a:endParaRPr lang="en-US" sz="1600" dirty="0"/>
          </a:p>
          <a:p>
            <a:r>
              <a:rPr lang="en-US" dirty="0"/>
              <a:t>State Water Board </a:t>
            </a:r>
            <a:r>
              <a:rPr lang="en-US" dirty="0" smtClean="0"/>
              <a:t>listserv: </a:t>
            </a:r>
            <a:r>
              <a:rPr lang="en-US" sz="1600" dirty="0" smtClean="0">
                <a:hlinkClick r:id="rId4"/>
              </a:rPr>
              <a:t>https</a:t>
            </a:r>
            <a:r>
              <a:rPr lang="en-US" sz="1600" dirty="0">
                <a:hlinkClick r:id="rId4"/>
              </a:rPr>
              <a:t>://</a:t>
            </a:r>
            <a:r>
              <a:rPr lang="en-US" sz="1600" dirty="0" smtClean="0">
                <a:hlinkClick r:id="rId4"/>
              </a:rPr>
              <a:t>www.waterboards.ca.gov/resources/email_subscriptions/swrcb_subscribe.html</a:t>
            </a:r>
            <a:endParaRPr lang="en-US" sz="1600" dirty="0"/>
          </a:p>
          <a:p>
            <a:r>
              <a:rPr lang="en-US" dirty="0"/>
              <a:t>State Water Board </a:t>
            </a:r>
            <a:r>
              <a:rPr lang="en-US" dirty="0" smtClean="0"/>
              <a:t>STORMS Projects: </a:t>
            </a:r>
            <a:r>
              <a:rPr lang="en-US" sz="1600" dirty="0" smtClean="0">
                <a:hlinkClick r:id="rId5"/>
              </a:rPr>
              <a:t>https</a:t>
            </a:r>
            <a:r>
              <a:rPr lang="en-US" sz="1600" dirty="0">
                <a:hlinkClick r:id="rId5"/>
              </a:rPr>
              <a:t>://www.waterboards.ca.gov/water_issues/programs/stormwater/storms</a:t>
            </a:r>
            <a:r>
              <a:rPr lang="en-US" sz="1600" dirty="0" smtClean="0">
                <a:hlinkClick r:id="rId5"/>
              </a:rPr>
              <a:t>/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1701209"/>
            <a:ext cx="6639061" cy="779235"/>
          </a:xfrm>
        </p:spPr>
        <p:txBody>
          <a:bodyPr>
            <a:noAutofit/>
          </a:bodyPr>
          <a:lstStyle/>
          <a:p>
            <a:r>
              <a:rPr lang="en-US" sz="2400" dirty="0" smtClean="0"/>
              <a:t>www.owp.csus.edu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www.efc.csus.edu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3888" y="3182879"/>
            <a:ext cx="7886700" cy="1500187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Contacts:</a:t>
            </a:r>
          </a:p>
          <a:p>
            <a:r>
              <a:rPr lang="en-US" dirty="0">
                <a:hlinkClick r:id="rId2"/>
              </a:rPr>
              <a:t>maureen.kerner@owp.csus.edu</a:t>
            </a:r>
            <a:endParaRPr lang="en-US" dirty="0"/>
          </a:p>
          <a:p>
            <a:r>
              <a:rPr lang="en-US" dirty="0">
                <a:hlinkClick r:id="rId3"/>
              </a:rPr>
              <a:t>erik.porse@owp.csus.edu</a:t>
            </a:r>
            <a:endParaRPr lang="en-US" dirty="0"/>
          </a:p>
          <a:p>
            <a:r>
              <a:rPr lang="en-US" dirty="0">
                <a:hlinkClick r:id="rId4"/>
              </a:rPr>
              <a:t>brian.currier@owp.csus.edu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95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Showcase State Water Board Guidance</a:t>
            </a:r>
          </a:p>
          <a:p>
            <a:pPr lvl="1"/>
            <a:r>
              <a:rPr lang="en-US" dirty="0" smtClean="0"/>
              <a:t>Background </a:t>
            </a:r>
          </a:p>
          <a:p>
            <a:pPr lvl="1"/>
            <a:r>
              <a:rPr lang="en-US" dirty="0" smtClean="0"/>
              <a:t>Key Questions</a:t>
            </a:r>
          </a:p>
          <a:p>
            <a:pPr lvl="1"/>
            <a:r>
              <a:rPr lang="en-US" dirty="0" smtClean="0"/>
              <a:t>Project approach</a:t>
            </a:r>
          </a:p>
          <a:p>
            <a:pPr lvl="1"/>
            <a:r>
              <a:rPr lang="en-US" dirty="0" smtClean="0"/>
              <a:t>Content</a:t>
            </a:r>
          </a:p>
          <a:p>
            <a:r>
              <a:rPr lang="en-US" dirty="0" smtClean="0"/>
              <a:t>Engaging in water projects</a:t>
            </a:r>
            <a:endParaRPr lang="en-US" dirty="0"/>
          </a:p>
          <a:p>
            <a:pPr lvl="1"/>
            <a:r>
              <a:rPr lang="en-US" dirty="0" smtClean="0"/>
              <a:t>Identify needs</a:t>
            </a:r>
          </a:p>
          <a:p>
            <a:pPr lvl="1"/>
            <a:r>
              <a:rPr lang="en-US" dirty="0" smtClean="0"/>
              <a:t>Addressing emerging issues</a:t>
            </a:r>
          </a:p>
          <a:p>
            <a:pPr lvl="1"/>
            <a:r>
              <a:rPr lang="en-US" dirty="0" smtClean="0"/>
              <a:t>Resources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35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86759"/>
            <a:ext cx="7886700" cy="4824248"/>
          </a:xfrm>
        </p:spPr>
        <p:txBody>
          <a:bodyPr>
            <a:normAutofit/>
          </a:bodyPr>
          <a:lstStyle/>
          <a:p>
            <a:r>
              <a:rPr lang="en-US" dirty="0"/>
              <a:t>California Senate Bill 541, Allen. </a:t>
            </a:r>
            <a:r>
              <a:rPr lang="en-US" i="1" dirty="0"/>
              <a:t>Water: School Facility Water Capture Practices </a:t>
            </a:r>
          </a:p>
          <a:p>
            <a:r>
              <a:rPr lang="en-US" i="1" dirty="0" smtClean="0"/>
              <a:t>Regulation</a:t>
            </a:r>
            <a:r>
              <a:rPr lang="en-US" i="1" dirty="0"/>
              <a:t>: Stormwater permits did not apply to most school districts, so actions are voluntary</a:t>
            </a:r>
          </a:p>
          <a:p>
            <a:r>
              <a:rPr lang="en-US" i="1" dirty="0"/>
              <a:t>Policy: Varies by school district</a:t>
            </a:r>
          </a:p>
          <a:p>
            <a:r>
              <a:rPr lang="en-US" i="1" dirty="0"/>
              <a:t>Tools: Variety of previous work</a:t>
            </a:r>
          </a:p>
          <a:p>
            <a:r>
              <a:rPr lang="en-US" i="1" dirty="0"/>
              <a:t>Projects: </a:t>
            </a:r>
            <a:r>
              <a:rPr lang="en-US" dirty="0"/>
              <a:t>Draught Response Outreach Program for </a:t>
            </a:r>
            <a:r>
              <a:rPr lang="en-US" dirty="0" smtClean="0"/>
              <a:t>Schools (</a:t>
            </a:r>
            <a:r>
              <a:rPr lang="en-US" i="1" dirty="0" smtClean="0"/>
              <a:t>DROPS)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0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capture runoff?</a:t>
            </a:r>
          </a:p>
          <a:p>
            <a:r>
              <a:rPr lang="en-US" dirty="0" smtClean="0"/>
              <a:t>Why schools?</a:t>
            </a:r>
          </a:p>
          <a:p>
            <a:r>
              <a:rPr lang="en-US" dirty="0" smtClean="0"/>
              <a:t>How to capture?</a:t>
            </a:r>
          </a:p>
          <a:p>
            <a:r>
              <a:rPr lang="en-US" dirty="0" smtClean="0"/>
              <a:t>How to fund?</a:t>
            </a:r>
          </a:p>
          <a:p>
            <a:r>
              <a:rPr lang="en-US" dirty="0" smtClean="0"/>
              <a:t>Are there codes to modify?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44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needs of SWB, DSA, and CDE</a:t>
            </a:r>
          </a:p>
          <a:p>
            <a:r>
              <a:rPr lang="en-US" dirty="0" smtClean="0"/>
              <a:t>Identify audience</a:t>
            </a:r>
          </a:p>
          <a:p>
            <a:r>
              <a:rPr lang="en-US" dirty="0" smtClean="0"/>
              <a:t>Engage stakeholders and practitioners</a:t>
            </a:r>
          </a:p>
          <a:p>
            <a:r>
              <a:rPr lang="en-US" dirty="0" smtClean="0"/>
              <a:t>Gather existing resources and practices</a:t>
            </a:r>
          </a:p>
          <a:p>
            <a:r>
              <a:rPr lang="en-US" dirty="0" smtClean="0"/>
              <a:t>Identify barriers and constraints</a:t>
            </a:r>
          </a:p>
          <a:p>
            <a:r>
              <a:rPr lang="en-US" dirty="0" smtClean="0"/>
              <a:t>Highlight best practices</a:t>
            </a:r>
          </a:p>
          <a:p>
            <a:r>
              <a:rPr lang="en-US" dirty="0" smtClean="0"/>
              <a:t>Look for synergies among all school functions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3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321" y="1690689"/>
            <a:ext cx="2777156" cy="355003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24023" y="5988733"/>
            <a:ext cx="7495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https://www.waterboards.ca.gov/water_issues/programs/stormwater/storms/docs/swrcb_schools_lid_2018fnl.pdf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School Benefits</a:t>
            </a:r>
          </a:p>
          <a:p>
            <a:pPr lvl="1"/>
            <a:r>
              <a:rPr lang="en-US" dirty="0" smtClean="0"/>
              <a:t>Enhanced educational opportunities</a:t>
            </a:r>
          </a:p>
          <a:p>
            <a:pPr lvl="1"/>
            <a:r>
              <a:rPr lang="en-US" dirty="0" smtClean="0"/>
              <a:t>Improved student heath and wellbeing</a:t>
            </a:r>
          </a:p>
          <a:p>
            <a:pPr lvl="1"/>
            <a:r>
              <a:rPr lang="en-US" dirty="0" smtClean="0"/>
              <a:t>Leverage funding</a:t>
            </a:r>
          </a:p>
          <a:p>
            <a:pPr lvl="1"/>
            <a:r>
              <a:rPr lang="en-US" dirty="0" smtClean="0"/>
              <a:t>Drainage improvement</a:t>
            </a:r>
            <a:endParaRPr lang="en-US" dirty="0"/>
          </a:p>
          <a:p>
            <a:r>
              <a:rPr lang="en-US" dirty="0" smtClean="0"/>
              <a:t>Regional Benefits</a:t>
            </a:r>
            <a:endParaRPr lang="en-US" dirty="0"/>
          </a:p>
          <a:p>
            <a:pPr lvl="1"/>
            <a:r>
              <a:rPr lang="en-US" dirty="0" smtClean="0"/>
              <a:t>Water </a:t>
            </a:r>
            <a:r>
              <a:rPr lang="en-US" dirty="0"/>
              <a:t>supply</a:t>
            </a:r>
          </a:p>
          <a:p>
            <a:pPr lvl="1"/>
            <a:r>
              <a:rPr lang="en-US" dirty="0"/>
              <a:t>Water </a:t>
            </a:r>
            <a:r>
              <a:rPr lang="en-US" dirty="0" smtClean="0"/>
              <a:t>quality</a:t>
            </a:r>
          </a:p>
          <a:p>
            <a:pPr lvl="1"/>
            <a:r>
              <a:rPr lang="en-US" dirty="0" smtClean="0"/>
              <a:t>Flood control</a:t>
            </a:r>
          </a:p>
          <a:p>
            <a:pPr lvl="1"/>
            <a:r>
              <a:rPr lang="en-US" dirty="0" smtClean="0"/>
              <a:t>Environmental protection</a:t>
            </a:r>
          </a:p>
          <a:p>
            <a:pPr lvl="1"/>
            <a:r>
              <a:rPr lang="en-US" dirty="0" smtClean="0"/>
              <a:t>Community enhancement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686" y="3109655"/>
            <a:ext cx="3045041" cy="359595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933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23589"/>
          </a:xfrm>
        </p:spPr>
        <p:txBody>
          <a:bodyPr numCol="3">
            <a:noAutofit/>
          </a:bodyPr>
          <a:lstStyle/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0" y="1469753"/>
            <a:ext cx="9072445" cy="4366880"/>
          </a:xfrm>
          <a:prstGeom prst="rect">
            <a:avLst/>
          </a:prstGeom>
        </p:spPr>
      </p:pic>
      <p:sp>
        <p:nvSpPr>
          <p:cNvPr id="7" name="Flowchart: Connector 6"/>
          <p:cNvSpPr/>
          <p:nvPr/>
        </p:nvSpPr>
        <p:spPr>
          <a:xfrm>
            <a:off x="8489068" y="3015363"/>
            <a:ext cx="83431" cy="7883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6396636" y="3094192"/>
            <a:ext cx="99413" cy="7883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095748" y="3100544"/>
            <a:ext cx="114302" cy="8518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33841" y="3146755"/>
            <a:ext cx="42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ACBD"/>
                </a:solidFill>
              </a:rPr>
              <a:t>,</a:t>
            </a:r>
            <a:endParaRPr lang="en-US" dirty="0">
              <a:solidFill>
                <a:srgbClr val="00AC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</a:t>
            </a:r>
            <a:r>
              <a:rPr lang="en-US" dirty="0"/>
              <a:t>and Design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248" y="1594398"/>
            <a:ext cx="8263102" cy="1117272"/>
          </a:xfrm>
        </p:spPr>
        <p:txBody>
          <a:bodyPr numCol="1"/>
          <a:lstStyle/>
          <a:p>
            <a:r>
              <a:rPr lang="en-US" dirty="0"/>
              <a:t>Steps, checklists, team development, design options</a:t>
            </a:r>
          </a:p>
          <a:p>
            <a:r>
              <a:rPr lang="en-US" dirty="0"/>
              <a:t>Tools: </a:t>
            </a:r>
            <a:r>
              <a:rPr lang="en-US" dirty="0">
                <a:hlinkClick r:id="rId3"/>
              </a:rPr>
              <a:t>https://www.owp.csus.edu/LIDTool/Start.aspx</a:t>
            </a:r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832" y="2711670"/>
            <a:ext cx="5680335" cy="378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9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E2321E03D2354E9190B577D56D54E7" ma:contentTypeVersion="2" ma:contentTypeDescription="Create a new document." ma:contentTypeScope="" ma:versionID="80c03c2860955ac14cd637859af16ff0">
  <xsd:schema xmlns:xsd="http://www.w3.org/2001/XMLSchema" xmlns:xs="http://www.w3.org/2001/XMLSchema" xmlns:p="http://schemas.microsoft.com/office/2006/metadata/properties" xmlns:ns1="http://schemas.microsoft.com/sharepoint/v3" xmlns:ns2="30355ef0-b855-4ebb-a92a-a6c79f7573fd" targetNamespace="http://schemas.microsoft.com/office/2006/metadata/properties" ma:root="true" ma:fieldsID="93666a9fa8e6f26f07a97bcd12991a47" ns1:_="" ns2:_="">
    <xsd:import namespace="http://schemas.microsoft.com/sharepoint/v3"/>
    <xsd:import namespace="30355ef0-b855-4ebb-a92a-a6c79f7573f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55ef0-b855-4ebb-a92a-a6c79f7573f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D3E022-ED2C-4EDF-B937-A6539E2DD9B8}"/>
</file>

<file path=customXml/itemProps2.xml><?xml version="1.0" encoding="utf-8"?>
<ds:datastoreItem xmlns:ds="http://schemas.openxmlformats.org/officeDocument/2006/customXml" ds:itemID="{30EB00C3-2BE6-4638-84BE-83F5DFD7807B}"/>
</file>

<file path=customXml/itemProps3.xml><?xml version="1.0" encoding="utf-8"?>
<ds:datastoreItem xmlns:ds="http://schemas.openxmlformats.org/officeDocument/2006/customXml" ds:itemID="{BECFA869-F5A9-4C72-AF5D-3FDC9368F5B8}"/>
</file>

<file path=customXml/itemProps4.xml><?xml version="1.0" encoding="utf-8"?>
<ds:datastoreItem xmlns:ds="http://schemas.openxmlformats.org/officeDocument/2006/customXml" ds:itemID="{CF2048CF-A4F0-4DB3-B23A-8259F20507A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1216</TotalTime>
  <Words>623</Words>
  <Application>Microsoft Office PowerPoint</Application>
  <PresentationFormat>On-screen Show (4:3)</PresentationFormat>
  <Paragraphs>138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Outline</vt:lpstr>
      <vt:lpstr>Background</vt:lpstr>
      <vt:lpstr>Key Questions</vt:lpstr>
      <vt:lpstr>Project Approach</vt:lpstr>
      <vt:lpstr>Content</vt:lpstr>
      <vt:lpstr>Benefits</vt:lpstr>
      <vt:lpstr>Practices</vt:lpstr>
      <vt:lpstr>Planning and Design Tools</vt:lpstr>
      <vt:lpstr>Construction Tips</vt:lpstr>
      <vt:lpstr>Maintenance Highlights</vt:lpstr>
      <vt:lpstr>Costing and Funding Tools</vt:lpstr>
      <vt:lpstr>Collaboration Tools</vt:lpstr>
      <vt:lpstr>Code Constraints</vt:lpstr>
      <vt:lpstr>Engaging in Water Projects</vt:lpstr>
      <vt:lpstr>Identifying Need </vt:lpstr>
      <vt:lpstr>Addressing Emerging Issues : The Case of Stormwater Capture</vt:lpstr>
      <vt:lpstr>Resources</vt:lpstr>
      <vt:lpstr>www.owp.csus.edu www.efc.csus.edu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 Stormwater Capture at Schools</dc:title>
  <dc:creator>Parkhurst, Richard</dc:creator>
  <cp:lastModifiedBy>Laura Ramos</cp:lastModifiedBy>
  <cp:revision>72</cp:revision>
  <cp:lastPrinted>2019-04-24T16:44:42Z</cp:lastPrinted>
  <dcterms:created xsi:type="dcterms:W3CDTF">2019-04-22T20:31:43Z</dcterms:created>
  <dcterms:modified xsi:type="dcterms:W3CDTF">2019-04-25T15:42:01Z</dcterms:modified>
  <cp:category>Low impact development, stormwater capture, water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0x010100AAE2321E03D2354E9190B577D56D54E7</vt:lpwstr>
  </property>
</Properties>
</file>