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4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40" r:id="rId3"/>
    <p:sldId id="345" r:id="rId4"/>
    <p:sldId id="367" r:id="rId5"/>
    <p:sldId id="336" r:id="rId6"/>
    <p:sldId id="359" r:id="rId7"/>
    <p:sldId id="360" r:id="rId8"/>
    <p:sldId id="291" r:id="rId9"/>
    <p:sldId id="322" r:id="rId10"/>
    <p:sldId id="363" r:id="rId11"/>
    <p:sldId id="352" r:id="rId12"/>
    <p:sldId id="364" r:id="rId13"/>
    <p:sldId id="365" r:id="rId14"/>
    <p:sldId id="356" r:id="rId15"/>
    <p:sldId id="300" r:id="rId16"/>
    <p:sldId id="362" r:id="rId17"/>
    <p:sldId id="305" r:id="rId18"/>
    <p:sldId id="361" r:id="rId19"/>
    <p:sldId id="366" r:id="rId20"/>
    <p:sldId id="344" r:id="rId21"/>
    <p:sldId id="354" r:id="rId22"/>
    <p:sldId id="355" r:id="rId23"/>
    <p:sldId id="319" r:id="rId24"/>
    <p:sldId id="272" r:id="rId25"/>
    <p:sldId id="273" r:id="rId26"/>
    <p:sldId id="284" r:id="rId27"/>
    <p:sldId id="285" r:id="rId28"/>
    <p:sldId id="286" r:id="rId2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88677" autoAdjust="0"/>
  </p:normalViewPr>
  <p:slideViewPr>
    <p:cSldViewPr snapToGrid="0">
      <p:cViewPr varScale="1">
        <p:scale>
          <a:sx n="102" d="100"/>
          <a:sy n="102" d="100"/>
        </p:scale>
        <p:origin x="78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16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4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1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/>
          <a:lstStyle>
            <a:lvl1pPr algn="r">
              <a:defRPr sz="1200"/>
            </a:lvl1pPr>
          </a:lstStyle>
          <a:p>
            <a:fld id="{B25B9D32-C234-420C-BFC1-9D00A02FB612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6"/>
            <a:ext cx="3038475" cy="466725"/>
          </a:xfrm>
          <a:prstGeom prst="rect">
            <a:avLst/>
          </a:prstGeom>
        </p:spPr>
        <p:txBody>
          <a:bodyPr vert="horz" lIns="91427" tIns="45713" rIns="91427" bIns="45713" rtlCol="0" anchor="b"/>
          <a:lstStyle>
            <a:lvl1pPr algn="r">
              <a:defRPr sz="1200"/>
            </a:lvl1pPr>
          </a:lstStyle>
          <a:p>
            <a:fld id="{81DD5845-4320-4A8E-B186-DE40E7B1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50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D8B69D55-7901-4B16-9F30-8167B25384E5}" type="datetimeFigureOut">
              <a:rPr lang="en-US" smtClean="0"/>
              <a:t>4/25/2019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3CC5E100-BDC9-4E3E-B02A-B9CF1F6BB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26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dl.water.ca.gov/waterdatalibrary/groundwater/hydrographs/brr_hydro.cfm?CFGRIDKEY=19346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Precipitation (914 TAF)</a:t>
            </a:r>
          </a:p>
          <a:p>
            <a:r>
              <a:rPr lang="en-US" sz="1200" dirty="0" smtClean="0"/>
              <a:t>Applied Surface Water (715 TAF)</a:t>
            </a:r>
          </a:p>
          <a:p>
            <a:r>
              <a:rPr lang="en-US" sz="1200" dirty="0" smtClean="0"/>
              <a:t>Groundwater Pumping (411 TAF)</a:t>
            </a:r>
          </a:p>
          <a:p>
            <a:pPr marL="0" indent="0">
              <a:buNone/>
            </a:pPr>
            <a:r>
              <a:rPr lang="en-US" sz="1200" dirty="0" smtClean="0"/>
              <a:t>= 2.04 MAF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5E100-BDC9-4E3E-B02A-B9CF1F6BBD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88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r>
              <a:rPr lang="en-US" dirty="0" smtClean="0">
                <a:effectLst/>
              </a:rPr>
              <a:t>22N01E28J003M</a:t>
            </a:r>
          </a:p>
          <a:p>
            <a:r>
              <a:rPr lang="en-US" dirty="0" smtClean="0">
                <a:hlinkClick r:id="rId3"/>
              </a:rPr>
              <a:t>http://wdl.water.ca.gov/waterdatalibrary/groundwater/hydrographs/brr_hydro.cfm?CFGRIDKEY=19346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5E100-BDC9-4E3E-B02A-B9CF1F6BBD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8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2014			SGMA legislation</a:t>
            </a:r>
          </a:p>
          <a:p>
            <a:r>
              <a:rPr lang="en-US" sz="2400" dirty="0" smtClean="0"/>
              <a:t>2017 			Establish Groundwater Sustainability Agencies</a:t>
            </a:r>
          </a:p>
          <a:p>
            <a:r>
              <a:rPr lang="en-US" sz="2400" dirty="0" smtClean="0"/>
              <a:t>2022 			Submit </a:t>
            </a:r>
            <a:r>
              <a:rPr lang="en-US" sz="2400" b="1" dirty="0" smtClean="0"/>
              <a:t>Groundwater Sustainability Plan(s)</a:t>
            </a:r>
          </a:p>
          <a:p>
            <a:r>
              <a:rPr lang="en-US" sz="2400" dirty="0" smtClean="0"/>
              <a:t>2022-2042		Implementation</a:t>
            </a:r>
          </a:p>
          <a:p>
            <a:pPr marL="2286000" lvl="5" indent="0">
              <a:buNone/>
            </a:pPr>
            <a:r>
              <a:rPr lang="en-US" sz="1800" dirty="0" smtClean="0"/>
              <a:t>Annual Repots and 5-Year Plan Updates</a:t>
            </a:r>
          </a:p>
          <a:p>
            <a:pPr marL="2286000" lvl="5" indent="0">
              <a:buNone/>
            </a:pPr>
            <a:r>
              <a:rPr lang="en-US" sz="1800" dirty="0" smtClean="0"/>
              <a:t>Projects and actions to achieve “sustainability”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5E100-BDC9-4E3E-B02A-B9CF1F6BBD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38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SGMA leaves assessment of </a:t>
            </a:r>
            <a:r>
              <a:rPr lang="en-US" sz="2400" dirty="0" err="1" smtClean="0"/>
              <a:t>interbasin</a:t>
            </a:r>
            <a:r>
              <a:rPr lang="en-US" sz="2400" dirty="0" smtClean="0"/>
              <a:t> interaction to DWR during GSP review</a:t>
            </a:r>
          </a:p>
          <a:p>
            <a:r>
              <a:rPr lang="en-US" sz="2400" dirty="0" smtClean="0"/>
              <a:t>As a region</a:t>
            </a:r>
            <a:r>
              <a:rPr lang="en-US" sz="2400" dirty="0" smtClean="0">
                <a:sym typeface="Wingdings" panose="05000000000000000000" pitchFamily="2" charset="2"/>
              </a:rPr>
              <a:t> better to start with common understanding of basin flows and consistent assumptions</a:t>
            </a:r>
          </a:p>
          <a:p>
            <a:r>
              <a:rPr lang="en-US" sz="2400" dirty="0" smtClean="0">
                <a:sym typeface="Wingdings" panose="05000000000000000000" pitchFamily="2" charset="2"/>
              </a:rPr>
              <a:t>Northern Sacramento Valley Integrated Regional Water Management Plan (NSV IRWMP)</a:t>
            </a:r>
          </a:p>
          <a:p>
            <a:pPr lvl="1"/>
            <a:r>
              <a:rPr lang="en-US" sz="2400" dirty="0" smtClean="0">
                <a:sym typeface="Wingdings" panose="05000000000000000000" pitchFamily="2" charset="2"/>
              </a:rPr>
              <a:t>Board</a:t>
            </a:r>
          </a:p>
          <a:p>
            <a:pPr lvl="1"/>
            <a:r>
              <a:rPr lang="en-US" sz="2400" dirty="0" smtClean="0">
                <a:sym typeface="Wingdings" panose="05000000000000000000" pitchFamily="2" charset="2"/>
              </a:rPr>
              <a:t>Technical advisory committee</a:t>
            </a:r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5E100-BDC9-4E3E-B02A-B9CF1F6BBD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16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http://cdec.water.ca.gov/reportapp/javareports?name=PLOT_ESI.pdf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5E100-BDC9-4E3E-B02A-B9CF1F6BBD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84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5E100-BDC9-4E3E-B02A-B9CF1F6BBD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74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WIA 2016 Report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C5E100-BDC9-4E3E-B02A-B9CF1F6BBD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39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71613" y="941388"/>
            <a:ext cx="8361363" cy="47037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9CB6B-6F63-4F5F-8153-1DB97676FF2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4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2262D9-9CE8-4828-819F-C13E7CD979B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0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F671E-0520-427F-85D9-2D703EEFD335}" type="datetime1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C59A4-E1A2-45DC-8C9F-092B4090F67C}" type="datetime1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DE94-EB3E-4213-AF08-45C69ED84026}" type="datetime1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4EC7-75FF-430B-A0BA-F132EFED5CA7}" type="datetime1">
              <a:rPr lang="en-US" smtClean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16A8E-6C2D-4F95-A221-B9090F7C2498}" type="datetime1">
              <a:rPr lang="en-US" smtClean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945A0-41EB-47BE-B241-591AD0B91BDB}" type="datetime1">
              <a:rPr lang="en-US" smtClean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D17B1-7843-4007-AC8A-93C62AC4E2BB}" type="datetime1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84886-0EB9-4E88-8074-EE19B607DCA4}" type="datetime1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0BFA2-CE25-4D2B-949D-2FA43769B442}" type="datetime1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10AF-FDE4-4090-ACBE-5E0BAA05E45E}" type="datetime1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B6345-508D-43C5-904F-43DA36FDD465}" type="datetime1">
              <a:rPr lang="en-US" smtClean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9B4D0-00C9-4017-9D88-0CA0416A7B1E}" type="datetime1">
              <a:rPr lang="en-US" smtClean="0"/>
              <a:t>4/25/2019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1FA3E-F0E5-4CC7-816C-204056EBC49B}" type="datetime1">
              <a:rPr lang="en-US" smtClean="0"/>
              <a:t>4/25/2019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01A2C-C3C6-4A19-BAFA-034DF97210C5}" type="datetime1">
              <a:rPr lang="en-US" smtClean="0"/>
              <a:t>4/25/2019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FE22-4B62-4A20-BEF9-DF76400EBC0B}" type="datetime1">
              <a:rPr lang="en-US" smtClean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EE107-4FE4-43C0-BC13-0033D03575E1}" type="datetime1">
              <a:rPr lang="en-US" smtClean="0"/>
              <a:t>4/25/2019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6FCB1-25E8-4F86-949E-E93864ADFF2A}" type="datetime1">
              <a:rPr lang="en-US" smtClean="0"/>
              <a:t>4/25/2019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6173" y="1769871"/>
            <a:ext cx="8915399" cy="2262781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chemeClr val="accent3">
                    <a:lumMod val="75000"/>
                  </a:schemeClr>
                </a:solidFill>
              </a:rPr>
              <a:t>Tackling Technical and Policy Aspects of SGMA in Butte County</a:t>
            </a:r>
            <a:endParaRPr lang="en-US" sz="4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2519" y="4954660"/>
            <a:ext cx="8915399" cy="1744719"/>
          </a:xfrm>
        </p:spPr>
        <p:txBody>
          <a:bodyPr>
            <a:normAutofit/>
          </a:bodyPr>
          <a:lstStyle/>
          <a:p>
            <a:pPr algn="r"/>
            <a:r>
              <a:rPr lang="en-US" dirty="0" smtClean="0"/>
              <a:t>Christina Buck, PhD</a:t>
            </a:r>
          </a:p>
          <a:p>
            <a:pPr algn="r"/>
            <a:r>
              <a:rPr lang="en-US" dirty="0" smtClean="0"/>
              <a:t>Assistant Director</a:t>
            </a:r>
          </a:p>
          <a:p>
            <a:pPr algn="r"/>
            <a:r>
              <a:rPr lang="en-US" dirty="0" smtClean="0"/>
              <a:t>Butte County Water &amp; Resource Conservation</a:t>
            </a:r>
          </a:p>
          <a:p>
            <a:pPr algn="r"/>
            <a:r>
              <a:rPr lang="en-US" dirty="0" smtClean="0"/>
              <a:t>WRPI Conference: April 25, 2019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199" y="4954660"/>
            <a:ext cx="1659936" cy="165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6045" y="533541"/>
            <a:ext cx="8911687" cy="1280890"/>
          </a:xfrm>
        </p:spPr>
        <p:txBody>
          <a:bodyPr/>
          <a:lstStyle/>
          <a:p>
            <a:r>
              <a:rPr lang="en-US" dirty="0" smtClean="0"/>
              <a:t>Butte County </a:t>
            </a:r>
            <a:br>
              <a:rPr lang="en-US" dirty="0" smtClean="0"/>
            </a:br>
            <a:r>
              <a:rPr lang="en-US" dirty="0" err="1" smtClean="0"/>
              <a:t>Subbasins</a:t>
            </a:r>
            <a:r>
              <a:rPr lang="en-US" dirty="0" smtClean="0"/>
              <a:t> &amp; GSAs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008" y="2143328"/>
            <a:ext cx="4463341" cy="3777622"/>
          </a:xfrm>
        </p:spPr>
        <p:txBody>
          <a:bodyPr/>
          <a:lstStyle/>
          <a:p>
            <a:pPr>
              <a:buAutoNum type="arabicPeriod"/>
            </a:pPr>
            <a:r>
              <a:rPr lang="en-US" dirty="0" smtClean="0"/>
              <a:t>Vina</a:t>
            </a:r>
          </a:p>
          <a:p>
            <a:pPr lvl="1">
              <a:buAutoNum type="arabicPeriod"/>
            </a:pPr>
            <a:r>
              <a:rPr lang="en-US" dirty="0" smtClean="0"/>
              <a:t>Vina GSA</a:t>
            </a:r>
          </a:p>
          <a:p>
            <a:pPr lvl="1">
              <a:buAutoNum type="arabicPeriod"/>
            </a:pPr>
            <a:r>
              <a:rPr lang="en-US" dirty="0" smtClean="0"/>
              <a:t>Rock </a:t>
            </a:r>
            <a:r>
              <a:rPr lang="en-US" dirty="0"/>
              <a:t>Creek Reclamation </a:t>
            </a:r>
            <a:r>
              <a:rPr lang="en-US" dirty="0" smtClean="0"/>
              <a:t>District</a:t>
            </a:r>
          </a:p>
          <a:p>
            <a:pPr>
              <a:buFont typeface="Wingdings 3" charset="2"/>
              <a:buAutoNum type="arabicPeriod"/>
            </a:pPr>
            <a:r>
              <a:rPr lang="en-US" dirty="0" smtClean="0"/>
              <a:t>Wyandotte Creek</a:t>
            </a:r>
          </a:p>
          <a:p>
            <a:pPr lvl="1">
              <a:buFont typeface="Wingdings 3" charset="2"/>
              <a:buAutoNum type="arabicPeriod"/>
            </a:pPr>
            <a:r>
              <a:rPr lang="en-US" dirty="0" smtClean="0"/>
              <a:t>Wyandotte Creek GSA</a:t>
            </a:r>
          </a:p>
          <a:p>
            <a:pPr>
              <a:buAutoNum type="arabicPeriod"/>
            </a:pPr>
            <a:r>
              <a:rPr lang="en-US" dirty="0" smtClean="0"/>
              <a:t>Butte</a:t>
            </a:r>
          </a:p>
          <a:p>
            <a:pPr lvl="1">
              <a:buAutoNum type="arabicPeriod"/>
            </a:pPr>
            <a:r>
              <a:rPr lang="en-US" dirty="0" smtClean="0"/>
              <a:t>ELEVEN GSAs (Water Districts, Reclamation Districts, Cities, and Counties)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889" y="0"/>
            <a:ext cx="5314178" cy="687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7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221" y="681044"/>
            <a:ext cx="8911687" cy="128089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Basin Setting Project- Technical Foundation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29782" y="1641711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Groundwater Sustainability Plan (GSP)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Content Placeholder 4"/>
          <p:cNvSpPr>
            <a:spLocks noGrp="1"/>
          </p:cNvSpPr>
          <p:nvPr>
            <p:ph sz="half" idx="1"/>
          </p:nvPr>
        </p:nvSpPr>
        <p:spPr>
          <a:xfrm>
            <a:off x="2284344" y="2282156"/>
            <a:ext cx="4301282" cy="3098882"/>
          </a:xfrm>
        </p:spPr>
        <p:txBody>
          <a:bodyPr>
            <a:normAutofit/>
          </a:bodyPr>
          <a:lstStyle/>
          <a:p>
            <a:r>
              <a:rPr lang="en-US" sz="2000" b="1" dirty="0"/>
              <a:t>1. Administrative Information</a:t>
            </a:r>
          </a:p>
          <a:p>
            <a:r>
              <a:rPr lang="en-US" sz="2000" b="1" dirty="0" smtClean="0"/>
              <a:t>2</a:t>
            </a:r>
            <a:r>
              <a:rPr lang="en-US" sz="2000" b="1" dirty="0"/>
              <a:t>. Basin Setting</a:t>
            </a:r>
          </a:p>
          <a:p>
            <a:pPr lvl="1"/>
            <a:r>
              <a:rPr lang="en-US" sz="2000" dirty="0" err="1" smtClean="0"/>
              <a:t>Hydrogeologic</a:t>
            </a:r>
            <a:r>
              <a:rPr lang="en-US" sz="2000" dirty="0" smtClean="0"/>
              <a:t> </a:t>
            </a:r>
            <a:r>
              <a:rPr lang="en-US" sz="2000" dirty="0"/>
              <a:t>Conceptual Model</a:t>
            </a:r>
          </a:p>
          <a:p>
            <a:pPr lvl="1"/>
            <a:r>
              <a:rPr lang="en-US" sz="2000" dirty="0" smtClean="0"/>
              <a:t>Groundwater </a:t>
            </a:r>
            <a:r>
              <a:rPr lang="en-US" sz="2000" dirty="0"/>
              <a:t>Conditions</a:t>
            </a:r>
          </a:p>
          <a:p>
            <a:pPr lvl="1"/>
            <a:r>
              <a:rPr lang="en-US" sz="2000" dirty="0" smtClean="0"/>
              <a:t>Water </a:t>
            </a:r>
            <a:r>
              <a:rPr lang="en-US" sz="2000" dirty="0"/>
              <a:t>Budget</a:t>
            </a:r>
          </a:p>
          <a:p>
            <a:pPr lvl="1"/>
            <a:r>
              <a:rPr lang="en-US" sz="2000" dirty="0" smtClean="0"/>
              <a:t>Management </a:t>
            </a:r>
            <a:r>
              <a:rPr lang="en-US" sz="2000" dirty="0"/>
              <a:t>Areas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6544293" y="2282156"/>
            <a:ext cx="6241665" cy="399766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3. Sustainable Management Criteria</a:t>
            </a:r>
          </a:p>
          <a:p>
            <a:pPr lvl="1"/>
            <a:r>
              <a:rPr lang="en-US" sz="2000" dirty="0" smtClean="0"/>
              <a:t>Sustainability Goal</a:t>
            </a:r>
          </a:p>
          <a:p>
            <a:pPr lvl="1"/>
            <a:r>
              <a:rPr lang="en-US" sz="2000" dirty="0" smtClean="0"/>
              <a:t>Undesirable Results</a:t>
            </a:r>
          </a:p>
          <a:p>
            <a:pPr lvl="1"/>
            <a:r>
              <a:rPr lang="en-US" sz="2000" dirty="0" smtClean="0"/>
              <a:t>Minimum Thresholds</a:t>
            </a:r>
          </a:p>
          <a:p>
            <a:pPr lvl="1"/>
            <a:r>
              <a:rPr lang="en-US" sz="2000" dirty="0" smtClean="0"/>
              <a:t>Measurable Objectives</a:t>
            </a:r>
          </a:p>
          <a:p>
            <a:r>
              <a:rPr lang="en-US" sz="2000" b="1" dirty="0" smtClean="0"/>
              <a:t>4. Monitoring Networks</a:t>
            </a:r>
          </a:p>
          <a:p>
            <a:pPr lvl="1"/>
            <a:r>
              <a:rPr lang="en-US" sz="2000" dirty="0" smtClean="0"/>
              <a:t>Monitoring Network</a:t>
            </a:r>
          </a:p>
          <a:p>
            <a:pPr lvl="1"/>
            <a:r>
              <a:rPr lang="en-US" sz="2000" dirty="0" smtClean="0"/>
              <a:t>Representative Monitoring</a:t>
            </a:r>
          </a:p>
          <a:p>
            <a:pPr lvl="1"/>
            <a:r>
              <a:rPr lang="en-US" sz="2000" dirty="0" smtClean="0"/>
              <a:t>Assessment &amp; Improvement</a:t>
            </a:r>
          </a:p>
          <a:p>
            <a:pPr lvl="1"/>
            <a:r>
              <a:rPr lang="en-US" sz="2000" dirty="0" smtClean="0"/>
              <a:t>Reporting Monitoring Data</a:t>
            </a:r>
          </a:p>
          <a:p>
            <a:r>
              <a:rPr lang="en-US" sz="2000" b="1" dirty="0" smtClean="0"/>
              <a:t>5. Projects and Management Actions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88449" y="2659948"/>
            <a:ext cx="4414510" cy="2644843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544293" y="4027248"/>
            <a:ext cx="4218615" cy="1809345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67617" y="5682583"/>
            <a:ext cx="3164699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 smtClean="0"/>
              <a:t>ONE project for </a:t>
            </a:r>
          </a:p>
          <a:p>
            <a:pPr algn="ctr"/>
            <a:r>
              <a:rPr lang="en-US" sz="2400" b="1" dirty="0" smtClean="0"/>
              <a:t>All THREE </a:t>
            </a:r>
            <a:r>
              <a:rPr lang="en-US" sz="2400" b="1" dirty="0" err="1" smtClean="0"/>
              <a:t>Subbasins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6287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449" y="604654"/>
            <a:ext cx="5218385" cy="1280890"/>
          </a:xfrm>
        </p:spPr>
        <p:txBody>
          <a:bodyPr/>
          <a:lstStyle/>
          <a:p>
            <a:r>
              <a:rPr lang="en-US" dirty="0" smtClean="0"/>
              <a:t>Butte Basin Groundwater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8449" y="2012004"/>
            <a:ext cx="4741730" cy="4570592"/>
          </a:xfrm>
        </p:spPr>
        <p:txBody>
          <a:bodyPr>
            <a:normAutofit fontScale="85000" lnSpcReduction="10000"/>
          </a:bodyPr>
          <a:lstStyle/>
          <a:p>
            <a:r>
              <a:rPr lang="en-US" sz="2200" dirty="0" smtClean="0"/>
              <a:t>Chosen to support Basin Setting GSP development</a:t>
            </a:r>
          </a:p>
          <a:p>
            <a:r>
              <a:rPr lang="en-US" sz="2200" dirty="0" smtClean="0"/>
              <a:t>Integrated GW-SW Model:</a:t>
            </a:r>
          </a:p>
          <a:p>
            <a:pPr lvl="1"/>
            <a:r>
              <a:rPr lang="en-US" sz="1900" dirty="0" smtClean="0"/>
              <a:t>IWFM-2015 code</a:t>
            </a:r>
          </a:p>
          <a:p>
            <a:r>
              <a:rPr lang="en-US" sz="2200" dirty="0" smtClean="0"/>
              <a:t>1970-2018, daily </a:t>
            </a:r>
          </a:p>
          <a:p>
            <a:r>
              <a:rPr lang="en-US" sz="2200" dirty="0" smtClean="0"/>
              <a:t>1,265 </a:t>
            </a:r>
            <a:r>
              <a:rPr lang="en-US" sz="2200" dirty="0"/>
              <a:t>square miles</a:t>
            </a:r>
          </a:p>
          <a:p>
            <a:r>
              <a:rPr lang="en-US" sz="2200" dirty="0"/>
              <a:t>7,200+ Individual elements </a:t>
            </a:r>
            <a:r>
              <a:rPr lang="en-US" sz="2200" dirty="0" smtClean="0"/>
              <a:t>            15-670 </a:t>
            </a:r>
            <a:r>
              <a:rPr lang="en-US" sz="2200" dirty="0"/>
              <a:t>acres (Avg. 112 acres)</a:t>
            </a:r>
          </a:p>
          <a:p>
            <a:r>
              <a:rPr lang="en-US" sz="2200" dirty="0"/>
              <a:t>Boundaries: </a:t>
            </a:r>
          </a:p>
          <a:p>
            <a:pPr lvl="1"/>
            <a:r>
              <a:rPr lang="en-US" sz="1900" dirty="0"/>
              <a:t>Deer Creek,</a:t>
            </a:r>
          </a:p>
          <a:p>
            <a:pPr lvl="1"/>
            <a:r>
              <a:rPr lang="en-US" sz="1900" dirty="0"/>
              <a:t>Sacramento River,</a:t>
            </a:r>
          </a:p>
          <a:p>
            <a:pPr lvl="1"/>
            <a:r>
              <a:rPr lang="en-US" sz="1900" dirty="0"/>
              <a:t>North side of Sutter Buttes/Yuba River</a:t>
            </a:r>
          </a:p>
          <a:p>
            <a:pPr lvl="1"/>
            <a:r>
              <a:rPr lang="en-US" sz="1900" dirty="0"/>
              <a:t>Eastern foothills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864" t="2420" r="21023" b="29594"/>
          <a:stretch/>
        </p:blipFill>
        <p:spPr>
          <a:xfrm>
            <a:off x="7058269" y="76564"/>
            <a:ext cx="4865375" cy="67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6620" y="512462"/>
            <a:ext cx="4780641" cy="1280890"/>
          </a:xfrm>
        </p:spPr>
        <p:txBody>
          <a:bodyPr>
            <a:normAutofit/>
          </a:bodyPr>
          <a:lstStyle/>
          <a:p>
            <a:r>
              <a:rPr lang="en-US" dirty="0" smtClean="0"/>
              <a:t>Interconnected </a:t>
            </a:r>
            <a:r>
              <a:rPr lang="en-US" dirty="0" err="1" smtClean="0"/>
              <a:t>Subbasins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358" y="2122153"/>
            <a:ext cx="5414163" cy="54661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Sacramento Groundwater Basin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23" y="0"/>
            <a:ext cx="5334000" cy="689646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866358" y="2668772"/>
            <a:ext cx="4541164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Early coordination on a regional level</a:t>
            </a:r>
          </a:p>
          <a:p>
            <a:r>
              <a:rPr lang="en-US" dirty="0" smtClean="0"/>
              <a:t>Integrated Regional Water Management (IRWM) group</a:t>
            </a:r>
          </a:p>
          <a:p>
            <a:r>
              <a:rPr lang="en-US" dirty="0" smtClean="0"/>
              <a:t>County staff relationships</a:t>
            </a:r>
          </a:p>
        </p:txBody>
      </p:sp>
    </p:spTree>
    <p:extLst>
      <p:ext uri="{BB962C8B-B14F-4D97-AF65-F5344CB8AC3E}">
        <p14:creationId xmlns:p14="http://schemas.microsoft.com/office/powerpoint/2010/main" val="99639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5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Closing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22342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</a:rPr>
              <a:t>Opportunities</a:t>
            </a:r>
          </a:p>
          <a:p>
            <a:r>
              <a:rPr lang="en-US" sz="1900" dirty="0" smtClean="0"/>
              <a:t>Creative options for utilizing “new” surface water supplies locally</a:t>
            </a:r>
          </a:p>
          <a:p>
            <a:r>
              <a:rPr lang="en-US" sz="1900" dirty="0" smtClean="0"/>
              <a:t>Existing regional relationships</a:t>
            </a:r>
          </a:p>
          <a:p>
            <a:r>
              <a:rPr lang="en-US" sz="1900" dirty="0" smtClean="0"/>
              <a:t>Unifying desire to protect water resources for local agricultural economy, communities, and environment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Challenges</a:t>
            </a:r>
          </a:p>
          <a:p>
            <a:r>
              <a:rPr lang="en-US" sz="1900" dirty="0" smtClean="0"/>
              <a:t>Still setting up governance structures in all three </a:t>
            </a:r>
            <a:r>
              <a:rPr lang="en-US" sz="1900" dirty="0" err="1" smtClean="0"/>
              <a:t>subbasins</a:t>
            </a:r>
            <a:endParaRPr lang="en-US" sz="1900" dirty="0" smtClean="0"/>
          </a:p>
          <a:p>
            <a:r>
              <a:rPr lang="en-US" sz="1900" dirty="0" smtClean="0"/>
              <a:t>Characterizing </a:t>
            </a:r>
            <a:r>
              <a:rPr lang="en-US" sz="1900" dirty="0"/>
              <a:t>stream depletion with limited data</a:t>
            </a:r>
          </a:p>
          <a:p>
            <a:r>
              <a:rPr lang="en-US" sz="1900" dirty="0"/>
              <a:t>Modeling challenge: Relatively small GWL change and shallow groundwater conditions makes needed margin of error </a:t>
            </a:r>
            <a:r>
              <a:rPr lang="en-US" sz="1900" dirty="0" smtClean="0"/>
              <a:t>small</a:t>
            </a:r>
          </a:p>
          <a:p>
            <a:r>
              <a:rPr lang="en-US" sz="1900" dirty="0" smtClean="0"/>
              <a:t>Others...</a:t>
            </a:r>
            <a:endParaRPr lang="en-US" sz="1900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50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30668" y="911976"/>
            <a:ext cx="6042498" cy="4914890"/>
          </a:xfrm>
          <a:prstGeom prst="rect">
            <a:avLst/>
          </a:prstGeom>
          <a:blipFill dpi="0" rotWithShape="1">
            <a:blip r:embed="rId3">
              <a:alphaModFix amt="82000"/>
            </a:blip>
            <a:srcRect/>
            <a:stretch>
              <a:fillRect/>
            </a:stretch>
          </a:blip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073" y="1504167"/>
            <a:ext cx="8911687" cy="1280890"/>
          </a:xfrm>
        </p:spPr>
        <p:txBody>
          <a:bodyPr/>
          <a:lstStyle/>
          <a:p>
            <a:pPr algn="ctr"/>
            <a:r>
              <a:rPr lang="en-US" sz="4400" b="1" i="1" dirty="0" smtClean="0">
                <a:solidFill>
                  <a:schemeClr val="accent3">
                    <a:lumMod val="75000"/>
                  </a:schemeClr>
                </a:solidFill>
                <a:latin typeface="Forte" panose="03060902040502070203" pitchFamily="66" charset="0"/>
              </a:rPr>
              <a:t>Thank you!</a:t>
            </a:r>
            <a:endParaRPr lang="en-US" b="1" i="1" dirty="0">
              <a:solidFill>
                <a:schemeClr val="accent3">
                  <a:lumMod val="75000"/>
                </a:schemeClr>
              </a:solidFill>
              <a:latin typeface="Forte" panose="03060902040502070203" pitchFamily="66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947055" y="5742561"/>
            <a:ext cx="3052926" cy="1528090"/>
          </a:xfrm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en-US" b="1" i="1" dirty="0" smtClean="0"/>
              <a:t>Contact: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b="1" i="1" dirty="0" smtClean="0"/>
              <a:t>Christina Buck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b="1" i="1" dirty="0" smtClean="0"/>
              <a:t>cbuck@buttecounty.net</a:t>
            </a:r>
            <a:endParaRPr lang="en-US" sz="1600" b="1" i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2" y="5058869"/>
            <a:ext cx="1659936" cy="165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55" y="512462"/>
            <a:ext cx="9119177" cy="1280890"/>
          </a:xfrm>
        </p:spPr>
        <p:txBody>
          <a:bodyPr/>
          <a:lstStyle/>
          <a:p>
            <a:r>
              <a:rPr lang="en-US" dirty="0" smtClean="0"/>
              <a:t>Innovative Technology and Partnerships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0355" y="1286032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Airborne Electromagnetic (AEM) Survey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9292"/>
          <a:stretch/>
        </p:blipFill>
        <p:spPr>
          <a:xfrm>
            <a:off x="7363839" y="1235859"/>
            <a:ext cx="4640093" cy="42516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3790" r="24924"/>
          <a:stretch/>
        </p:blipFill>
        <p:spPr>
          <a:xfrm>
            <a:off x="2985820" y="3846520"/>
            <a:ext cx="7461686" cy="29189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96565" y="6488474"/>
            <a:ext cx="3620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Figure 5-4. </a:t>
            </a:r>
            <a:r>
              <a:rPr lang="en-US" sz="1200" b="1" dirty="0" smtClean="0"/>
              <a:t>from work done in Nebraska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55" y="1811396"/>
            <a:ext cx="2735445" cy="273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7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2966" y="2742159"/>
            <a:ext cx="8911687" cy="1280890"/>
          </a:xfrm>
        </p:spPr>
        <p:txBody>
          <a:bodyPr/>
          <a:lstStyle/>
          <a:p>
            <a:r>
              <a:rPr lang="en-US" dirty="0" smtClean="0"/>
              <a:t>Back up slides…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77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0898" y="618881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Sacramento Valley Water Year Type 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618174" y="1290959"/>
            <a:ext cx="7577137" cy="5462904"/>
            <a:chOff x="2291293" y="1275832"/>
            <a:chExt cx="7577137" cy="54629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1293" y="1275832"/>
              <a:ext cx="7577137" cy="546290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96200" y="2297145"/>
              <a:ext cx="178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50000"/>
                    </a:schemeClr>
                  </a:solidFill>
                </a:rPr>
                <a:t>WY </a:t>
              </a:r>
              <a:r>
                <a:rPr lang="en-US" b="1" dirty="0" smtClean="0">
                  <a:solidFill>
                    <a:schemeClr val="bg2">
                      <a:lumMod val="50000"/>
                    </a:schemeClr>
                  </a:solidFill>
                </a:rPr>
                <a:t>2018 </a:t>
              </a:r>
              <a:endParaRPr lang="en-US" b="1" dirty="0">
                <a:solidFill>
                  <a:schemeClr val="bg2">
                    <a:lumMod val="50000"/>
                  </a:schemeClr>
                </a:solidFill>
              </a:endParaRPr>
            </a:p>
            <a:p>
              <a:r>
                <a:rPr lang="en-US" b="1" dirty="0" smtClean="0">
                  <a:solidFill>
                    <a:schemeClr val="bg2">
                      <a:lumMod val="50000"/>
                    </a:schemeClr>
                  </a:solidFill>
                </a:rPr>
                <a:t>Below Normal</a:t>
              </a:r>
              <a:endParaRPr lang="en-US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8915400" y="2943476"/>
              <a:ext cx="609600" cy="1031151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08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8449" y="604654"/>
            <a:ext cx="5218385" cy="1280890"/>
          </a:xfrm>
        </p:spPr>
        <p:txBody>
          <a:bodyPr/>
          <a:lstStyle/>
          <a:p>
            <a:r>
              <a:rPr lang="en-US" dirty="0" smtClean="0"/>
              <a:t>Butte Basin Groundwater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8449" y="2112310"/>
            <a:ext cx="4190967" cy="377762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Integrated GW-SW Model:</a:t>
            </a:r>
          </a:p>
          <a:p>
            <a:pPr lvl="1"/>
            <a:r>
              <a:rPr lang="en-US" dirty="0" smtClean="0"/>
              <a:t>IWFM-2015 code</a:t>
            </a:r>
          </a:p>
          <a:p>
            <a:r>
              <a:rPr lang="en-US" dirty="0" smtClean="0"/>
              <a:t>1970-2018, daily </a:t>
            </a:r>
          </a:p>
          <a:p>
            <a:r>
              <a:rPr lang="en-US" dirty="0" smtClean="0"/>
              <a:t>1,265 </a:t>
            </a:r>
            <a:r>
              <a:rPr lang="en-US" dirty="0"/>
              <a:t>square miles</a:t>
            </a:r>
          </a:p>
          <a:p>
            <a:r>
              <a:rPr lang="en-US" dirty="0"/>
              <a:t>7,200+ Individual elements 15-670 acres (Avg. 112 acres)</a:t>
            </a:r>
          </a:p>
          <a:p>
            <a:r>
              <a:rPr lang="en-US" dirty="0"/>
              <a:t>Boundaries: </a:t>
            </a:r>
          </a:p>
          <a:p>
            <a:pPr lvl="1"/>
            <a:r>
              <a:rPr lang="en-US" dirty="0"/>
              <a:t>Deer Creek,</a:t>
            </a:r>
          </a:p>
          <a:p>
            <a:pPr lvl="1"/>
            <a:r>
              <a:rPr lang="en-US" dirty="0"/>
              <a:t>Sacramento River,</a:t>
            </a:r>
          </a:p>
          <a:p>
            <a:pPr lvl="1"/>
            <a:r>
              <a:rPr lang="en-US" dirty="0"/>
              <a:t>North side of Sutter Buttes/Yuba River</a:t>
            </a:r>
          </a:p>
          <a:p>
            <a:pPr lvl="1"/>
            <a:r>
              <a:rPr lang="en-US" dirty="0"/>
              <a:t>Eastern foothills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47" t="2307" r="21107" b="29448"/>
          <a:stretch/>
        </p:blipFill>
        <p:spPr>
          <a:xfrm>
            <a:off x="7159787" y="147976"/>
            <a:ext cx="4830863" cy="671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025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733547"/>
            <a:ext cx="8911687" cy="1280890"/>
          </a:xfrm>
        </p:spPr>
        <p:txBody>
          <a:bodyPr/>
          <a:lstStyle/>
          <a:p>
            <a:r>
              <a:rPr lang="en-US" dirty="0" smtClean="0"/>
              <a:t>Who We Are…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501303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Local Government:</a:t>
            </a:r>
          </a:p>
          <a:p>
            <a:pPr marL="0" indent="0">
              <a:buNone/>
            </a:pPr>
            <a:r>
              <a:rPr lang="en-US" sz="2800" b="1" dirty="0" smtClean="0"/>
              <a:t>Butte County Water and Resource Conservation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i="1" dirty="0" smtClean="0">
                <a:solidFill>
                  <a:srgbClr val="0070C0"/>
                </a:solidFill>
              </a:rPr>
              <a:t>Mission: “To </a:t>
            </a:r>
            <a:r>
              <a:rPr lang="en-US" sz="2400" i="1" dirty="0">
                <a:solidFill>
                  <a:srgbClr val="0070C0"/>
                </a:solidFill>
              </a:rPr>
              <a:t>manage and conserve water and other resources for the citizens of Butte County”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2" y="318987"/>
            <a:ext cx="371475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02" y="5075130"/>
            <a:ext cx="1659936" cy="165273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660109" y="3602870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defRPr/>
            </a:pPr>
            <a:r>
              <a:rPr lang="en-US" sz="2800" b="1" dirty="0" smtClean="0"/>
              <a:t>Foundation of knowledge and science</a:t>
            </a:r>
          </a:p>
          <a:p>
            <a:pPr>
              <a:lnSpc>
                <a:spcPct val="80000"/>
              </a:lnSpc>
              <a:defRPr/>
            </a:pPr>
            <a:r>
              <a:rPr lang="en-US" sz="2800" b="1" dirty="0" smtClean="0"/>
              <a:t>Link </a:t>
            </a:r>
            <a:r>
              <a:rPr lang="en-US" sz="2800" b="1" dirty="0"/>
              <a:t>land use </a:t>
            </a:r>
            <a:r>
              <a:rPr lang="en-US" sz="2800" b="1" dirty="0" smtClean="0"/>
              <a:t>&amp; water resources planning</a:t>
            </a:r>
          </a:p>
          <a:p>
            <a:pPr>
              <a:lnSpc>
                <a:spcPct val="80000"/>
              </a:lnSpc>
              <a:defRPr/>
            </a:pPr>
            <a:r>
              <a:rPr lang="en-US" sz="2800" b="1" dirty="0" smtClean="0"/>
              <a:t>Policies to monitor and manage groundwater resources</a:t>
            </a:r>
          </a:p>
          <a:p>
            <a:pPr>
              <a:lnSpc>
                <a:spcPct val="80000"/>
              </a:lnSpc>
              <a:defRPr/>
            </a:pPr>
            <a:r>
              <a:rPr lang="en-US" sz="2800" b="1" dirty="0" smtClean="0"/>
              <a:t>Adapt to changing conditions </a:t>
            </a:r>
          </a:p>
        </p:txBody>
      </p:sp>
    </p:spTree>
    <p:extLst>
      <p:ext uri="{BB962C8B-B14F-4D97-AF65-F5344CB8AC3E}">
        <p14:creationId xmlns:p14="http://schemas.microsoft.com/office/powerpoint/2010/main" val="306735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33400"/>
            <a:ext cx="7620000" cy="990600"/>
          </a:xfrm>
        </p:spPr>
        <p:txBody>
          <a:bodyPr/>
          <a:lstStyle/>
          <a:p>
            <a:r>
              <a:rPr lang="en-US" b="1" dirty="0" smtClean="0"/>
              <a:t>Understanding the Basin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240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/>
              <a:t>Ongoing 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monitoring of groundwater </a:t>
            </a:r>
            <a:r>
              <a:rPr lang="en-US" sz="2600" dirty="0"/>
              <a:t>levels tracks the effects of hydrologic variability and groundwater use</a:t>
            </a:r>
          </a:p>
          <a:p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Research</a:t>
            </a:r>
            <a:r>
              <a:rPr lang="en-US" sz="2600" dirty="0"/>
              <a:t> and 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modeling</a:t>
            </a:r>
            <a:r>
              <a:rPr lang="en-US" sz="2600" dirty="0"/>
              <a:t> helps understand and explore the  drivers (hydrology, demands, geology, basin dynamics, management alternatives, etc.)</a:t>
            </a:r>
          </a:p>
          <a:p>
            <a:pPr lvl="1"/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Inventory and Analysis Report, 2001</a:t>
            </a:r>
          </a:p>
          <a:p>
            <a:pPr lvl="1"/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Watershed Modeling (WEHY model), 2010</a:t>
            </a:r>
          </a:p>
          <a:p>
            <a:pPr lvl="1"/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Lower Tuscan Aquifer Investigation, 2010-2013</a:t>
            </a:r>
          </a:p>
          <a:p>
            <a:pPr lvl="1"/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Butte Basin Groundwater Model, 2008 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update</a:t>
            </a:r>
          </a:p>
          <a:p>
            <a:pPr lvl="1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2016 Water Inventory and Analysis</a:t>
            </a:r>
          </a:p>
          <a:p>
            <a:pPr lvl="1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Stable Isotope Recharge study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3891-A18B-4FB0-8410-592F52EABC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5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150" y="576485"/>
            <a:ext cx="8911687" cy="1280890"/>
          </a:xfrm>
        </p:spPr>
        <p:txBody>
          <a:bodyPr/>
          <a:lstStyle/>
          <a:p>
            <a:r>
              <a:rPr lang="en-US" dirty="0" smtClean="0"/>
              <a:t>A quick word on Depletions of Interconnected Surface Water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33322" y="4338734"/>
            <a:ext cx="8169885" cy="2613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Also closely tied to dynamics of groundwater level changes and declines</a:t>
            </a:r>
            <a:endParaRPr lang="en-US" sz="2400" dirty="0" smtClean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33323" y="2130817"/>
            <a:ext cx="8169885" cy="2021306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Potential to pose operational constraints and require Projects and/or Management Actions:</a:t>
            </a:r>
          </a:p>
          <a:p>
            <a:pPr lvl="1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Chronic Lowering of Groundwater Levels (#1)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Depletions of Interconnected Surface Water (#6)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41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6398" y="1684826"/>
            <a:ext cx="3589147" cy="3674145"/>
          </a:xfrm>
          <a:ln w="25400">
            <a:noFill/>
          </a:ln>
        </p:spPr>
        <p:txBody>
          <a:bodyPr>
            <a:normAutofit/>
          </a:bodyPr>
          <a:lstStyle/>
          <a:p>
            <a:r>
              <a:rPr lang="en-US" sz="2101" dirty="0"/>
              <a:t>Interaction depends on relative groundwater levels and properties of streambed and aquifer</a:t>
            </a:r>
          </a:p>
          <a:p>
            <a:r>
              <a:rPr lang="en-US" sz="2101" dirty="0"/>
              <a:t>The uppermost groundwater sustains Groundwater Dependent Ecosystems, and river and stream flows</a:t>
            </a:r>
          </a:p>
        </p:txBody>
      </p:sp>
      <p:pic>
        <p:nvPicPr>
          <p:cNvPr id="10" name="Picture 2" descr="C:\Users\mhall\Documents\_GW-SW_Assesment\_Communication&amp;Outreach\Graphic Illustration Contracting\Leipold Work Products\Consumnes_GWrecharge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52004" y="1490411"/>
            <a:ext cx="5009728" cy="2328596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6436985" y="1802716"/>
            <a:ext cx="5009729" cy="2704760"/>
            <a:chOff x="0" y="2971800"/>
            <a:chExt cx="9144000" cy="3200400"/>
          </a:xfrm>
        </p:grpSpPr>
        <p:grpSp>
          <p:nvGrpSpPr>
            <p:cNvPr id="12" name="Group 37"/>
            <p:cNvGrpSpPr/>
            <p:nvPr/>
          </p:nvGrpSpPr>
          <p:grpSpPr>
            <a:xfrm>
              <a:off x="0" y="2971800"/>
              <a:ext cx="9144000" cy="3187700"/>
              <a:chOff x="0" y="2971800"/>
              <a:chExt cx="9144000" cy="3187700"/>
            </a:xfrm>
          </p:grpSpPr>
          <p:pic>
            <p:nvPicPr>
              <p:cNvPr id="15" name="Picture 2" descr="C:\Users\mhall\Documents\_GW-SW_Assesment\_Communication&amp;Outreach\Graphic Illustration Contracting\Leipold Work Products\Consumnes_GWrecharge3.jp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 flipH="1">
                <a:off x="0" y="2971800"/>
                <a:ext cx="1219200" cy="3187700"/>
              </a:xfrm>
              <a:prstGeom prst="rect">
                <a:avLst/>
              </a:prstGeom>
              <a:noFill/>
            </p:spPr>
          </p:pic>
          <p:pic>
            <p:nvPicPr>
              <p:cNvPr id="16" name="Picture 2" descr="C:\Users\mhall\Documents\_GW-SW_Assesment\_Communication&amp;Outreach\Graphic Illustration Contracting\Leipold Work Products\Consumnes_GWrecharge3.jpg"/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 flipH="1">
                <a:off x="8077200" y="2971800"/>
                <a:ext cx="1066800" cy="3187700"/>
              </a:xfrm>
              <a:prstGeom prst="rect">
                <a:avLst/>
              </a:prstGeom>
              <a:noFill/>
            </p:spPr>
          </p:pic>
          <p:pic>
            <p:nvPicPr>
              <p:cNvPr id="17" name="Picture 2" descr="C:\Users\mhall\Documents\_GW-SW_Assesment\_Communication&amp;Outreach\Graphic Illustration Contracting\Leipold Work Products\Consumnes_GWrecharge3.jp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0" y="4343400"/>
                <a:ext cx="685800" cy="228600"/>
              </a:xfrm>
              <a:prstGeom prst="rect">
                <a:avLst/>
              </a:prstGeom>
              <a:noFill/>
            </p:spPr>
          </p:pic>
          <p:pic>
            <p:nvPicPr>
              <p:cNvPr id="18" name="Picture 2" descr="C:\Users\mhall\Documents\_GW-SW_Assesment\_Communication&amp;Outreach\Graphic Illustration Contracting\Leipold Work Products\Consumnes_GWrecharge3.jpg"/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8153400" y="4267200"/>
                <a:ext cx="990600" cy="228600"/>
              </a:xfrm>
              <a:prstGeom prst="rect">
                <a:avLst/>
              </a:prstGeom>
              <a:noFill/>
            </p:spPr>
          </p:pic>
          <p:pic>
            <p:nvPicPr>
              <p:cNvPr id="19" name="Picture 2" descr="C:\Users\mhall\Documents\_GW-SW_Assesment\_Communication&amp;Outreach\Graphic Illustration Contracting\Leipold Work Products\Consumnes_GWrecharge3.jpg"/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1219200" y="2971800"/>
                <a:ext cx="6858000" cy="3187700"/>
              </a:xfrm>
              <a:prstGeom prst="rect">
                <a:avLst/>
              </a:prstGeom>
              <a:noFill/>
            </p:spPr>
          </p:pic>
        </p:grpSp>
        <p:pic>
          <p:nvPicPr>
            <p:cNvPr id="13" name="Picture 2" descr="C:\Users\mhall\Documents\_GW-SW_Assesment\Presentations\General presentation items\PumpingWell.jpg"/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8027740" y="3775473"/>
              <a:ext cx="430460" cy="2244327"/>
            </a:xfrm>
            <a:prstGeom prst="rect">
              <a:avLst/>
            </a:prstGeom>
            <a:noFill/>
          </p:spPr>
        </p:pic>
        <p:pic>
          <p:nvPicPr>
            <p:cNvPr id="14" name="Picture 2" descr="C:\Users\mhall\Documents\_GW-SW_Assesment\Presentations\General presentation items\PumpingWell.jpg"/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1157040" y="3623073"/>
              <a:ext cx="430460" cy="2549127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6770967" y="2123409"/>
            <a:ext cx="5006085" cy="2648020"/>
            <a:chOff x="0" y="2971800"/>
            <a:chExt cx="9144000" cy="3200400"/>
          </a:xfrm>
        </p:grpSpPr>
        <p:grpSp>
          <p:nvGrpSpPr>
            <p:cNvPr id="21" name="Group 30"/>
            <p:cNvGrpSpPr/>
            <p:nvPr/>
          </p:nvGrpSpPr>
          <p:grpSpPr>
            <a:xfrm>
              <a:off x="0" y="2971800"/>
              <a:ext cx="9144000" cy="3200400"/>
              <a:chOff x="0" y="2971800"/>
              <a:chExt cx="9144000" cy="3200400"/>
            </a:xfrm>
          </p:grpSpPr>
          <p:pic>
            <p:nvPicPr>
              <p:cNvPr id="24" name="Picture 2" descr="C:\Users\mhall\Documents\_GW-SW_Assesment\_Communication&amp;Outreach\Graphic Illustration Contracting\Leipold Work Products\Consumnes_GWrecharge4.jpg"/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1219200" y="2984500"/>
                <a:ext cx="6858000" cy="3187700"/>
              </a:xfrm>
              <a:prstGeom prst="rect">
                <a:avLst/>
              </a:prstGeom>
              <a:noFill/>
            </p:spPr>
          </p:pic>
          <p:pic>
            <p:nvPicPr>
              <p:cNvPr id="25" name="Picture 2" descr="C:\Users\mhall\Documents\_GW-SW_Assesment\_Communication&amp;Outreach\Graphic Illustration Contracting\Leipold Work Products\Consumnes_GWrecharge4.jpg"/>
              <p:cNvPicPr>
                <a:picLocks noChangeAspect="1" noChangeArrowheads="1"/>
              </p:cNvPicPr>
              <p:nvPr/>
            </p:nvPicPr>
            <p:blipFill>
              <a:blip r:embed="rId11" cstate="screen"/>
              <a:srcRect/>
              <a:stretch>
                <a:fillRect/>
              </a:stretch>
            </p:blipFill>
            <p:spPr bwMode="auto">
              <a:xfrm flipH="1">
                <a:off x="0" y="2971800"/>
                <a:ext cx="1295400" cy="3187700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C:\Users\mhall\Documents\_GW-SW_Assesment\_Communication&amp;Outreach\Graphic Illustration Contracting\Leipold Work Products\Consumnes_GWrecharge5.jpg"/>
              <p:cNvPicPr>
                <a:picLocks noChangeAspect="1" noChangeArrowheads="1"/>
              </p:cNvPicPr>
              <p:nvPr/>
            </p:nvPicPr>
            <p:blipFill>
              <a:blip r:embed="rId12" cstate="screen"/>
              <a:srcRect/>
              <a:stretch>
                <a:fillRect/>
              </a:stretch>
            </p:blipFill>
            <p:spPr bwMode="auto">
              <a:xfrm flipH="1">
                <a:off x="0" y="4953000"/>
                <a:ext cx="838200" cy="304800"/>
              </a:xfrm>
              <a:prstGeom prst="rect">
                <a:avLst/>
              </a:prstGeom>
              <a:noFill/>
            </p:spPr>
          </p:pic>
          <p:pic>
            <p:nvPicPr>
              <p:cNvPr id="27" name="Picture 2" descr="C:\Users\mhall\Documents\_GW-SW_Assesment\_Communication&amp;Outreach\Graphic Illustration Contracting\Leipold Work Products\Consumnes_GWrecharge4.jpg"/>
              <p:cNvPicPr>
                <a:picLocks noChangeAspect="1" noChangeArrowheads="1"/>
              </p:cNvPicPr>
              <p:nvPr/>
            </p:nvPicPr>
            <p:blipFill>
              <a:blip r:embed="rId13" cstate="screen"/>
              <a:srcRect/>
              <a:stretch>
                <a:fillRect/>
              </a:stretch>
            </p:blipFill>
            <p:spPr bwMode="auto">
              <a:xfrm flipH="1">
                <a:off x="8077200" y="2971800"/>
                <a:ext cx="1066800" cy="3187700"/>
              </a:xfrm>
              <a:prstGeom prst="rect">
                <a:avLst/>
              </a:prstGeom>
              <a:noFill/>
            </p:spPr>
          </p:pic>
          <p:pic>
            <p:nvPicPr>
              <p:cNvPr id="28" name="Picture 2" descr="C:\Users\mhall\Documents\_GW-SW_Assesment\_Communication&amp;Outreach\Graphic Illustration Contracting\Leipold Work Products\Consumnes_GWrecharge5.jpg"/>
              <p:cNvPicPr>
                <a:picLocks noChangeAspect="1" noChangeArrowheads="1"/>
              </p:cNvPicPr>
              <p:nvPr/>
            </p:nvPicPr>
            <p:blipFill>
              <a:blip r:embed="rId14" cstate="screen"/>
              <a:srcRect/>
              <a:stretch>
                <a:fillRect/>
              </a:stretch>
            </p:blipFill>
            <p:spPr bwMode="auto">
              <a:xfrm flipH="1">
                <a:off x="8153400" y="4800600"/>
                <a:ext cx="990600" cy="228600"/>
              </a:xfrm>
              <a:prstGeom prst="rect">
                <a:avLst/>
              </a:prstGeom>
              <a:noFill/>
            </p:spPr>
          </p:pic>
        </p:grpSp>
        <p:pic>
          <p:nvPicPr>
            <p:cNvPr id="22" name="Picture 2" descr="C:\Users\mhall\Documents\_GW-SW_Assesment\Presentations\General presentation items\PumpingWell.jpg"/>
            <p:cNvPicPr>
              <a:picLocks noChangeAspect="1" noChangeArrowheads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8027740" y="3775473"/>
              <a:ext cx="430460" cy="2244327"/>
            </a:xfrm>
            <a:prstGeom prst="rect">
              <a:avLst/>
            </a:prstGeom>
            <a:noFill/>
          </p:spPr>
        </p:pic>
        <p:pic>
          <p:nvPicPr>
            <p:cNvPr id="23" name="Picture 2" descr="C:\Users\mhall\Documents\_GW-SW_Assesment\Presentations\General presentation items\PumpingWell.jpg"/>
            <p:cNvPicPr>
              <a:picLocks noChangeAspect="1" noChangeArrowheads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H="1">
              <a:off x="1157040" y="3623073"/>
              <a:ext cx="430460" cy="2549127"/>
            </a:xfrm>
            <a:prstGeom prst="rect">
              <a:avLst/>
            </a:prstGeom>
            <a:noFill/>
          </p:spPr>
        </p:pic>
      </p:grpSp>
      <p:sp>
        <p:nvSpPr>
          <p:cNvPr id="29" name="TextBox 28"/>
          <p:cNvSpPr txBox="1"/>
          <p:nvPr/>
        </p:nvSpPr>
        <p:spPr>
          <a:xfrm>
            <a:off x="1443028" y="5939338"/>
            <a:ext cx="2637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Source: The Nature Conservancy</a:t>
            </a:r>
          </a:p>
        </p:txBody>
      </p:sp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1809729" y="348025"/>
            <a:ext cx="8229600" cy="1325563"/>
          </a:xfrm>
        </p:spPr>
        <p:txBody>
          <a:bodyPr>
            <a:noAutofit/>
          </a:bodyPr>
          <a:lstStyle/>
          <a:p>
            <a:r>
              <a:rPr lang="en-US" sz="3200" dirty="0" smtClean="0"/>
              <a:t>Depletions </a:t>
            </a:r>
            <a:r>
              <a:rPr lang="en-US" sz="3200" dirty="0"/>
              <a:t>of Interconnected Surface Water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73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1052" y="630843"/>
            <a:ext cx="10380477" cy="1400530"/>
          </a:xfrm>
        </p:spPr>
        <p:txBody>
          <a:bodyPr/>
          <a:lstStyle/>
          <a:p>
            <a:r>
              <a:rPr lang="en-US" dirty="0" smtClean="0"/>
              <a:t>Wells are a window...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5209" y="1554922"/>
            <a:ext cx="8946541" cy="40138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Groundwater Level Monitoring &amp; Change Maps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245" y="3170854"/>
            <a:ext cx="2981325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7" descr="camerapics8_07 02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20" y="2713510"/>
            <a:ext cx="2420864" cy="233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27G1-4b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453" y="4186351"/>
            <a:ext cx="3920244" cy="2764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480" y="3218478"/>
            <a:ext cx="2990850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64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1" y="4343400"/>
            <a:ext cx="2558143" cy="8382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Domestic 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well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14400"/>
            <a:ext cx="30099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14401"/>
            <a:ext cx="2990850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944" y="3200401"/>
            <a:ext cx="2981325" cy="345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own Arrow 3"/>
          <p:cNvSpPr/>
          <p:nvPr/>
        </p:nvSpPr>
        <p:spPr>
          <a:xfrm flipV="1">
            <a:off x="3744191" y="4568536"/>
            <a:ext cx="304800" cy="285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28801" y="5410200"/>
            <a:ext cx="2558143" cy="838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Irrigation </a:t>
            </a:r>
          </a:p>
          <a:p>
            <a:pPr marL="0" indent="0" algn="ctr">
              <a:buNone/>
            </a:pPr>
            <a:r>
              <a:rPr lang="en-US" sz="2400" dirty="0"/>
              <a:t>well</a:t>
            </a:r>
          </a:p>
        </p:txBody>
      </p:sp>
      <p:sp>
        <p:nvSpPr>
          <p:cNvPr id="9" name="Down Arrow 8"/>
          <p:cNvSpPr/>
          <p:nvPr/>
        </p:nvSpPr>
        <p:spPr>
          <a:xfrm rot="5400000" flipV="1">
            <a:off x="3886200" y="5686425"/>
            <a:ext cx="304800" cy="285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467601" y="4572001"/>
            <a:ext cx="2672443" cy="881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/>
              <a:t>Multi-completion well</a:t>
            </a:r>
          </a:p>
        </p:txBody>
      </p:sp>
      <p:sp>
        <p:nvSpPr>
          <p:cNvPr id="11" name="Down Arrow 10"/>
          <p:cNvSpPr/>
          <p:nvPr/>
        </p:nvSpPr>
        <p:spPr>
          <a:xfrm flipV="1">
            <a:off x="8594062" y="4324350"/>
            <a:ext cx="304800" cy="285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3891-A18B-4FB0-8410-592F52EABC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amerapics8_07 02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348" y="1200684"/>
            <a:ext cx="2794322" cy="2690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kgs.ku.edu/Dakota/vol3/KCC/gifs/fig35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5" t="4651" b="3766"/>
          <a:stretch/>
        </p:blipFill>
        <p:spPr bwMode="auto">
          <a:xfrm>
            <a:off x="7646671" y="240587"/>
            <a:ext cx="1659557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646671" y="5410200"/>
            <a:ext cx="1820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Cement grout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03670" y="5029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Deep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894070" y="4114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Intermediate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67400" y="185880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Shallow</a:t>
            </a:r>
          </a:p>
        </p:txBody>
      </p:sp>
      <p:cxnSp>
        <p:nvCxnSpPr>
          <p:cNvPr id="16" name="Straight Arrow Connector 15"/>
          <p:cNvCxnSpPr>
            <a:stCxn id="23" idx="3"/>
          </p:cNvCxnSpPr>
          <p:nvPr/>
        </p:nvCxnSpPr>
        <p:spPr>
          <a:xfrm>
            <a:off x="7620000" y="2043470"/>
            <a:ext cx="101727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646670" y="4343400"/>
            <a:ext cx="6858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620000" y="5257800"/>
            <a:ext cx="3429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6" descr="27G1-4b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94" y="3666680"/>
            <a:ext cx="4525006" cy="319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905000" y="152400"/>
            <a:ext cx="7620000" cy="1143000"/>
          </a:xfrm>
        </p:spPr>
        <p:txBody>
          <a:bodyPr/>
          <a:lstStyle/>
          <a:p>
            <a:r>
              <a:rPr lang="en-US" sz="4400" b="1" dirty="0"/>
              <a:t>Multi-completion well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3891-A18B-4FB0-8410-592F52EABC8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201"/>
            <a:ext cx="7391400" cy="24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5298" r="2510" b="3780"/>
          <a:stretch>
            <a:fillRect/>
          </a:stretch>
        </p:blipFill>
        <p:spPr bwMode="auto">
          <a:xfrm>
            <a:off x="2135188" y="2970214"/>
            <a:ext cx="8304212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1600200" y="1541464"/>
            <a:ext cx="428783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400" dirty="0" err="1">
                <a:latin typeface="+mn-lt"/>
              </a:rPr>
              <a:t>Vina</a:t>
            </a:r>
            <a:r>
              <a:rPr lang="en-US" altLang="en-US" sz="2400" dirty="0">
                <a:latin typeface="+mn-lt"/>
              </a:rPr>
              <a:t>:  Domestic</a:t>
            </a:r>
          </a:p>
          <a:p>
            <a:r>
              <a:rPr lang="en-US" altLang="en-US" sz="2400" dirty="0">
                <a:latin typeface="+mn-lt"/>
              </a:rPr>
              <a:t>Shallow (&lt;200 ft. total depth) Basin Deposits aquifer system.</a:t>
            </a:r>
          </a:p>
          <a:p>
            <a:r>
              <a:rPr lang="en-US" altLang="en-US" sz="2400" dirty="0">
                <a:latin typeface="+mn-lt"/>
              </a:rPr>
              <a:t>Record begins in 1959</a:t>
            </a:r>
          </a:p>
          <a:p>
            <a:r>
              <a:rPr lang="en-US" altLang="en-US" sz="2000" dirty="0">
                <a:latin typeface="+mn-lt"/>
              </a:rPr>
              <a:t>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3891-A18B-4FB0-8410-592F52EABC80}" type="slidenum">
              <a:rPr lang="en-US" smtClean="0"/>
              <a:t>26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52600" y="152400"/>
            <a:ext cx="5562600" cy="685800"/>
          </a:xfrm>
          <a:prstGeom prst="rect">
            <a:avLst/>
          </a:prstGeom>
        </p:spPr>
        <p:txBody>
          <a:bodyPr anchor="b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Groundwater Level Trends</a:t>
            </a:r>
          </a:p>
        </p:txBody>
      </p:sp>
    </p:spTree>
    <p:extLst>
      <p:ext uri="{BB962C8B-B14F-4D97-AF65-F5344CB8AC3E}">
        <p14:creationId xmlns:p14="http://schemas.microsoft.com/office/powerpoint/2010/main" val="241699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867026"/>
            <a:ext cx="8515350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1835427" y="1219200"/>
            <a:ext cx="42878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400" dirty="0" err="1">
                <a:latin typeface="+mn-lt"/>
              </a:rPr>
              <a:t>Vina</a:t>
            </a:r>
            <a:r>
              <a:rPr lang="en-US" altLang="en-US" sz="2400" dirty="0">
                <a:latin typeface="+mn-lt"/>
              </a:rPr>
              <a:t>:  Domestic, Shallow/Intermediate depth Upper Tuscan Formation</a:t>
            </a:r>
          </a:p>
          <a:p>
            <a:r>
              <a:rPr lang="en-US" altLang="en-US" sz="2400" dirty="0">
                <a:latin typeface="+mn-lt"/>
              </a:rPr>
              <a:t>Record begins in 1990</a:t>
            </a:r>
          </a:p>
        </p:txBody>
      </p:sp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5726"/>
            <a:ext cx="403860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3891-A18B-4FB0-8410-592F52EABC80}" type="slidenum">
              <a:rPr lang="en-US" smtClean="0"/>
              <a:t>27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89043" y="381000"/>
            <a:ext cx="5562600" cy="685800"/>
          </a:xfrm>
          <a:prstGeom prst="rect">
            <a:avLst/>
          </a:prstGeom>
        </p:spPr>
        <p:txBody>
          <a:bodyPr anchor="b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Groundwater Level Trends</a:t>
            </a:r>
          </a:p>
        </p:txBody>
      </p:sp>
    </p:spTree>
    <p:extLst>
      <p:ext uri="{BB962C8B-B14F-4D97-AF65-F5344CB8AC3E}">
        <p14:creationId xmlns:p14="http://schemas.microsoft.com/office/powerpoint/2010/main" val="82497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73891-A18B-4FB0-8410-592F52EABC80}" type="slidenum">
              <a:rPr lang="en-US" smtClean="0"/>
              <a:t>28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06446"/>
            <a:ext cx="8458200" cy="397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255" y="271463"/>
            <a:ext cx="578280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676401" y="1219200"/>
            <a:ext cx="428783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400" dirty="0">
                <a:latin typeface="+mn-lt"/>
              </a:rPr>
              <a:t>Western Canal:  Domestic Shallow well depth </a:t>
            </a:r>
          </a:p>
          <a:p>
            <a:r>
              <a:rPr lang="en-US" altLang="en-US" sz="2400" dirty="0">
                <a:latin typeface="+mn-lt"/>
              </a:rPr>
              <a:t>Alluvial aquifer system</a:t>
            </a:r>
          </a:p>
          <a:p>
            <a:r>
              <a:rPr lang="en-US" altLang="en-US" sz="2400" dirty="0">
                <a:latin typeface="+mn-lt"/>
              </a:rPr>
              <a:t>Record begins in 1947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789043" y="228600"/>
            <a:ext cx="5562600" cy="685800"/>
          </a:xfrm>
          <a:prstGeom prst="rect">
            <a:avLst/>
          </a:prstGeom>
        </p:spPr>
        <p:txBody>
          <a:bodyPr anchor="b">
            <a:normAutofit fontScale="77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chemeClr val="tx2"/>
                </a:solidFill>
              </a:rPr>
              <a:t>Groundwater Level Trends</a:t>
            </a:r>
          </a:p>
        </p:txBody>
      </p:sp>
    </p:spTree>
    <p:extLst>
      <p:ext uri="{BB962C8B-B14F-4D97-AF65-F5344CB8AC3E}">
        <p14:creationId xmlns:p14="http://schemas.microsoft.com/office/powerpoint/2010/main" val="207618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bcvm-deptstore\water\Users\CBuck\ArcGIS\My Maps\Finished Products\Butte County Monitoring Network GWSR 2013_presentatio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3333" r="2063"/>
          <a:stretch/>
        </p:blipFill>
        <p:spPr bwMode="auto">
          <a:xfrm>
            <a:off x="8814207" y="242048"/>
            <a:ext cx="2965903" cy="390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060" y="4278873"/>
            <a:ext cx="3614332" cy="2188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22" y="64727"/>
            <a:ext cx="2582360" cy="33628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623" y="970547"/>
            <a:ext cx="2603885" cy="340042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6905" y="3779181"/>
            <a:ext cx="2428148" cy="294901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96" y="2159285"/>
            <a:ext cx="2061467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4157" y="958039"/>
            <a:ext cx="2586898" cy="332083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7214" y="3226384"/>
            <a:ext cx="2646634" cy="334474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TextBox 10"/>
          <p:cNvSpPr txBox="1"/>
          <p:nvPr/>
        </p:nvSpPr>
        <p:spPr>
          <a:xfrm>
            <a:off x="7818268" y="179884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Monitoring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b="9649"/>
          <a:stretch/>
        </p:blipFill>
        <p:spPr>
          <a:xfrm>
            <a:off x="240295" y="5361449"/>
            <a:ext cx="3381263" cy="13561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869" y="3515286"/>
            <a:ext cx="1893468" cy="1893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7102" y="249703"/>
            <a:ext cx="5808992" cy="128089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Monitoring &amp; Special Studies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9342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3351" y="512462"/>
            <a:ext cx="8911687" cy="1280890"/>
          </a:xfrm>
        </p:spPr>
        <p:txBody>
          <a:bodyPr/>
          <a:lstStyle/>
          <a:p>
            <a:r>
              <a:rPr lang="en-US" dirty="0" smtClean="0"/>
              <a:t>Butte County</a:t>
            </a:r>
            <a:br>
              <a:rPr lang="en-US" dirty="0" smtClean="0"/>
            </a:br>
            <a:r>
              <a:rPr lang="en-US" dirty="0" smtClean="0"/>
              <a:t>Setting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577" y="77413"/>
            <a:ext cx="6336345" cy="670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843" y="266264"/>
            <a:ext cx="1779879" cy="140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355780" y="1406409"/>
            <a:ext cx="1600200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Fractured Rock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87" y="4917367"/>
            <a:ext cx="2052807" cy="138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83190" y="6300903"/>
            <a:ext cx="12192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Alluvial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9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318" y="148796"/>
            <a:ext cx="5120599" cy="65921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4751" y="148796"/>
            <a:ext cx="5093460" cy="66125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 rot="16200000">
            <a:off x="-2773526" y="604657"/>
            <a:ext cx="8911687" cy="128089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3">
                    <a:lumMod val="75000"/>
                  </a:schemeClr>
                </a:solidFill>
              </a:rPr>
              <a:t>Land Use and Water Source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7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758" y="2113530"/>
            <a:ext cx="3997350" cy="128089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Change in Spring</a:t>
            </a:r>
            <a:b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</a:rPr>
              <a:t>Levels: 2004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 2017</a:t>
            </a: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69" y="207387"/>
            <a:ext cx="7359152" cy="6572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37"/>
          <a:stretch/>
        </p:blipFill>
        <p:spPr bwMode="auto">
          <a:xfrm>
            <a:off x="1496758" y="2975449"/>
            <a:ext cx="3390900" cy="361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27" y="136884"/>
            <a:ext cx="5198893" cy="100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96758" y="496472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Groundwater</a:t>
            </a:r>
          </a:p>
          <a:p>
            <a:r>
              <a:rPr lang="en-US" dirty="0" smtClean="0"/>
              <a:t>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91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5235" y="611647"/>
            <a:ext cx="8911687" cy="1280890"/>
          </a:xfrm>
        </p:spPr>
        <p:txBody>
          <a:bodyPr/>
          <a:lstStyle/>
          <a:p>
            <a:r>
              <a:rPr lang="en-US" dirty="0" smtClean="0"/>
              <a:t>Groundwater Level Trends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914" y="381000"/>
            <a:ext cx="4127208" cy="2462255"/>
          </a:xfrm>
          <a:prstGeom prst="rect">
            <a:avLst/>
          </a:prstGeom>
        </p:spPr>
      </p:pic>
      <p:sp>
        <p:nvSpPr>
          <p:cNvPr id="7" name="Slide Number Placeholder 3"/>
          <p:cNvSpPr txBox="1">
            <a:spLocks/>
          </p:cNvSpPr>
          <p:nvPr/>
        </p:nvSpPr>
        <p:spPr bwMode="gray">
          <a:xfrm>
            <a:off x="9423922" y="-9245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873891-A18B-4FB0-8410-592F52EABC80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4315" y="1234184"/>
            <a:ext cx="54731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Chico Urban Area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Intermediate depth: screened 200-279 ft.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Record begins in 1958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70232" y="4957621"/>
            <a:ext cx="1662364" cy="64633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2013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Wingdings" panose="05000000000000000000" pitchFamily="2" charset="2"/>
              </a:rPr>
              <a:t>2014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~  -8 feet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4090"/>
          <a:stretch/>
        </p:blipFill>
        <p:spPr>
          <a:xfrm>
            <a:off x="3287698" y="2557623"/>
            <a:ext cx="6908827" cy="42174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195" y="3127796"/>
            <a:ext cx="4566084" cy="128111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70232" y="5715896"/>
            <a:ext cx="1662364" cy="64633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2016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sym typeface="Wingdings" panose="05000000000000000000" pitchFamily="2" charset="2"/>
              </a:rPr>
              <a:t>2017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~  +12 feet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13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9024" y="512462"/>
            <a:ext cx="8911687" cy="1280890"/>
          </a:xfrm>
        </p:spPr>
        <p:txBody>
          <a:bodyPr/>
          <a:lstStyle/>
          <a:p>
            <a:r>
              <a:rPr lang="en-US" dirty="0" smtClean="0"/>
              <a:t>Estimated Groundwater Pumping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710" r="3079" b="1478"/>
          <a:stretch/>
        </p:blipFill>
        <p:spPr>
          <a:xfrm>
            <a:off x="2401381" y="1278292"/>
            <a:ext cx="7846971" cy="551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4364" y="677021"/>
            <a:ext cx="8911687" cy="951771"/>
          </a:xfrm>
        </p:spPr>
        <p:txBody>
          <a:bodyPr/>
          <a:lstStyle/>
          <a:p>
            <a:r>
              <a:rPr lang="en-US" dirty="0" smtClean="0"/>
              <a:t>Then along came SGMA...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5749" y="1525522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SGMA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= Sustainable Groundwater Management Act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			CA Legislation passed in 2014.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355749" y="2827459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400" dirty="0" smtClean="0"/>
              <a:t>Overarching Concepts:</a:t>
            </a:r>
          </a:p>
          <a:p>
            <a:pPr marL="457200" indent="-457200">
              <a:buFont typeface="Wingdings 3" charset="2"/>
              <a:buAutoNum type="arabicPeriod"/>
            </a:pPr>
            <a:r>
              <a:rPr lang="en-US" sz="2400" dirty="0" smtClean="0"/>
              <a:t>Local Management </a:t>
            </a:r>
            <a:r>
              <a:rPr lang="en-US" sz="2400" dirty="0" smtClean="0">
                <a:sym typeface="Wingdings" panose="05000000000000000000" pitchFamily="2" charset="2"/>
              </a:rPr>
              <a:t> “Groundwater Sustainability Agencies”</a:t>
            </a:r>
          </a:p>
          <a:p>
            <a:pPr marL="457200" indent="-457200">
              <a:buFont typeface="Wingdings 3" charset="2"/>
              <a:buAutoNum type="arabicPeriod"/>
            </a:pPr>
            <a:r>
              <a:rPr lang="en-US" sz="2400" dirty="0" smtClean="0">
                <a:sym typeface="Wingdings" panose="05000000000000000000" pitchFamily="2" charset="2"/>
              </a:rPr>
              <a:t>Groundwater Sustainability Plans</a:t>
            </a:r>
          </a:p>
          <a:p>
            <a:pPr lvl="1" indent="-342900"/>
            <a:r>
              <a:rPr lang="en-US" sz="2200" dirty="0" smtClean="0">
                <a:sym typeface="Wingdings" panose="05000000000000000000" pitchFamily="2" charset="2"/>
              </a:rPr>
              <a:t>Water Budget</a:t>
            </a:r>
          </a:p>
          <a:p>
            <a:pPr lvl="1" indent="-342900"/>
            <a:r>
              <a:rPr lang="en-US" sz="2200" dirty="0" smtClean="0">
                <a:sym typeface="Wingdings" panose="05000000000000000000" pitchFamily="2" charset="2"/>
              </a:rPr>
              <a:t>Thresholds and defined “Undesirable Results”</a:t>
            </a:r>
          </a:p>
          <a:p>
            <a:pPr lvl="1" indent="-342900"/>
            <a:r>
              <a:rPr lang="en-US" sz="2200" dirty="0" smtClean="0">
                <a:sym typeface="Wingdings" panose="05000000000000000000" pitchFamily="2" charset="2"/>
              </a:rPr>
              <a:t>Sustainability in 20 years</a:t>
            </a:r>
            <a:endParaRPr lang="en-US" sz="2200" dirty="0" smtClean="0"/>
          </a:p>
          <a:p>
            <a:pPr marL="457200" indent="-457200">
              <a:buFont typeface="Wingdings 3" charset="2"/>
              <a:buAutoNum type="arabicPeriod"/>
            </a:pPr>
            <a:r>
              <a:rPr lang="en-US" sz="2400" dirty="0" smtClean="0">
                <a:sym typeface="Wingdings" panose="05000000000000000000" pitchFamily="2" charset="2"/>
              </a:rPr>
              <a:t>State Technical Support and Regulatory Standards</a:t>
            </a:r>
          </a:p>
          <a:p>
            <a:pPr marL="457200" indent="-457200">
              <a:buFont typeface="Wingdings 3" charset="2"/>
              <a:buAutoNum type="arabicPeriod"/>
            </a:pPr>
            <a:r>
              <a:rPr lang="en-US" sz="2400" dirty="0" smtClean="0">
                <a:sym typeface="Wingdings" panose="05000000000000000000" pitchFamily="2" charset="2"/>
              </a:rPr>
              <a:t>State Oversight/Intervention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2AB5A9-7E5E-B844-B014-AE9F490FE9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215" y="1228181"/>
            <a:ext cx="736865" cy="11015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B7ADD8-0B31-524C-8822-236F121A9E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639" y="5652975"/>
            <a:ext cx="963594" cy="1101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D82842-AAEA-B34F-8E31-F4FBB5098E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215" y="4545225"/>
            <a:ext cx="812441" cy="11015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01075D-B832-174B-AF38-54C2E0665B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214" y="123534"/>
            <a:ext cx="736865" cy="11015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1D2D9F6-9E29-A64A-BF4A-372B9D836A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896" y="3437475"/>
            <a:ext cx="699078" cy="11015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EB899C-7CB2-024C-8052-DA222B5FF0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790" y="2332828"/>
            <a:ext cx="661290" cy="110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7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E2321E03D2354E9190B577D56D54E7" ma:contentTypeVersion="2" ma:contentTypeDescription="Create a new document." ma:contentTypeScope="" ma:versionID="80c03c2860955ac14cd637859af16ff0">
  <xsd:schema xmlns:xsd="http://www.w3.org/2001/XMLSchema" xmlns:xs="http://www.w3.org/2001/XMLSchema" xmlns:p="http://schemas.microsoft.com/office/2006/metadata/properties" xmlns:ns1="http://schemas.microsoft.com/sharepoint/v3" xmlns:ns2="30355ef0-b855-4ebb-a92a-a6c79f7573fd" targetNamespace="http://schemas.microsoft.com/office/2006/metadata/properties" ma:root="true" ma:fieldsID="93666a9fa8e6f26f07a97bcd12991a47" ns1:_="" ns2:_="">
    <xsd:import namespace="http://schemas.microsoft.com/sharepoint/v3"/>
    <xsd:import namespace="30355ef0-b855-4ebb-a92a-a6c79f7573f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355ef0-b855-4ebb-a92a-a6c79f7573f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A89064D-8055-4CFB-8B29-24335EF46085}"/>
</file>

<file path=customXml/itemProps2.xml><?xml version="1.0" encoding="utf-8"?>
<ds:datastoreItem xmlns:ds="http://schemas.openxmlformats.org/officeDocument/2006/customXml" ds:itemID="{9733DAFE-459C-4FD8-BE66-F04CACF8CA5A}"/>
</file>

<file path=customXml/itemProps3.xml><?xml version="1.0" encoding="utf-8"?>
<ds:datastoreItem xmlns:ds="http://schemas.openxmlformats.org/officeDocument/2006/customXml" ds:itemID="{E058BCB4-0CB3-42DA-AA3A-F058107F33DF}"/>
</file>

<file path=customXml/itemProps4.xml><?xml version="1.0" encoding="utf-8"?>
<ds:datastoreItem xmlns:ds="http://schemas.openxmlformats.org/officeDocument/2006/customXml" ds:itemID="{9B49C6A9-3729-42CF-8B25-7751415CA9C8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713</TotalTime>
  <Words>851</Words>
  <Application>Microsoft Office PowerPoint</Application>
  <PresentationFormat>Widescreen</PresentationFormat>
  <Paragraphs>217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Century Gothic</vt:lpstr>
      <vt:lpstr>Forte</vt:lpstr>
      <vt:lpstr>Wingdings</vt:lpstr>
      <vt:lpstr>Wingdings 3</vt:lpstr>
      <vt:lpstr>Wisp</vt:lpstr>
      <vt:lpstr>Tackling Technical and Policy Aspects of SGMA in Butte County</vt:lpstr>
      <vt:lpstr>Who We Are…</vt:lpstr>
      <vt:lpstr>Monitoring &amp; Special Studies</vt:lpstr>
      <vt:lpstr>Butte County Setting</vt:lpstr>
      <vt:lpstr>Land Use and Water Source</vt:lpstr>
      <vt:lpstr>Change in Spring Levels: 2004 2017</vt:lpstr>
      <vt:lpstr>Groundwater Level Trends</vt:lpstr>
      <vt:lpstr>Estimated Groundwater Pumping</vt:lpstr>
      <vt:lpstr>Then along came SGMA...</vt:lpstr>
      <vt:lpstr>Butte County  Subbasins &amp; GSAs</vt:lpstr>
      <vt:lpstr>Basin Setting Project- Technical Foundation</vt:lpstr>
      <vt:lpstr>Butte Basin Groundwater Model</vt:lpstr>
      <vt:lpstr>Interconnected Subbasins</vt:lpstr>
      <vt:lpstr>Closing Thoughts</vt:lpstr>
      <vt:lpstr>Thank you!</vt:lpstr>
      <vt:lpstr>Innovative Technology and Partnerships</vt:lpstr>
      <vt:lpstr>Back up slides…</vt:lpstr>
      <vt:lpstr>Sacramento Valley Water Year Type </vt:lpstr>
      <vt:lpstr>Butte Basin Groundwater Model</vt:lpstr>
      <vt:lpstr>Understanding the Basin</vt:lpstr>
      <vt:lpstr>A quick word on Depletions of Interconnected Surface Water</vt:lpstr>
      <vt:lpstr>Depletions of Interconnected Surface Water</vt:lpstr>
      <vt:lpstr>Wells are a window...</vt:lpstr>
      <vt:lpstr>PowerPoint Presentation</vt:lpstr>
      <vt:lpstr>Multi-completion well</vt:lpstr>
      <vt:lpstr>PowerPoint Presentation</vt:lpstr>
      <vt:lpstr>PowerPoint Presentation</vt:lpstr>
      <vt:lpstr>PowerPoint Presentation</vt:lpstr>
    </vt:vector>
  </TitlesOfParts>
  <Company>Butte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Buck, Christina</dc:creator>
  <cp:lastModifiedBy>Laura Ramos</cp:lastModifiedBy>
  <cp:revision>89</cp:revision>
  <cp:lastPrinted>2017-01-26T21:52:02Z</cp:lastPrinted>
  <dcterms:created xsi:type="dcterms:W3CDTF">2017-01-23T19:22:58Z</dcterms:created>
  <dcterms:modified xsi:type="dcterms:W3CDTF">2019-04-25T15:43:26Z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0x010100AAE2321E03D2354E9190B577D56D54E7</vt:lpwstr>
  </property>
</Properties>
</file>