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331" r:id="rId3"/>
    <p:sldId id="329" r:id="rId4"/>
    <p:sldId id="334" r:id="rId5"/>
    <p:sldId id="335" r:id="rId6"/>
    <p:sldId id="330" r:id="rId7"/>
    <p:sldId id="332" r:id="rId8"/>
    <p:sldId id="337" r:id="rId9"/>
    <p:sldId id="338" r:id="rId10"/>
    <p:sldId id="336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516485"/>
    <a:srgbClr val="00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A7764-A89F-DFDE-945C-3DA66181A344}" v="12" dt="2024-09-26T14:31:07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143"/>
  </p:normalViewPr>
  <p:slideViewPr>
    <p:cSldViewPr snapToGrid="0">
      <p:cViewPr varScale="1">
        <p:scale>
          <a:sx n="110" d="100"/>
          <a:sy n="110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6B0D3-761E-2649-B3AB-103EB1B0092C}" type="datetimeFigureOut">
              <a:rPr lang="de-DE" smtClean="0"/>
              <a:t>26.09.2024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03CE6-1531-714B-9A6F-73F30190998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29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EB09D-39FC-880B-FC7E-77388219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CCAAA1-4966-B008-FAA0-D5541C25E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4164BF2-E7D2-FF77-935C-7C803A527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11.4 mio. </a:t>
            </a:r>
            <a:r>
              <a:rPr lang="de-DE" dirty="0" err="1"/>
              <a:t>inhabitants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B087CD-CFEC-BCEE-5174-3FE65FD26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94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11.4 mio. </a:t>
            </a:r>
            <a:r>
              <a:rPr lang="de-DE" dirty="0" err="1"/>
              <a:t>inhabitants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11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D152-C2B5-AD9C-BF96-365B5EBB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74DFD5-4053-22F5-7B3A-566D1C547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3B7DF4-C739-1035-61E9-B9797A53E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11.4 mio. </a:t>
            </a:r>
            <a:r>
              <a:rPr lang="de-DE" dirty="0" err="1"/>
              <a:t>inhabitants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074E44-01E0-B0A4-D8B8-88E7C6D1D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70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870A-82FF-7A45-D4D0-D3A67CDB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1333B1-7235-61E1-7D02-6F176D924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53BEFA-0A86-B620-992E-51D9A9A85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11.4 mio. </a:t>
            </a:r>
            <a:r>
              <a:rPr lang="de-DE" dirty="0" err="1"/>
              <a:t>inhabitants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ABCB8B-0B7E-EA4F-C371-D8126A727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583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5F1C0-70ED-2335-DBC1-741B80A66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1D805F-84A3-A27D-A5CC-CAFC6C564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7A8913-037F-3C0D-B07A-88A224FC0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More </a:t>
            </a:r>
            <a:r>
              <a:rPr lang="de-DE" dirty="0" err="1"/>
              <a:t>than</a:t>
            </a:r>
            <a:r>
              <a:rPr lang="de-DE" dirty="0"/>
              <a:t> 60%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drinking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groundwater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33%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in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11,400 </a:t>
            </a:r>
            <a:r>
              <a:rPr lang="de-DE" dirty="0" err="1"/>
              <a:t>protected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3425A5-18DC-E6D6-5166-278FC7585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80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34CA-EE38-DB18-D489-03D5DDE7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443950-824E-BEEE-C9F3-81F9DFC18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62CB9A-7B16-EB66-3867-33A05004F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More </a:t>
            </a:r>
            <a:r>
              <a:rPr lang="de-DE" dirty="0" err="1"/>
              <a:t>than</a:t>
            </a:r>
            <a:r>
              <a:rPr lang="de-DE" dirty="0"/>
              <a:t> 60%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drinking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groundwater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33%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in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condition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11,400 </a:t>
            </a:r>
            <a:r>
              <a:rPr lang="de-DE" dirty="0" err="1"/>
              <a:t>protected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8D31A6-D163-192D-E301-F17499FC6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926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4D6E4-A5A4-1D82-7DC4-48FD675B6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134CCF-0505-6B9A-8D0C-8AA9AA426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E86001-64A9-2E6E-2B9F-9DE27A67E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100 Euro per </a:t>
            </a:r>
            <a:r>
              <a:rPr lang="de-DE" dirty="0" err="1"/>
              <a:t>hectare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strip</a:t>
            </a:r>
            <a:r>
              <a:rPr lang="de-DE" dirty="0"/>
              <a:t> </a:t>
            </a:r>
            <a:r>
              <a:rPr lang="de-DE" dirty="0" err="1"/>
              <a:t>tillage</a:t>
            </a:r>
            <a:r>
              <a:rPr lang="de-DE" dirty="0"/>
              <a:t>, e. g.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682417-AB90-1874-3175-2C14D3035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37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31F8-7376-6EED-AA88-8B32AD13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F2C7F7-9797-0CDB-7D96-DAF43E986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AD5293-9D6B-547F-1868-7A0271DC5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ca. 10% </a:t>
            </a:r>
            <a:r>
              <a:rPr lang="de-DE" dirty="0" err="1"/>
              <a:t>of</a:t>
            </a:r>
            <a:r>
              <a:rPr lang="de-DE" dirty="0"/>
              <a:t> UAA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irrigation</a:t>
            </a:r>
            <a:r>
              <a:rPr lang="de-DE" dirty="0"/>
              <a:t> in EU-27; 6% </a:t>
            </a:r>
            <a:r>
              <a:rPr lang="de-DE" dirty="0" err="1"/>
              <a:t>of</a:t>
            </a:r>
            <a:r>
              <a:rPr lang="de-DE" dirty="0"/>
              <a:t> UAA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irrigated</a:t>
            </a:r>
            <a:r>
              <a:rPr lang="de-DE" dirty="0"/>
              <a:t>; in Germany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3,3% </a:t>
            </a:r>
            <a:r>
              <a:rPr lang="de-DE" dirty="0" err="1"/>
              <a:t>of</a:t>
            </a:r>
            <a:r>
              <a:rPr lang="de-DE" dirty="0"/>
              <a:t> UAA in 2022 and </a:t>
            </a:r>
            <a:r>
              <a:rPr lang="de-DE" dirty="0" err="1"/>
              <a:t>about</a:t>
            </a:r>
            <a:r>
              <a:rPr lang="de-DE" dirty="0"/>
              <a:t> 5% </a:t>
            </a:r>
            <a:r>
              <a:rPr lang="de-DE" dirty="0" err="1"/>
              <a:t>of</a:t>
            </a:r>
            <a:r>
              <a:rPr lang="de-DE" dirty="0"/>
              <a:t> UAA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irrigation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905881-EFF4-A437-AD94-82402C963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03CE6-1531-714B-9A6F-73F30190998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51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5450D-6F79-4202-B430-360DDFF9B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C5DC27-5AFC-4586-8D46-EE0C49EF8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495EF9-2ECC-480F-8EBC-3AB41E7C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B05B-CCE8-7741-935B-AEEBACFCA4A8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58F4DE-0423-4FC4-A3E8-B9AAABF4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884BAC-3CAB-4A4D-9596-C4CCE5D0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85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8B733-C9FC-4026-BC34-64FDB8A7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3E591E4-AB83-401F-A012-47DA5620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8A00C7-2F56-4082-A597-2916D3153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AF9E-E1F2-0647-A64D-F713B3749E58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A47298-1A34-48CD-AD16-0291D1F8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1101C3-AEA3-43E3-B1E3-32284BD1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67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DC8AB98-BBC9-4903-A315-AB69EACA0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ED71AF3-1C89-482E-AD86-4B04D9BE0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587D59-89B3-426A-8EB8-98A199AA9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80FD-D191-3242-88F0-B0ECA32C9BFE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60411E-908A-449D-A808-E7B4D8DE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8FEB5C-8D5D-4D46-871B-CADEADCD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19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7EACA-1182-493B-A956-99710808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93CFB5-4626-4378-98FB-09116E55A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7F41C-CEA3-4D31-AA5F-25BF3BD7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E517D-CC4D-4289-A15E-E18EAD46751D}" type="datetimeFigureOut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040C99-90A5-4DA1-95BA-7B0F65FE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DF945-FFBE-4058-9BC4-D94EE968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E35C-998F-4A75-8057-E27A2E54481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51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1AA26-A0D7-4474-949C-0F12A632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528A77-971E-4868-BE7F-08F418DA0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FC923A-0BAB-4613-9279-271B50BB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B25-1417-2140-B025-66D0F8E89C3B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6DDE59-657B-4280-8B5C-01BCCEA2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815335-7791-4800-A9EE-32848580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541314E-AA76-B5A2-902A-29D6995F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77525" y="365125"/>
            <a:ext cx="1270000" cy="6810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4759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6CAAF-D321-4EC2-9245-5C458EBA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6FEF51-B133-46D8-B097-6468CBB06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7A9B02-A993-4E87-B1E3-30EE6878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BC08-7417-2541-9D26-A8B3D6627237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433A6-069D-4B45-BDE9-04FC35E3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03A79B-908F-424E-993E-D99E5B5C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30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B123BC-8FC4-4C23-80E7-F332B8BF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71261C-BE26-4826-9F75-5E416842A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64DCBB-425B-46C2-8676-D7FAC4D56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A58562-8A25-473E-87B3-9D4A8FE24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D1A5-742F-AF47-B397-8FD61270AB19}" type="datetime1">
              <a:rPr lang="de-DE" smtClean="0"/>
              <a:t>26.09.2024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56F6EB-9BFE-4490-BB2D-019BE7BE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77514B-1050-46A2-905C-25D57F1A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83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E587E-EEC9-4266-89C3-5546A398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C2EC93-1DC7-49DE-9B1B-28B6D4F9F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86231F-18E4-4335-8A38-AE9A19430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20A4F0-6CD1-4550-9B1C-CB25C5FC3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138617-A19E-4AA5-A28B-B48ABA48F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DD843C-92CD-4C75-B9BD-E2AB96BD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8C3C-E45F-8349-9DC9-60D38D4FFCDC}" type="datetime1">
              <a:rPr lang="de-DE" smtClean="0"/>
              <a:t>26.09.2024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B62D88-7B45-4C17-8723-2BF31F22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EA87F2-3F28-4EA2-8FF3-EA0F2E49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54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63726-C8FA-4029-AA6D-7DB949D56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D5326-D4FB-4DFA-B2CB-AAAE4D95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6BCA-C8E8-7C41-B3E7-8FEBF74E3FE1}" type="datetime1">
              <a:rPr lang="de-DE" smtClean="0"/>
              <a:t>26.09.2024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4086A4-55C8-47FF-8397-502E5425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223D25-1629-4629-ACDD-67C1BFD9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55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00A7BB-6DAD-452A-B946-B1705429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41BD-6953-6146-AD10-60503D89122F}" type="datetime1">
              <a:rPr lang="de-DE" smtClean="0"/>
              <a:t>26.09.2024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8FD0D7B-3D4F-4DEA-9AF8-CEE5777C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37FE9E-316C-4F6E-A80A-C2428A64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884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C0DA7E-25E8-401B-AB5B-F91A55ED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6F0978-70B0-4834-BDEF-542136ED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852E70-B553-46B9-AB3A-EA8E1FD79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9C0F89-84B6-4081-A520-38091892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8F81E-5E6A-744D-A883-4DF8F3E13EA5}" type="datetime1">
              <a:rPr lang="de-DE" smtClean="0"/>
              <a:t>26.09.2024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5C576A-9E3D-4966-8975-3DE5960F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AFD529-549C-4E21-BC49-3B3DB813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5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9D5CB-E393-4BEF-B764-EFE89AB7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040D1B-917C-424B-B773-63A57C0F6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374272-BCB2-443C-85FA-76BDB3771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407691-DE23-4CA4-958E-006085E3C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4C1F0-E2D0-D641-A280-0A9BB8B47E76}" type="datetime1">
              <a:rPr lang="de-DE" smtClean="0"/>
              <a:t>26.09.2024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AA0990-A70B-40EA-AC38-2B116470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5E8424-C3C0-4DDD-81CF-62B3264E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46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054C5A-EDAA-45CF-BF09-1405D09C4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AE2855-8BC1-49EA-ACA4-97D7DA217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A475B2-931F-4574-90AE-535905910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D561-0489-0940-88EB-15D0ACE45D69}" type="datetime1">
              <a:rPr lang="de-DE" smtClean="0"/>
              <a:t>26.09.2024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47A339-7B1C-48EB-9375-CE3D7687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BD462A-4F9B-4406-A4E5-E239E8739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B60-3C2E-47C5-9F0E-51198720CC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1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7BC99A9-EC06-4BA0-9A52-AA0488FB40C5}"/>
              </a:ext>
            </a:extLst>
          </p:cNvPr>
          <p:cNvSpPr txBox="1"/>
          <p:nvPr/>
        </p:nvSpPr>
        <p:spPr>
          <a:xfrm>
            <a:off x="816476" y="2021578"/>
            <a:ext cx="7717497" cy="1125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Agriculture in Baden-Württemberg: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A brief overview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49E502D-D101-4C68-A3ED-EE461ECFBC20}"/>
              </a:ext>
            </a:extLst>
          </p:cNvPr>
          <p:cNvSpPr txBox="1"/>
          <p:nvPr/>
        </p:nvSpPr>
        <p:spPr>
          <a:xfrm>
            <a:off x="816476" y="4197296"/>
            <a:ext cx="71708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Symposium at CSU-WATER, Fresno, California</a:t>
            </a: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26</a:t>
            </a:r>
            <a:r>
              <a:rPr lang="de-DE" sz="2000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September 2024</a:t>
            </a:r>
          </a:p>
          <a:p>
            <a:endParaRPr lang="de-DE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 dirty="0">
                <a:solidFill>
                  <a:schemeClr val="accent1">
                    <a:lumMod val="75000"/>
                  </a:schemeClr>
                </a:solidFill>
              </a:rPr>
              <a:t>Christian Sponagel, Dr. 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Research associate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de-DE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Institute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Farm Management, University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Hohenheim, Germany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A03A37-62BD-4CD8-8B49-697A340F1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7" y="513390"/>
            <a:ext cx="3360317" cy="8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7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7076B-5E8B-AD75-F61C-94C3C9010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C03AA74-BB29-B6D3-8492-F86E34A93969}"/>
              </a:ext>
            </a:extLst>
          </p:cNvPr>
          <p:cNvSpPr txBox="1"/>
          <p:nvPr/>
        </p:nvSpPr>
        <p:spPr>
          <a:xfrm>
            <a:off x="472477" y="284362"/>
            <a:ext cx="3885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Irrigation in Europe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51233B-A8CA-7CA6-A265-A53ACCF30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F15F6C1-CEC7-240B-9741-62CEB590D606}"/>
              </a:ext>
            </a:extLst>
          </p:cNvPr>
          <p:cNvSpPr txBox="1"/>
          <p:nvPr/>
        </p:nvSpPr>
        <p:spPr>
          <a:xfrm>
            <a:off x="6169955" y="5782194"/>
            <a:ext cx="6099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ec.europa.eu</a:t>
            </a:r>
            <a:r>
              <a:rPr lang="de-DE" dirty="0"/>
              <a:t>/</a:t>
            </a:r>
            <a:r>
              <a:rPr lang="de-DE" dirty="0" err="1"/>
              <a:t>eurostat</a:t>
            </a:r>
            <a:r>
              <a:rPr lang="de-DE" dirty="0"/>
              <a:t>/</a:t>
            </a:r>
            <a:r>
              <a:rPr lang="de-DE" dirty="0" err="1"/>
              <a:t>statistics-explained</a:t>
            </a:r>
            <a:r>
              <a:rPr lang="de-DE" dirty="0"/>
              <a:t>/</a:t>
            </a:r>
            <a:r>
              <a:rPr lang="de-DE" dirty="0" err="1"/>
              <a:t>images</a:t>
            </a:r>
            <a:r>
              <a:rPr lang="de-DE" dirty="0"/>
              <a:t>/4/49/Map2_Share_of_irrigated_areas_EU-28_2016.png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ED4622-84AF-5E00-02E7-9BAB6028D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5"/>
          <a:stretch/>
        </p:blipFill>
        <p:spPr bwMode="auto">
          <a:xfrm>
            <a:off x="374603" y="930693"/>
            <a:ext cx="5795352" cy="577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623166E-2C16-69F8-6C21-CDBDD64D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4" r="66285"/>
          <a:stretch/>
        </p:blipFill>
        <p:spPr bwMode="auto">
          <a:xfrm>
            <a:off x="6169955" y="1265140"/>
            <a:ext cx="3049929" cy="34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EC69B5A-992F-D9DC-B84D-0C7488917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5" t="72484" b="17763"/>
          <a:stretch/>
        </p:blipFill>
        <p:spPr bwMode="auto">
          <a:xfrm>
            <a:off x="6169955" y="4676660"/>
            <a:ext cx="3598516" cy="9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1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6EDD7-7950-7CE4-C8F5-92819C58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2C85C5C-809F-DECD-5028-9C1680B285AC}"/>
              </a:ext>
            </a:extLst>
          </p:cNvPr>
          <p:cNvSpPr txBox="1"/>
          <p:nvPr/>
        </p:nvSpPr>
        <p:spPr>
          <a:xfrm>
            <a:off x="590503" y="205984"/>
            <a:ext cx="8153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Agriculture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in Germany in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EUs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80D7B9-962E-AB42-7187-D9E81F389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pic>
        <p:nvPicPr>
          <p:cNvPr id="1026" name="Picture 2" descr="Infographic: The Value of Agriculture to European Economies | Statista">
            <a:extLst>
              <a:ext uri="{FF2B5EF4-FFF2-40B4-BE49-F238E27FC236}">
                <a16:creationId xmlns:a16="http://schemas.microsoft.com/office/drawing/2014/main" id="{7C158493-2D83-C061-1F06-8FD3485B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4" y="852315"/>
            <a:ext cx="5386440" cy="53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7B9730-6959-4F3B-D183-FC501B4332D1}"/>
              </a:ext>
            </a:extLst>
          </p:cNvPr>
          <p:cNvSpPr txBox="1"/>
          <p:nvPr/>
        </p:nvSpPr>
        <p:spPr>
          <a:xfrm>
            <a:off x="590503" y="6238755"/>
            <a:ext cx="60998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Armstrong, M. (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26, 2023). The Value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Economies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[Digital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image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].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September 20, 2024, 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https://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www.statista.com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chart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/30483/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sector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-share-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gdp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-in-</a:t>
            </a:r>
            <a:r>
              <a:rPr lang="de-DE" sz="1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de-DE" sz="1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-countries/</a:t>
            </a:r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70DC3C-0869-B908-1989-21FED1BB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44" y="1663861"/>
            <a:ext cx="6099858" cy="457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6428CA8-A9AC-13EB-B34D-5EDB82FC98C4}"/>
              </a:ext>
            </a:extLst>
          </p:cNvPr>
          <p:cNvSpPr txBox="1"/>
          <p:nvPr/>
        </p:nvSpPr>
        <p:spPr>
          <a:xfrm>
            <a:off x="6477000" y="62826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https://</a:t>
            </a:r>
            <a:r>
              <a:rPr lang="de-DE" sz="1100" dirty="0" err="1"/>
              <a:t>www.situationsbericht.de</a:t>
            </a:r>
            <a:r>
              <a:rPr lang="de-DE" sz="1100" dirty="0"/>
              <a:t>/7/72-agraraußenhandel</a:t>
            </a:r>
          </a:p>
        </p:txBody>
      </p:sp>
    </p:spTree>
    <p:extLst>
      <p:ext uri="{BB962C8B-B14F-4D97-AF65-F5344CB8AC3E}">
        <p14:creationId xmlns:p14="http://schemas.microsoft.com/office/powerpoint/2010/main" val="386591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53E801-87FB-4622-928C-F29E892321D9}"/>
              </a:ext>
            </a:extLst>
          </p:cNvPr>
          <p:cNvSpPr txBox="1"/>
          <p:nvPr/>
        </p:nvSpPr>
        <p:spPr>
          <a:xfrm>
            <a:off x="565655" y="368301"/>
            <a:ext cx="865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Agricultural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in Baden-Württemberg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EFB18B-6A68-4052-879E-A36EB3CC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D5968B4-B792-AD20-DA0A-5F2D16DD469C}"/>
              </a:ext>
            </a:extLst>
          </p:cNvPr>
          <p:cNvSpPr txBox="1"/>
          <p:nvPr/>
        </p:nvSpPr>
        <p:spPr>
          <a:xfrm>
            <a:off x="6955972" y="1539432"/>
            <a:ext cx="4909458" cy="23529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1.4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utilized</a:t>
            </a:r>
            <a:r>
              <a:rPr lang="de-DE" sz="2000" dirty="0"/>
              <a:t> </a:t>
            </a:r>
            <a:r>
              <a:rPr lang="de-DE" sz="2000" dirty="0" err="1"/>
              <a:t>agricultural</a:t>
            </a:r>
            <a:r>
              <a:rPr lang="de-DE" sz="2000" dirty="0"/>
              <a:t> </a:t>
            </a:r>
            <a:r>
              <a:rPr lang="de-DE" sz="2000" dirty="0" err="1"/>
              <a:t>area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0.8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arable</a:t>
            </a:r>
            <a:r>
              <a:rPr lang="de-DE" sz="2000" dirty="0"/>
              <a:t> </a:t>
            </a:r>
            <a:r>
              <a:rPr lang="de-DE" sz="2000" dirty="0" err="1"/>
              <a:t>land</a:t>
            </a:r>
            <a:r>
              <a:rPr lang="de-DE" sz="2000" dirty="0"/>
              <a:t>, i.e. 57% (in Germany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about</a:t>
            </a:r>
            <a:r>
              <a:rPr lang="de-DE" sz="2000" dirty="0"/>
              <a:t> 70%)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0.5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grassland</a:t>
            </a:r>
            <a:r>
              <a:rPr lang="de-DE" sz="2000" dirty="0"/>
              <a:t>, i.e. 39%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0.05 mio. ha permanent </a:t>
            </a:r>
            <a:r>
              <a:rPr lang="de-DE" sz="2000" dirty="0" err="1"/>
              <a:t>crops</a:t>
            </a:r>
            <a:r>
              <a:rPr lang="de-DE" sz="2000" dirty="0"/>
              <a:t>, i.e. 4%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AA53DE-4BB0-2406-7E99-804F8BD245DE}"/>
              </a:ext>
            </a:extLst>
          </p:cNvPr>
          <p:cNvSpPr txBox="1"/>
          <p:nvPr/>
        </p:nvSpPr>
        <p:spPr>
          <a:xfrm>
            <a:off x="8037993" y="6224635"/>
            <a:ext cx="405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Statistisches Landesamt Baden-Württemberg (2024); </a:t>
            </a:r>
          </a:p>
          <a:p>
            <a:r>
              <a:rPr lang="de-DE" sz="1400" b="0" i="0" u="none" strike="noStrike" dirty="0">
                <a:effectLst/>
              </a:rPr>
              <a:t>Statistische Ämter des Bundes und der Länder (2024)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8B034BA-7D9B-C438-FAE2-8C6062A25DF7}"/>
              </a:ext>
            </a:extLst>
          </p:cNvPr>
          <p:cNvSpPr txBox="1"/>
          <p:nvPr/>
        </p:nvSpPr>
        <p:spPr>
          <a:xfrm>
            <a:off x="231494" y="6224635"/>
            <a:ext cx="50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Own </a:t>
            </a:r>
            <a:r>
              <a:rPr lang="de-DE" sz="1400" dirty="0" err="1"/>
              <a:t>representation</a:t>
            </a:r>
            <a:r>
              <a:rPr lang="de-DE" sz="1400" dirty="0"/>
              <a:t> after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Integrated Administration and Control System 2021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E99490D-A415-3F79-F268-F16E3BFE5951}"/>
              </a:ext>
            </a:extLst>
          </p:cNvPr>
          <p:cNvSpPr txBox="1"/>
          <p:nvPr/>
        </p:nvSpPr>
        <p:spPr>
          <a:xfrm>
            <a:off x="6955971" y="4088107"/>
            <a:ext cx="4909457" cy="18912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14%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utilized</a:t>
            </a:r>
            <a:r>
              <a:rPr lang="de-DE" sz="2000" dirty="0"/>
              <a:t> </a:t>
            </a:r>
            <a:r>
              <a:rPr lang="de-DE" sz="2000" dirty="0" err="1"/>
              <a:t>agricultural</a:t>
            </a:r>
            <a:r>
              <a:rPr lang="de-DE" sz="2000" dirty="0"/>
              <a:t> </a:t>
            </a:r>
            <a:r>
              <a:rPr lang="de-DE" sz="2000" dirty="0" err="1"/>
              <a:t>area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organic</a:t>
            </a:r>
            <a:r>
              <a:rPr lang="de-DE" sz="2000" dirty="0"/>
              <a:t> </a:t>
            </a:r>
            <a:r>
              <a:rPr lang="de-DE" sz="2000" dirty="0" err="1"/>
              <a:t>management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10%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arable</a:t>
            </a:r>
            <a:r>
              <a:rPr lang="de-DE" sz="2000" dirty="0"/>
              <a:t> </a:t>
            </a:r>
            <a:r>
              <a:rPr lang="de-DE" sz="2000" dirty="0" err="1"/>
              <a:t>land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organic</a:t>
            </a:r>
            <a:r>
              <a:rPr lang="de-DE" sz="2000" dirty="0"/>
              <a:t> </a:t>
            </a:r>
            <a:r>
              <a:rPr lang="de-DE" sz="2000" dirty="0" err="1"/>
              <a:t>management</a:t>
            </a:r>
            <a:endParaRPr lang="de-DE" sz="20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07340D-F4FD-6365-9D58-7873DCA503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89" b="8145"/>
          <a:stretch/>
        </p:blipFill>
        <p:spPr>
          <a:xfrm>
            <a:off x="231494" y="1164910"/>
            <a:ext cx="6589779" cy="50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E0F5B-13F0-8CCE-9D53-07F8CB472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4566D93-FAC7-F102-DFAA-BF3F20661F8C}"/>
              </a:ext>
            </a:extLst>
          </p:cNvPr>
          <p:cNvSpPr txBox="1"/>
          <p:nvPr/>
        </p:nvSpPr>
        <p:spPr>
          <a:xfrm>
            <a:off x="472477" y="379721"/>
            <a:ext cx="865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Agricultural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in Baden-Württemberg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132EB4E-9863-8C56-5755-E959008F2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198ACEB-BC63-3E23-6AD1-E310701A120D}"/>
              </a:ext>
            </a:extLst>
          </p:cNvPr>
          <p:cNvSpPr txBox="1"/>
          <p:nvPr/>
        </p:nvSpPr>
        <p:spPr>
          <a:xfrm>
            <a:off x="6955972" y="1539432"/>
            <a:ext cx="4909458" cy="23529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1.4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utilized</a:t>
            </a:r>
            <a:r>
              <a:rPr lang="de-DE" sz="2000" dirty="0"/>
              <a:t> </a:t>
            </a:r>
            <a:r>
              <a:rPr lang="de-DE" sz="2000" dirty="0" err="1"/>
              <a:t>agricultural</a:t>
            </a:r>
            <a:r>
              <a:rPr lang="de-DE" sz="2000" dirty="0"/>
              <a:t> </a:t>
            </a:r>
            <a:r>
              <a:rPr lang="de-DE" sz="2000" dirty="0" err="1"/>
              <a:t>area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0.8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arable</a:t>
            </a:r>
            <a:r>
              <a:rPr lang="de-DE" sz="2000" dirty="0"/>
              <a:t> </a:t>
            </a:r>
            <a:r>
              <a:rPr lang="de-DE" sz="2000" dirty="0" err="1"/>
              <a:t>land</a:t>
            </a:r>
            <a:r>
              <a:rPr lang="de-DE" sz="2000" dirty="0"/>
              <a:t>, i.e. 57% (in Germany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about</a:t>
            </a:r>
            <a:r>
              <a:rPr lang="de-DE" sz="2000" dirty="0"/>
              <a:t> 70%)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0.5 mio. ha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grassland</a:t>
            </a:r>
            <a:r>
              <a:rPr lang="de-DE" sz="2000" dirty="0"/>
              <a:t>, i.e. 39%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0.05 mio. ha permanent </a:t>
            </a:r>
            <a:r>
              <a:rPr lang="de-DE" sz="2000" dirty="0" err="1"/>
              <a:t>crops</a:t>
            </a:r>
            <a:r>
              <a:rPr lang="de-DE" sz="2000" dirty="0"/>
              <a:t>, i.e. 4%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FF1BDB-D351-47F7-1B92-E14CD33624F5}"/>
              </a:ext>
            </a:extLst>
          </p:cNvPr>
          <p:cNvSpPr txBox="1"/>
          <p:nvPr/>
        </p:nvSpPr>
        <p:spPr>
          <a:xfrm>
            <a:off x="8037993" y="6224635"/>
            <a:ext cx="405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Statistisches Landesamt Baden-Württemberg (2024); </a:t>
            </a:r>
          </a:p>
          <a:p>
            <a:r>
              <a:rPr lang="de-DE" sz="1400" b="0" i="0" u="none" strike="noStrike" dirty="0">
                <a:effectLst/>
              </a:rPr>
              <a:t>Statistische Ämter des Bundes und der Länder (2024)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833501C-971C-592D-5A8C-80A05ECB160F}"/>
              </a:ext>
            </a:extLst>
          </p:cNvPr>
          <p:cNvSpPr txBox="1"/>
          <p:nvPr/>
        </p:nvSpPr>
        <p:spPr>
          <a:xfrm>
            <a:off x="280374" y="6513328"/>
            <a:ext cx="6539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https://lr.landwirtschaft-bw.de/,Lde/3650826_3651462_5405915_5378885_5378888 (09/20/24)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3032A-44A5-D7A2-C680-4516E3418466}"/>
              </a:ext>
            </a:extLst>
          </p:cNvPr>
          <p:cNvSpPr txBox="1"/>
          <p:nvPr/>
        </p:nvSpPr>
        <p:spPr>
          <a:xfrm>
            <a:off x="6955971" y="4088107"/>
            <a:ext cx="4909457" cy="18912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14%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utilized</a:t>
            </a:r>
            <a:r>
              <a:rPr lang="de-DE" sz="2000" dirty="0"/>
              <a:t> </a:t>
            </a:r>
            <a:r>
              <a:rPr lang="de-DE" sz="2000" dirty="0" err="1"/>
              <a:t>agricultural</a:t>
            </a:r>
            <a:r>
              <a:rPr lang="de-DE" sz="2000" dirty="0"/>
              <a:t> </a:t>
            </a:r>
            <a:r>
              <a:rPr lang="de-DE" sz="2000" dirty="0" err="1"/>
              <a:t>area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organic</a:t>
            </a:r>
            <a:r>
              <a:rPr lang="de-DE" sz="2000" dirty="0"/>
              <a:t> </a:t>
            </a:r>
            <a:r>
              <a:rPr lang="de-DE" sz="2000" dirty="0" err="1"/>
              <a:t>management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10%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arable</a:t>
            </a:r>
            <a:r>
              <a:rPr lang="de-DE" sz="2000" dirty="0"/>
              <a:t> </a:t>
            </a:r>
            <a:r>
              <a:rPr lang="de-DE" sz="2000" dirty="0" err="1"/>
              <a:t>land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organic</a:t>
            </a:r>
            <a:r>
              <a:rPr lang="de-DE" sz="2000" dirty="0"/>
              <a:t> </a:t>
            </a:r>
            <a:r>
              <a:rPr lang="de-DE" sz="2000" dirty="0" err="1"/>
              <a:t>management</a:t>
            </a:r>
            <a:endParaRPr lang="de-DE" sz="2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FBB4BF-0E82-2705-62F4-8571B493C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75" y="903669"/>
            <a:ext cx="4676172" cy="56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1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C75D3-809A-A78F-4FCC-C1EE6A7C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3ABEADF-7B4B-D89B-3CFF-8CB545D7A9F4}"/>
              </a:ext>
            </a:extLst>
          </p:cNvPr>
          <p:cNvSpPr txBox="1"/>
          <p:nvPr/>
        </p:nvSpPr>
        <p:spPr>
          <a:xfrm>
            <a:off x="590503" y="518579"/>
            <a:ext cx="713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Agricultural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land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use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crop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yields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6EB804A-6E29-E4F3-2648-6253B6F0B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79BD410-64ED-4463-A128-89B843CFCE82}"/>
              </a:ext>
            </a:extLst>
          </p:cNvPr>
          <p:cNvSpPr txBox="1"/>
          <p:nvPr/>
        </p:nvSpPr>
        <p:spPr>
          <a:xfrm>
            <a:off x="7801337" y="6224635"/>
            <a:ext cx="4295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**Statistisches Landesamt Baden-Württemberg (2024)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10AC0B2-612D-D87F-69A8-9E554FCF1EDB}"/>
              </a:ext>
            </a:extLst>
          </p:cNvPr>
          <p:cNvSpPr txBox="1"/>
          <p:nvPr/>
        </p:nvSpPr>
        <p:spPr>
          <a:xfrm>
            <a:off x="7801337" y="5744208"/>
            <a:ext cx="5034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*Own </a:t>
            </a:r>
            <a:r>
              <a:rPr lang="de-DE" sz="1400" dirty="0" err="1"/>
              <a:t>representation</a:t>
            </a:r>
            <a:r>
              <a:rPr lang="de-DE" sz="1400" dirty="0"/>
              <a:t> after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Integrated Administration and Control System 2021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243689DC-5845-17D9-4E4C-4DDC3B4D36D6}"/>
              </a:ext>
            </a:extLst>
          </p:cNvPr>
          <p:cNvGraphicFramePr>
            <a:graphicFrameLocks noGrp="1"/>
          </p:cNvGraphicFramePr>
          <p:nvPr/>
        </p:nvGraphicFramePr>
        <p:xfrm>
          <a:off x="590503" y="1449089"/>
          <a:ext cx="8654229" cy="3977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4743">
                  <a:extLst>
                    <a:ext uri="{9D8B030D-6E8A-4147-A177-3AD203B41FA5}">
                      <a16:colId xmlns:a16="http://schemas.microsoft.com/office/drawing/2014/main" val="2398375953"/>
                    </a:ext>
                  </a:extLst>
                </a:gridCol>
                <a:gridCol w="2465269">
                  <a:extLst>
                    <a:ext uri="{9D8B030D-6E8A-4147-A177-3AD203B41FA5}">
                      <a16:colId xmlns:a16="http://schemas.microsoft.com/office/drawing/2014/main" val="2006852568"/>
                    </a:ext>
                  </a:extLst>
                </a:gridCol>
                <a:gridCol w="3304217">
                  <a:extLst>
                    <a:ext uri="{9D8B030D-6E8A-4147-A177-3AD203B41FA5}">
                      <a16:colId xmlns:a16="http://schemas.microsoft.com/office/drawing/2014/main" val="1578485529"/>
                    </a:ext>
                  </a:extLst>
                </a:gridCol>
              </a:tblGrid>
              <a:tr h="371037">
                <a:tc>
                  <a:txBody>
                    <a:bodyPr/>
                    <a:lstStyle/>
                    <a:p>
                      <a:r>
                        <a:rPr lang="de-DE" b="1" dirty="0"/>
                        <a:t>Field </a:t>
                      </a:r>
                      <a:r>
                        <a:rPr lang="de-DE" b="1" dirty="0" err="1"/>
                        <a:t>crop</a:t>
                      </a:r>
                      <a:endParaRPr lang="de-DE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Share </a:t>
                      </a:r>
                      <a:r>
                        <a:rPr lang="de-DE" b="1" dirty="0" err="1"/>
                        <a:t>of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arable</a:t>
                      </a:r>
                      <a:r>
                        <a:rPr lang="de-DE" b="1" dirty="0"/>
                        <a:t> </a:t>
                      </a:r>
                      <a:r>
                        <a:rPr lang="de-DE" b="1" dirty="0" err="1"/>
                        <a:t>land</a:t>
                      </a:r>
                      <a:r>
                        <a:rPr lang="de-DE" b="1" dirty="0"/>
                        <a:t> 2021*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Average </a:t>
                      </a:r>
                      <a:r>
                        <a:rPr lang="de-DE" b="1" dirty="0" err="1"/>
                        <a:t>yield</a:t>
                      </a:r>
                      <a:r>
                        <a:rPr lang="de-DE" b="1" dirty="0"/>
                        <a:t> in </a:t>
                      </a:r>
                      <a:r>
                        <a:rPr lang="de-DE" b="1" dirty="0" err="1"/>
                        <a:t>dt</a:t>
                      </a:r>
                      <a:r>
                        <a:rPr lang="de-DE" b="1" dirty="0"/>
                        <a:t> per ha 2023**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18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Winter </a:t>
                      </a:r>
                      <a:r>
                        <a:rPr lang="de-DE" dirty="0" err="1"/>
                        <a:t>cereals</a:t>
                      </a:r>
                      <a:endParaRPr lang="de-DE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43%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73 (</a:t>
                      </a:r>
                      <a:r>
                        <a:rPr lang="de-DE" dirty="0" err="1"/>
                        <a:t>winter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wheat</a:t>
                      </a:r>
                      <a:r>
                        <a:rPr lang="de-DE" dirty="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7196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Summer </a:t>
                      </a:r>
                      <a:r>
                        <a:rPr lang="de-DE" dirty="0" err="1"/>
                        <a:t>cereals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49 (</a:t>
                      </a:r>
                      <a:r>
                        <a:rPr lang="de-DE" dirty="0" err="1"/>
                        <a:t>summer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barley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998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Grain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legumes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data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533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Maize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97 (</a:t>
                      </a:r>
                      <a:r>
                        <a:rPr lang="de-DE" dirty="0" err="1"/>
                        <a:t>grain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maize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008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Rape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seed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180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Potato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32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Sugar </a:t>
                      </a:r>
                      <a:r>
                        <a:rPr lang="de-DE" dirty="0" err="1"/>
                        <a:t>beet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09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Clover </a:t>
                      </a:r>
                      <a:r>
                        <a:rPr lang="de-DE" dirty="0" err="1"/>
                        <a:t>grass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048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Other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713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5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9402-400B-6CE7-B2E9-6E8DDC86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179BDDC-88EE-D355-9622-75B09F5871A8}"/>
              </a:ext>
            </a:extLst>
          </p:cNvPr>
          <p:cNvSpPr txBox="1"/>
          <p:nvPr/>
        </p:nvSpPr>
        <p:spPr>
          <a:xfrm>
            <a:off x="472477" y="378711"/>
            <a:ext cx="806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Average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farm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size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in Baden-Württemberg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46ED87D-011A-7BF0-7F39-7A18E2C15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D99F38C-A0F5-C2CA-B9A0-9A8F604FEE56}"/>
              </a:ext>
            </a:extLst>
          </p:cNvPr>
          <p:cNvSpPr txBox="1"/>
          <p:nvPr/>
        </p:nvSpPr>
        <p:spPr>
          <a:xfrm>
            <a:off x="7187465" y="1678329"/>
            <a:ext cx="4909458" cy="28146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ca. 263,000 </a:t>
            </a:r>
            <a:r>
              <a:rPr lang="de-DE" sz="2000" dirty="0" err="1"/>
              <a:t>farms</a:t>
            </a:r>
            <a:r>
              <a:rPr lang="de-DE" sz="2000" dirty="0"/>
              <a:t> in Germany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About 39,000 </a:t>
            </a:r>
            <a:r>
              <a:rPr lang="de-DE" sz="2000" dirty="0" err="1"/>
              <a:t>farms</a:t>
            </a:r>
            <a:r>
              <a:rPr lang="de-DE" sz="2000" dirty="0"/>
              <a:t> in Baden-Württemberg (ca. 15%)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Farm </a:t>
            </a:r>
            <a:r>
              <a:rPr lang="de-DE" sz="2000" dirty="0" err="1"/>
              <a:t>size</a:t>
            </a:r>
            <a:r>
              <a:rPr lang="de-DE" sz="2000" dirty="0"/>
              <a:t> in BW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below</a:t>
            </a:r>
            <a:r>
              <a:rPr lang="de-DE" sz="2000" dirty="0"/>
              <a:t> national </a:t>
            </a:r>
            <a:r>
              <a:rPr lang="de-DE" sz="2000" dirty="0" err="1"/>
              <a:t>average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about</a:t>
            </a:r>
            <a:r>
              <a:rPr lang="de-DE" sz="2000" dirty="0"/>
              <a:t> 63 ha (Brandenburg in </a:t>
            </a:r>
            <a:r>
              <a:rPr lang="de-DE" sz="2000" dirty="0" err="1"/>
              <a:t>eastern</a:t>
            </a:r>
            <a:r>
              <a:rPr lang="de-DE" sz="2000" dirty="0"/>
              <a:t> Germany ca. 240 ha)</a:t>
            </a:r>
          </a:p>
        </p:txBody>
      </p:sp>
      <p:pic>
        <p:nvPicPr>
          <p:cNvPr id="1026" name="Picture 2" descr="Durchschnittsgröße der landwirtschaftlichen Betriebe in Baden-Württemberg seit 1979">
            <a:extLst>
              <a:ext uri="{FF2B5EF4-FFF2-40B4-BE49-F238E27FC236}">
                <a16:creationId xmlns:a16="http://schemas.microsoft.com/office/drawing/2014/main" id="{1ECC53B0-8B8B-BEC0-46D5-C3BAE08E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6" y="1164910"/>
            <a:ext cx="6813948" cy="53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9AF5E42-4D14-0CEA-C1D4-4BB58EDC1C21}"/>
              </a:ext>
            </a:extLst>
          </p:cNvPr>
          <p:cNvSpPr txBox="1"/>
          <p:nvPr/>
        </p:nvSpPr>
        <p:spPr>
          <a:xfrm>
            <a:off x="8037993" y="6224635"/>
            <a:ext cx="405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Statistisches Landesamt Baden-Württemberg (2024); </a:t>
            </a:r>
          </a:p>
          <a:p>
            <a:r>
              <a:rPr lang="de-DE" sz="1400" b="0" i="0" u="none" strike="noStrike" dirty="0">
                <a:effectLst/>
              </a:rPr>
              <a:t>Statistische Ämter des Bundes und der Länder (2024)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70713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7F4A-3961-D00B-922E-81113860D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A1F9855-6185-26ED-6A32-0723952006DF}"/>
              </a:ext>
            </a:extLst>
          </p:cNvPr>
          <p:cNvSpPr txBox="1"/>
          <p:nvPr/>
        </p:nvSpPr>
        <p:spPr>
          <a:xfrm>
            <a:off x="230404" y="353545"/>
            <a:ext cx="625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Public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supply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in Germany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FDB8B3-DC6B-B924-8577-CA230EDF2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pic>
        <p:nvPicPr>
          <p:cNvPr id="3" name="Grafik 2" descr="Ein Bild, das Text, Screenshot, Diagramm, Karte enthält.&#10;&#10;Automatisch generierte Beschreibung">
            <a:extLst>
              <a:ext uri="{FF2B5EF4-FFF2-40B4-BE49-F238E27FC236}">
                <a16:creationId xmlns:a16="http://schemas.microsoft.com/office/drawing/2014/main" id="{7460AA5F-1253-A593-1F64-B7455DC3E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5212" r="4908" b="2341"/>
          <a:stretch/>
        </p:blipFill>
        <p:spPr>
          <a:xfrm>
            <a:off x="0" y="1087653"/>
            <a:ext cx="6623255" cy="46826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1AE2CC-6264-6AC9-E1A3-903D074E3B0F}"/>
              </a:ext>
            </a:extLst>
          </p:cNvPr>
          <p:cNvSpPr txBox="1"/>
          <p:nvPr/>
        </p:nvSpPr>
        <p:spPr>
          <a:xfrm>
            <a:off x="230404" y="6203905"/>
            <a:ext cx="6099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www.deutsche-rohstoffagentur.de</a:t>
            </a:r>
            <a:r>
              <a:rPr lang="de-DE" sz="1050" dirty="0"/>
              <a:t>/EN/Themen/Wasser/Produkte/Downloads/abb_oeff-wversorg_karte_pdf_en.</a:t>
            </a:r>
            <a:r>
              <a:rPr lang="de-DE" sz="1050" dirty="0" err="1"/>
              <a:t>pdf</a:t>
            </a:r>
            <a:r>
              <a:rPr lang="de-DE" sz="1050" dirty="0"/>
              <a:t>?__</a:t>
            </a:r>
            <a:r>
              <a:rPr lang="de-DE" sz="1050" dirty="0" err="1"/>
              <a:t>blob</a:t>
            </a:r>
            <a:r>
              <a:rPr lang="de-DE" sz="1050" dirty="0"/>
              <a:t>=</a:t>
            </a:r>
            <a:r>
              <a:rPr lang="de-DE" sz="1050" dirty="0" err="1"/>
              <a:t>publicationFile&amp;v</a:t>
            </a:r>
            <a:r>
              <a:rPr lang="de-DE" sz="1050" dirty="0"/>
              <a:t>=4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1F95975-A8CB-7260-A995-5D48B658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51" y="829245"/>
            <a:ext cx="3978250" cy="55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A0D0AE4-EB49-AE77-E77F-A7D24FB310DA}"/>
              </a:ext>
            </a:extLst>
          </p:cNvPr>
          <p:cNvSpPr txBox="1"/>
          <p:nvPr/>
        </p:nvSpPr>
        <p:spPr>
          <a:xfrm>
            <a:off x="6923351" y="6407252"/>
            <a:ext cx="50284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/>
              <a:t>https://</a:t>
            </a:r>
            <a:r>
              <a:rPr lang="de-DE" sz="1050" dirty="0" err="1"/>
              <a:t>www.umweltbundesamt.de</a:t>
            </a:r>
            <a:r>
              <a:rPr lang="de-DE" sz="1050" dirty="0"/>
              <a:t>/</a:t>
            </a:r>
            <a:r>
              <a:rPr lang="de-DE" sz="1050" dirty="0" err="1"/>
              <a:t>themen</a:t>
            </a:r>
            <a:r>
              <a:rPr lang="de-DE" sz="1050" dirty="0"/>
              <a:t>/</a:t>
            </a:r>
            <a:r>
              <a:rPr lang="de-DE" sz="1050" dirty="0" err="1"/>
              <a:t>wasser</a:t>
            </a:r>
            <a:r>
              <a:rPr lang="de-DE" sz="1050" dirty="0"/>
              <a:t>/</a:t>
            </a:r>
            <a:r>
              <a:rPr lang="de-DE" sz="1050" dirty="0" err="1"/>
              <a:t>grundwasser</a:t>
            </a:r>
            <a:r>
              <a:rPr lang="de-DE" sz="1050" dirty="0"/>
              <a:t>/zustand-des-grundwassers/chemischer-zustand-des-grundwassers</a:t>
            </a:r>
          </a:p>
        </p:txBody>
      </p:sp>
    </p:spTree>
    <p:extLst>
      <p:ext uri="{BB962C8B-B14F-4D97-AF65-F5344CB8AC3E}">
        <p14:creationId xmlns:p14="http://schemas.microsoft.com/office/powerpoint/2010/main" val="45592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4534-1389-CBD6-41D1-87AE532A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EF54566-7E2C-2FA4-EA28-8BF206A5718F}"/>
              </a:ext>
            </a:extLst>
          </p:cNvPr>
          <p:cNvSpPr txBox="1"/>
          <p:nvPr/>
        </p:nvSpPr>
        <p:spPr>
          <a:xfrm>
            <a:off x="280140" y="264017"/>
            <a:ext cx="6245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Legal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framework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conditions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protection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CBA2DF-482C-5BDF-867D-277C93294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6494990-7B86-49C1-5CB4-63B667541825}"/>
              </a:ext>
            </a:extLst>
          </p:cNvPr>
          <p:cNvGrpSpPr/>
          <p:nvPr/>
        </p:nvGrpSpPr>
        <p:grpSpPr>
          <a:xfrm>
            <a:off x="1006997" y="1831154"/>
            <a:ext cx="11185003" cy="4047238"/>
            <a:chOff x="1658594" y="2203030"/>
            <a:chExt cx="9422321" cy="3069576"/>
          </a:xfrm>
        </p:grpSpPr>
        <p:grpSp>
          <p:nvGrpSpPr>
            <p:cNvPr id="2" name="object 2">
              <a:extLst>
                <a:ext uri="{FF2B5EF4-FFF2-40B4-BE49-F238E27FC236}">
                  <a16:creationId xmlns:a16="http://schemas.microsoft.com/office/drawing/2014/main" id="{8C822812-2585-576D-345A-1FC743F0EB4F}"/>
                </a:ext>
              </a:extLst>
            </p:cNvPr>
            <p:cNvGrpSpPr/>
            <p:nvPr/>
          </p:nvGrpSpPr>
          <p:grpSpPr>
            <a:xfrm>
              <a:off x="2438629" y="2240874"/>
              <a:ext cx="1873885" cy="358775"/>
              <a:chOff x="876046" y="2599689"/>
              <a:chExt cx="1873885" cy="358775"/>
            </a:xfrm>
          </p:grpSpPr>
          <p:sp>
            <p:nvSpPr>
              <p:cNvPr id="4" name="object 3">
                <a:extLst>
                  <a:ext uri="{FF2B5EF4-FFF2-40B4-BE49-F238E27FC236}">
                    <a16:creationId xmlns:a16="http://schemas.microsoft.com/office/drawing/2014/main" id="{6B409FB5-ABE1-74A4-8D0F-5792258262DF}"/>
                  </a:ext>
                </a:extLst>
              </p:cNvPr>
              <p:cNvSpPr/>
              <p:nvPr/>
            </p:nvSpPr>
            <p:spPr>
              <a:xfrm>
                <a:off x="882396" y="2606039"/>
                <a:ext cx="186118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1861185" h="346075">
                    <a:moveTo>
                      <a:pt x="930402" y="0"/>
                    </a:moveTo>
                    <a:lnTo>
                      <a:pt x="854095" y="573"/>
                    </a:lnTo>
                    <a:lnTo>
                      <a:pt x="779487" y="2263"/>
                    </a:lnTo>
                    <a:lnTo>
                      <a:pt x="706817" y="5027"/>
                    </a:lnTo>
                    <a:lnTo>
                      <a:pt x="636324" y="8818"/>
                    </a:lnTo>
                    <a:lnTo>
                      <a:pt x="568249" y="13593"/>
                    </a:lnTo>
                    <a:lnTo>
                      <a:pt x="502830" y="19307"/>
                    </a:lnTo>
                    <a:lnTo>
                      <a:pt x="440308" y="25915"/>
                    </a:lnTo>
                    <a:lnTo>
                      <a:pt x="380920" y="33374"/>
                    </a:lnTo>
                    <a:lnTo>
                      <a:pt x="324908" y="41638"/>
                    </a:lnTo>
                    <a:lnTo>
                      <a:pt x="272510" y="50663"/>
                    </a:lnTo>
                    <a:lnTo>
                      <a:pt x="223965" y="60404"/>
                    </a:lnTo>
                    <a:lnTo>
                      <a:pt x="179515" y="70818"/>
                    </a:lnTo>
                    <a:lnTo>
                      <a:pt x="139396" y="81859"/>
                    </a:lnTo>
                    <a:lnTo>
                      <a:pt x="73116" y="105645"/>
                    </a:lnTo>
                    <a:lnTo>
                      <a:pt x="27040" y="131406"/>
                    </a:lnTo>
                    <a:lnTo>
                      <a:pt x="0" y="172974"/>
                    </a:lnTo>
                    <a:lnTo>
                      <a:pt x="3084" y="187160"/>
                    </a:lnTo>
                    <a:lnTo>
                      <a:pt x="47432" y="227646"/>
                    </a:lnTo>
                    <a:lnTo>
                      <a:pt x="103850" y="252464"/>
                    </a:lnTo>
                    <a:lnTo>
                      <a:pt x="179515" y="275129"/>
                    </a:lnTo>
                    <a:lnTo>
                      <a:pt x="223965" y="285543"/>
                    </a:lnTo>
                    <a:lnTo>
                      <a:pt x="272510" y="295284"/>
                    </a:lnTo>
                    <a:lnTo>
                      <a:pt x="324908" y="304309"/>
                    </a:lnTo>
                    <a:lnTo>
                      <a:pt x="380920" y="312573"/>
                    </a:lnTo>
                    <a:lnTo>
                      <a:pt x="440308" y="320032"/>
                    </a:lnTo>
                    <a:lnTo>
                      <a:pt x="502830" y="326640"/>
                    </a:lnTo>
                    <a:lnTo>
                      <a:pt x="568249" y="332354"/>
                    </a:lnTo>
                    <a:lnTo>
                      <a:pt x="636324" y="337129"/>
                    </a:lnTo>
                    <a:lnTo>
                      <a:pt x="706817" y="340920"/>
                    </a:lnTo>
                    <a:lnTo>
                      <a:pt x="779487" y="343684"/>
                    </a:lnTo>
                    <a:lnTo>
                      <a:pt x="854095" y="345374"/>
                    </a:lnTo>
                    <a:lnTo>
                      <a:pt x="930402" y="345948"/>
                    </a:lnTo>
                    <a:lnTo>
                      <a:pt x="1006708" y="345374"/>
                    </a:lnTo>
                    <a:lnTo>
                      <a:pt x="1081316" y="343684"/>
                    </a:lnTo>
                    <a:lnTo>
                      <a:pt x="1153986" y="340920"/>
                    </a:lnTo>
                    <a:lnTo>
                      <a:pt x="1224479" y="337129"/>
                    </a:lnTo>
                    <a:lnTo>
                      <a:pt x="1292554" y="332354"/>
                    </a:lnTo>
                    <a:lnTo>
                      <a:pt x="1357973" y="326640"/>
                    </a:lnTo>
                    <a:lnTo>
                      <a:pt x="1420495" y="320032"/>
                    </a:lnTo>
                    <a:lnTo>
                      <a:pt x="1479883" y="312573"/>
                    </a:lnTo>
                    <a:lnTo>
                      <a:pt x="1535895" y="304309"/>
                    </a:lnTo>
                    <a:lnTo>
                      <a:pt x="1588293" y="295284"/>
                    </a:lnTo>
                    <a:lnTo>
                      <a:pt x="1636838" y="285543"/>
                    </a:lnTo>
                    <a:lnTo>
                      <a:pt x="1681288" y="275129"/>
                    </a:lnTo>
                    <a:lnTo>
                      <a:pt x="1721407" y="264088"/>
                    </a:lnTo>
                    <a:lnTo>
                      <a:pt x="1787687" y="240302"/>
                    </a:lnTo>
                    <a:lnTo>
                      <a:pt x="1833763" y="214541"/>
                    </a:lnTo>
                    <a:lnTo>
                      <a:pt x="1860804" y="172974"/>
                    </a:lnTo>
                    <a:lnTo>
                      <a:pt x="1857719" y="158787"/>
                    </a:lnTo>
                    <a:lnTo>
                      <a:pt x="1813371" y="118301"/>
                    </a:lnTo>
                    <a:lnTo>
                      <a:pt x="1756953" y="93483"/>
                    </a:lnTo>
                    <a:lnTo>
                      <a:pt x="1681288" y="70818"/>
                    </a:lnTo>
                    <a:lnTo>
                      <a:pt x="1636838" y="60404"/>
                    </a:lnTo>
                    <a:lnTo>
                      <a:pt x="1588293" y="50663"/>
                    </a:lnTo>
                    <a:lnTo>
                      <a:pt x="1535895" y="41638"/>
                    </a:lnTo>
                    <a:lnTo>
                      <a:pt x="1479883" y="33374"/>
                    </a:lnTo>
                    <a:lnTo>
                      <a:pt x="1420495" y="25915"/>
                    </a:lnTo>
                    <a:lnTo>
                      <a:pt x="1357973" y="19307"/>
                    </a:lnTo>
                    <a:lnTo>
                      <a:pt x="1292554" y="13593"/>
                    </a:lnTo>
                    <a:lnTo>
                      <a:pt x="1224479" y="8818"/>
                    </a:lnTo>
                    <a:lnTo>
                      <a:pt x="1153986" y="5027"/>
                    </a:lnTo>
                    <a:lnTo>
                      <a:pt x="1081316" y="2263"/>
                    </a:lnTo>
                    <a:lnTo>
                      <a:pt x="1006708" y="573"/>
                    </a:lnTo>
                    <a:lnTo>
                      <a:pt x="930402" y="0"/>
                    </a:lnTo>
                    <a:close/>
                  </a:path>
                </a:pathLst>
              </a:custGeom>
              <a:solidFill>
                <a:srgbClr val="8496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4">
                <a:extLst>
                  <a:ext uri="{FF2B5EF4-FFF2-40B4-BE49-F238E27FC236}">
                    <a16:creationId xmlns:a16="http://schemas.microsoft.com/office/drawing/2014/main" id="{178EF22E-76FA-2CF3-77BD-F6B219C830EE}"/>
                  </a:ext>
                </a:extLst>
              </p:cNvPr>
              <p:cNvSpPr/>
              <p:nvPr/>
            </p:nvSpPr>
            <p:spPr>
              <a:xfrm>
                <a:off x="882396" y="2606039"/>
                <a:ext cx="186118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1861185" h="346075">
                    <a:moveTo>
                      <a:pt x="0" y="172974"/>
                    </a:moveTo>
                    <a:lnTo>
                      <a:pt x="27040" y="131406"/>
                    </a:lnTo>
                    <a:lnTo>
                      <a:pt x="73116" y="105645"/>
                    </a:lnTo>
                    <a:lnTo>
                      <a:pt x="139396" y="81859"/>
                    </a:lnTo>
                    <a:lnTo>
                      <a:pt x="179515" y="70818"/>
                    </a:lnTo>
                    <a:lnTo>
                      <a:pt x="223965" y="60404"/>
                    </a:lnTo>
                    <a:lnTo>
                      <a:pt x="272510" y="50663"/>
                    </a:lnTo>
                    <a:lnTo>
                      <a:pt x="324908" y="41638"/>
                    </a:lnTo>
                    <a:lnTo>
                      <a:pt x="380920" y="33374"/>
                    </a:lnTo>
                    <a:lnTo>
                      <a:pt x="440308" y="25915"/>
                    </a:lnTo>
                    <a:lnTo>
                      <a:pt x="502830" y="19307"/>
                    </a:lnTo>
                    <a:lnTo>
                      <a:pt x="568249" y="13593"/>
                    </a:lnTo>
                    <a:lnTo>
                      <a:pt x="636324" y="8818"/>
                    </a:lnTo>
                    <a:lnTo>
                      <a:pt x="706817" y="5027"/>
                    </a:lnTo>
                    <a:lnTo>
                      <a:pt x="779487" y="2263"/>
                    </a:lnTo>
                    <a:lnTo>
                      <a:pt x="854095" y="573"/>
                    </a:lnTo>
                    <a:lnTo>
                      <a:pt x="930402" y="0"/>
                    </a:lnTo>
                    <a:lnTo>
                      <a:pt x="1006708" y="573"/>
                    </a:lnTo>
                    <a:lnTo>
                      <a:pt x="1081316" y="2263"/>
                    </a:lnTo>
                    <a:lnTo>
                      <a:pt x="1153986" y="5027"/>
                    </a:lnTo>
                    <a:lnTo>
                      <a:pt x="1224479" y="8818"/>
                    </a:lnTo>
                    <a:lnTo>
                      <a:pt x="1292554" y="13593"/>
                    </a:lnTo>
                    <a:lnTo>
                      <a:pt x="1357973" y="19307"/>
                    </a:lnTo>
                    <a:lnTo>
                      <a:pt x="1420495" y="25915"/>
                    </a:lnTo>
                    <a:lnTo>
                      <a:pt x="1479883" y="33374"/>
                    </a:lnTo>
                    <a:lnTo>
                      <a:pt x="1535895" y="41638"/>
                    </a:lnTo>
                    <a:lnTo>
                      <a:pt x="1588293" y="50663"/>
                    </a:lnTo>
                    <a:lnTo>
                      <a:pt x="1636838" y="60404"/>
                    </a:lnTo>
                    <a:lnTo>
                      <a:pt x="1681288" y="70818"/>
                    </a:lnTo>
                    <a:lnTo>
                      <a:pt x="1721407" y="81859"/>
                    </a:lnTo>
                    <a:lnTo>
                      <a:pt x="1787687" y="105645"/>
                    </a:lnTo>
                    <a:lnTo>
                      <a:pt x="1833763" y="131406"/>
                    </a:lnTo>
                    <a:lnTo>
                      <a:pt x="1860804" y="172974"/>
                    </a:lnTo>
                    <a:lnTo>
                      <a:pt x="1857719" y="187160"/>
                    </a:lnTo>
                    <a:lnTo>
                      <a:pt x="1813371" y="227646"/>
                    </a:lnTo>
                    <a:lnTo>
                      <a:pt x="1756953" y="252464"/>
                    </a:lnTo>
                    <a:lnTo>
                      <a:pt x="1681288" y="275129"/>
                    </a:lnTo>
                    <a:lnTo>
                      <a:pt x="1636838" y="285543"/>
                    </a:lnTo>
                    <a:lnTo>
                      <a:pt x="1588293" y="295284"/>
                    </a:lnTo>
                    <a:lnTo>
                      <a:pt x="1535895" y="304309"/>
                    </a:lnTo>
                    <a:lnTo>
                      <a:pt x="1479883" y="312573"/>
                    </a:lnTo>
                    <a:lnTo>
                      <a:pt x="1420495" y="320032"/>
                    </a:lnTo>
                    <a:lnTo>
                      <a:pt x="1357973" y="326640"/>
                    </a:lnTo>
                    <a:lnTo>
                      <a:pt x="1292554" y="332354"/>
                    </a:lnTo>
                    <a:lnTo>
                      <a:pt x="1224479" y="337129"/>
                    </a:lnTo>
                    <a:lnTo>
                      <a:pt x="1153986" y="340920"/>
                    </a:lnTo>
                    <a:lnTo>
                      <a:pt x="1081316" y="343684"/>
                    </a:lnTo>
                    <a:lnTo>
                      <a:pt x="1006708" y="345374"/>
                    </a:lnTo>
                    <a:lnTo>
                      <a:pt x="930402" y="345948"/>
                    </a:lnTo>
                    <a:lnTo>
                      <a:pt x="854095" y="345374"/>
                    </a:lnTo>
                    <a:lnTo>
                      <a:pt x="779487" y="343684"/>
                    </a:lnTo>
                    <a:lnTo>
                      <a:pt x="706817" y="340920"/>
                    </a:lnTo>
                    <a:lnTo>
                      <a:pt x="636324" y="337129"/>
                    </a:lnTo>
                    <a:lnTo>
                      <a:pt x="568249" y="332354"/>
                    </a:lnTo>
                    <a:lnTo>
                      <a:pt x="502830" y="326640"/>
                    </a:lnTo>
                    <a:lnTo>
                      <a:pt x="440308" y="320032"/>
                    </a:lnTo>
                    <a:lnTo>
                      <a:pt x="380920" y="312573"/>
                    </a:lnTo>
                    <a:lnTo>
                      <a:pt x="324908" y="304309"/>
                    </a:lnTo>
                    <a:lnTo>
                      <a:pt x="272510" y="295284"/>
                    </a:lnTo>
                    <a:lnTo>
                      <a:pt x="223965" y="285543"/>
                    </a:lnTo>
                    <a:lnTo>
                      <a:pt x="179515" y="275129"/>
                    </a:lnTo>
                    <a:lnTo>
                      <a:pt x="139396" y="264088"/>
                    </a:lnTo>
                    <a:lnTo>
                      <a:pt x="73116" y="240302"/>
                    </a:lnTo>
                    <a:lnTo>
                      <a:pt x="27040" y="214541"/>
                    </a:lnTo>
                    <a:lnTo>
                      <a:pt x="0" y="17297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16CFC5C-299D-E07D-91A9-AD054C2004FD}"/>
                </a:ext>
              </a:extLst>
            </p:cNvPr>
            <p:cNvSpPr txBox="1"/>
            <p:nvPr/>
          </p:nvSpPr>
          <p:spPr>
            <a:xfrm>
              <a:off x="2532735" y="2203030"/>
              <a:ext cx="5303520" cy="293732"/>
            </a:xfrm>
            <a:prstGeom prst="rect">
              <a:avLst/>
            </a:prstGeom>
          </p:spPr>
          <p:txBody>
            <a:bodyPr vert="horz" wrap="square" lIns="0" tIns="154940" rIns="0" bIns="0" rtlCol="0">
              <a:spAutoFit/>
            </a:bodyPr>
            <a:lstStyle/>
            <a:p>
              <a:pPr marL="664210">
                <a:lnSpc>
                  <a:spcPct val="100000"/>
                </a:lnSpc>
                <a:spcBef>
                  <a:spcPts val="760"/>
                </a:spcBef>
              </a:pPr>
              <a:r>
                <a:rPr sz="1500" spc="-20" dirty="0">
                  <a:latin typeface="Arial"/>
                  <a:cs typeface="Arial"/>
                </a:rPr>
                <a:t>EU-</a:t>
              </a:r>
              <a:r>
                <a:rPr lang="de-DE" sz="1500" spc="-10" dirty="0">
                  <a:latin typeface="Arial"/>
                  <a:cs typeface="Arial"/>
                </a:rPr>
                <a:t>Level</a:t>
              </a:r>
              <a:endParaRPr sz="1500" dirty="0">
                <a:latin typeface="Arial"/>
                <a:cs typeface="Arial"/>
              </a:endParaRPr>
            </a:p>
          </p:txBody>
        </p:sp>
        <p:grpSp>
          <p:nvGrpSpPr>
            <p:cNvPr id="10" name="object 6">
              <a:extLst>
                <a:ext uri="{FF2B5EF4-FFF2-40B4-BE49-F238E27FC236}">
                  <a16:creationId xmlns:a16="http://schemas.microsoft.com/office/drawing/2014/main" id="{498CF42E-28D7-58D9-219D-CBA4065E4122}"/>
                </a:ext>
              </a:extLst>
            </p:cNvPr>
            <p:cNvGrpSpPr/>
            <p:nvPr/>
          </p:nvGrpSpPr>
          <p:grpSpPr>
            <a:xfrm>
              <a:off x="7088353" y="2242399"/>
              <a:ext cx="2072005" cy="358775"/>
              <a:chOff x="5525770" y="2601214"/>
              <a:chExt cx="2072005" cy="358775"/>
            </a:xfrm>
          </p:grpSpPr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9CF88EF7-7780-7A9E-30D0-07EE745FF47C}"/>
                  </a:ext>
                </a:extLst>
              </p:cNvPr>
              <p:cNvSpPr/>
              <p:nvPr/>
            </p:nvSpPr>
            <p:spPr>
              <a:xfrm>
                <a:off x="5532120" y="2607564"/>
                <a:ext cx="205930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2059304" h="346075">
                    <a:moveTo>
                      <a:pt x="1029462" y="0"/>
                    </a:moveTo>
                    <a:lnTo>
                      <a:pt x="952632" y="474"/>
                    </a:lnTo>
                    <a:lnTo>
                      <a:pt x="877336" y="1875"/>
                    </a:lnTo>
                    <a:lnTo>
                      <a:pt x="803772" y="4169"/>
                    </a:lnTo>
                    <a:lnTo>
                      <a:pt x="732140" y="7323"/>
                    </a:lnTo>
                    <a:lnTo>
                      <a:pt x="662639" y="11303"/>
                    </a:lnTo>
                    <a:lnTo>
                      <a:pt x="595467" y="16076"/>
                    </a:lnTo>
                    <a:lnTo>
                      <a:pt x="530825" y="21609"/>
                    </a:lnTo>
                    <a:lnTo>
                      <a:pt x="468910" y="27867"/>
                    </a:lnTo>
                    <a:lnTo>
                      <a:pt x="409922" y="34818"/>
                    </a:lnTo>
                    <a:lnTo>
                      <a:pt x="354060" y="42428"/>
                    </a:lnTo>
                    <a:lnTo>
                      <a:pt x="301523" y="50663"/>
                    </a:lnTo>
                    <a:lnTo>
                      <a:pt x="252510" y="59490"/>
                    </a:lnTo>
                    <a:lnTo>
                      <a:pt x="207220" y="68877"/>
                    </a:lnTo>
                    <a:lnTo>
                      <a:pt x="165853" y="78788"/>
                    </a:lnTo>
                    <a:lnTo>
                      <a:pt x="128607" y="89191"/>
                    </a:lnTo>
                    <a:lnTo>
                      <a:pt x="67274" y="111339"/>
                    </a:lnTo>
                    <a:lnTo>
                      <a:pt x="24816" y="135053"/>
                    </a:lnTo>
                    <a:lnTo>
                      <a:pt x="0" y="172974"/>
                    </a:lnTo>
                    <a:lnTo>
                      <a:pt x="2823" y="185883"/>
                    </a:lnTo>
                    <a:lnTo>
                      <a:pt x="43586" y="222930"/>
                    </a:lnTo>
                    <a:lnTo>
                      <a:pt x="95681" y="245894"/>
                    </a:lnTo>
                    <a:lnTo>
                      <a:pt x="165853" y="267159"/>
                    </a:lnTo>
                    <a:lnTo>
                      <a:pt x="207220" y="277070"/>
                    </a:lnTo>
                    <a:lnTo>
                      <a:pt x="252510" y="286457"/>
                    </a:lnTo>
                    <a:lnTo>
                      <a:pt x="301523" y="295284"/>
                    </a:lnTo>
                    <a:lnTo>
                      <a:pt x="354060" y="303519"/>
                    </a:lnTo>
                    <a:lnTo>
                      <a:pt x="409922" y="311129"/>
                    </a:lnTo>
                    <a:lnTo>
                      <a:pt x="468910" y="318080"/>
                    </a:lnTo>
                    <a:lnTo>
                      <a:pt x="530825" y="324338"/>
                    </a:lnTo>
                    <a:lnTo>
                      <a:pt x="595467" y="329871"/>
                    </a:lnTo>
                    <a:lnTo>
                      <a:pt x="662639" y="334644"/>
                    </a:lnTo>
                    <a:lnTo>
                      <a:pt x="732140" y="338624"/>
                    </a:lnTo>
                    <a:lnTo>
                      <a:pt x="803772" y="341778"/>
                    </a:lnTo>
                    <a:lnTo>
                      <a:pt x="877336" y="344072"/>
                    </a:lnTo>
                    <a:lnTo>
                      <a:pt x="952632" y="345473"/>
                    </a:lnTo>
                    <a:lnTo>
                      <a:pt x="1029462" y="345948"/>
                    </a:lnTo>
                    <a:lnTo>
                      <a:pt x="1106291" y="345473"/>
                    </a:lnTo>
                    <a:lnTo>
                      <a:pt x="1181587" y="344072"/>
                    </a:lnTo>
                    <a:lnTo>
                      <a:pt x="1255151" y="341778"/>
                    </a:lnTo>
                    <a:lnTo>
                      <a:pt x="1326783" y="338624"/>
                    </a:lnTo>
                    <a:lnTo>
                      <a:pt x="1396284" y="334644"/>
                    </a:lnTo>
                    <a:lnTo>
                      <a:pt x="1463456" y="329871"/>
                    </a:lnTo>
                    <a:lnTo>
                      <a:pt x="1528098" y="324338"/>
                    </a:lnTo>
                    <a:lnTo>
                      <a:pt x="1590013" y="318080"/>
                    </a:lnTo>
                    <a:lnTo>
                      <a:pt x="1649001" y="311129"/>
                    </a:lnTo>
                    <a:lnTo>
                      <a:pt x="1704863" y="303519"/>
                    </a:lnTo>
                    <a:lnTo>
                      <a:pt x="1757400" y="295284"/>
                    </a:lnTo>
                    <a:lnTo>
                      <a:pt x="1806413" y="286457"/>
                    </a:lnTo>
                    <a:lnTo>
                      <a:pt x="1851703" y="277070"/>
                    </a:lnTo>
                    <a:lnTo>
                      <a:pt x="1893070" y="267159"/>
                    </a:lnTo>
                    <a:lnTo>
                      <a:pt x="1930316" y="256756"/>
                    </a:lnTo>
                    <a:lnTo>
                      <a:pt x="1991649" y="234608"/>
                    </a:lnTo>
                    <a:lnTo>
                      <a:pt x="2034107" y="210894"/>
                    </a:lnTo>
                    <a:lnTo>
                      <a:pt x="2058924" y="172974"/>
                    </a:lnTo>
                    <a:lnTo>
                      <a:pt x="2056100" y="160064"/>
                    </a:lnTo>
                    <a:lnTo>
                      <a:pt x="2015337" y="123017"/>
                    </a:lnTo>
                    <a:lnTo>
                      <a:pt x="1963242" y="100053"/>
                    </a:lnTo>
                    <a:lnTo>
                      <a:pt x="1893070" y="78788"/>
                    </a:lnTo>
                    <a:lnTo>
                      <a:pt x="1851703" y="68877"/>
                    </a:lnTo>
                    <a:lnTo>
                      <a:pt x="1806413" y="59490"/>
                    </a:lnTo>
                    <a:lnTo>
                      <a:pt x="1757400" y="50663"/>
                    </a:lnTo>
                    <a:lnTo>
                      <a:pt x="1704863" y="42428"/>
                    </a:lnTo>
                    <a:lnTo>
                      <a:pt x="1649001" y="34818"/>
                    </a:lnTo>
                    <a:lnTo>
                      <a:pt x="1590013" y="27867"/>
                    </a:lnTo>
                    <a:lnTo>
                      <a:pt x="1528098" y="21609"/>
                    </a:lnTo>
                    <a:lnTo>
                      <a:pt x="1463456" y="16076"/>
                    </a:lnTo>
                    <a:lnTo>
                      <a:pt x="1396284" y="11303"/>
                    </a:lnTo>
                    <a:lnTo>
                      <a:pt x="1326783" y="7323"/>
                    </a:lnTo>
                    <a:lnTo>
                      <a:pt x="1255151" y="4169"/>
                    </a:lnTo>
                    <a:lnTo>
                      <a:pt x="1181587" y="1875"/>
                    </a:lnTo>
                    <a:lnTo>
                      <a:pt x="1106291" y="474"/>
                    </a:lnTo>
                    <a:lnTo>
                      <a:pt x="102946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9E4C5B25-E99F-1BF6-F340-4DF29861EC7F}"/>
                  </a:ext>
                </a:extLst>
              </p:cNvPr>
              <p:cNvSpPr/>
              <p:nvPr/>
            </p:nvSpPr>
            <p:spPr>
              <a:xfrm>
                <a:off x="5532120" y="2607564"/>
                <a:ext cx="2059305" cy="346075"/>
              </a:xfrm>
              <a:custGeom>
                <a:avLst/>
                <a:gdLst/>
                <a:ahLst/>
                <a:cxnLst/>
                <a:rect l="l" t="t" r="r" b="b"/>
                <a:pathLst>
                  <a:path w="2059304" h="346075">
                    <a:moveTo>
                      <a:pt x="0" y="172974"/>
                    </a:moveTo>
                    <a:lnTo>
                      <a:pt x="24816" y="135053"/>
                    </a:lnTo>
                    <a:lnTo>
                      <a:pt x="67274" y="111339"/>
                    </a:lnTo>
                    <a:lnTo>
                      <a:pt x="128607" y="89191"/>
                    </a:lnTo>
                    <a:lnTo>
                      <a:pt x="165853" y="78788"/>
                    </a:lnTo>
                    <a:lnTo>
                      <a:pt x="207220" y="68877"/>
                    </a:lnTo>
                    <a:lnTo>
                      <a:pt x="252510" y="59490"/>
                    </a:lnTo>
                    <a:lnTo>
                      <a:pt x="301523" y="50663"/>
                    </a:lnTo>
                    <a:lnTo>
                      <a:pt x="354060" y="42428"/>
                    </a:lnTo>
                    <a:lnTo>
                      <a:pt x="409922" y="34818"/>
                    </a:lnTo>
                    <a:lnTo>
                      <a:pt x="468910" y="27867"/>
                    </a:lnTo>
                    <a:lnTo>
                      <a:pt x="530825" y="21609"/>
                    </a:lnTo>
                    <a:lnTo>
                      <a:pt x="595467" y="16076"/>
                    </a:lnTo>
                    <a:lnTo>
                      <a:pt x="662639" y="11303"/>
                    </a:lnTo>
                    <a:lnTo>
                      <a:pt x="732140" y="7323"/>
                    </a:lnTo>
                    <a:lnTo>
                      <a:pt x="803772" y="4169"/>
                    </a:lnTo>
                    <a:lnTo>
                      <a:pt x="877336" y="1875"/>
                    </a:lnTo>
                    <a:lnTo>
                      <a:pt x="952632" y="474"/>
                    </a:lnTo>
                    <a:lnTo>
                      <a:pt x="1029462" y="0"/>
                    </a:lnTo>
                    <a:lnTo>
                      <a:pt x="1106291" y="474"/>
                    </a:lnTo>
                    <a:lnTo>
                      <a:pt x="1181587" y="1875"/>
                    </a:lnTo>
                    <a:lnTo>
                      <a:pt x="1255151" y="4169"/>
                    </a:lnTo>
                    <a:lnTo>
                      <a:pt x="1326783" y="7323"/>
                    </a:lnTo>
                    <a:lnTo>
                      <a:pt x="1396284" y="11303"/>
                    </a:lnTo>
                    <a:lnTo>
                      <a:pt x="1463456" y="16076"/>
                    </a:lnTo>
                    <a:lnTo>
                      <a:pt x="1528098" y="21609"/>
                    </a:lnTo>
                    <a:lnTo>
                      <a:pt x="1590013" y="27867"/>
                    </a:lnTo>
                    <a:lnTo>
                      <a:pt x="1649001" y="34818"/>
                    </a:lnTo>
                    <a:lnTo>
                      <a:pt x="1704863" y="42428"/>
                    </a:lnTo>
                    <a:lnTo>
                      <a:pt x="1757400" y="50663"/>
                    </a:lnTo>
                    <a:lnTo>
                      <a:pt x="1806413" y="59490"/>
                    </a:lnTo>
                    <a:lnTo>
                      <a:pt x="1851703" y="68877"/>
                    </a:lnTo>
                    <a:lnTo>
                      <a:pt x="1893070" y="78788"/>
                    </a:lnTo>
                    <a:lnTo>
                      <a:pt x="1930316" y="89191"/>
                    </a:lnTo>
                    <a:lnTo>
                      <a:pt x="1991649" y="111339"/>
                    </a:lnTo>
                    <a:lnTo>
                      <a:pt x="2034107" y="135053"/>
                    </a:lnTo>
                    <a:lnTo>
                      <a:pt x="2058924" y="172974"/>
                    </a:lnTo>
                    <a:lnTo>
                      <a:pt x="2056100" y="185883"/>
                    </a:lnTo>
                    <a:lnTo>
                      <a:pt x="2015337" y="222930"/>
                    </a:lnTo>
                    <a:lnTo>
                      <a:pt x="1963242" y="245894"/>
                    </a:lnTo>
                    <a:lnTo>
                      <a:pt x="1893070" y="267159"/>
                    </a:lnTo>
                    <a:lnTo>
                      <a:pt x="1851703" y="277070"/>
                    </a:lnTo>
                    <a:lnTo>
                      <a:pt x="1806413" y="286457"/>
                    </a:lnTo>
                    <a:lnTo>
                      <a:pt x="1757400" y="295284"/>
                    </a:lnTo>
                    <a:lnTo>
                      <a:pt x="1704863" y="303519"/>
                    </a:lnTo>
                    <a:lnTo>
                      <a:pt x="1649001" y="311129"/>
                    </a:lnTo>
                    <a:lnTo>
                      <a:pt x="1590013" y="318080"/>
                    </a:lnTo>
                    <a:lnTo>
                      <a:pt x="1528098" y="324338"/>
                    </a:lnTo>
                    <a:lnTo>
                      <a:pt x="1463456" y="329871"/>
                    </a:lnTo>
                    <a:lnTo>
                      <a:pt x="1396284" y="334644"/>
                    </a:lnTo>
                    <a:lnTo>
                      <a:pt x="1326783" y="338624"/>
                    </a:lnTo>
                    <a:lnTo>
                      <a:pt x="1255151" y="341778"/>
                    </a:lnTo>
                    <a:lnTo>
                      <a:pt x="1181587" y="344072"/>
                    </a:lnTo>
                    <a:lnTo>
                      <a:pt x="1106291" y="345473"/>
                    </a:lnTo>
                    <a:lnTo>
                      <a:pt x="1029462" y="345948"/>
                    </a:lnTo>
                    <a:lnTo>
                      <a:pt x="952632" y="345473"/>
                    </a:lnTo>
                    <a:lnTo>
                      <a:pt x="877336" y="344072"/>
                    </a:lnTo>
                    <a:lnTo>
                      <a:pt x="803772" y="341778"/>
                    </a:lnTo>
                    <a:lnTo>
                      <a:pt x="732140" y="338624"/>
                    </a:lnTo>
                    <a:lnTo>
                      <a:pt x="662639" y="334644"/>
                    </a:lnTo>
                    <a:lnTo>
                      <a:pt x="595467" y="329871"/>
                    </a:lnTo>
                    <a:lnTo>
                      <a:pt x="530825" y="324338"/>
                    </a:lnTo>
                    <a:lnTo>
                      <a:pt x="468910" y="318080"/>
                    </a:lnTo>
                    <a:lnTo>
                      <a:pt x="409922" y="311129"/>
                    </a:lnTo>
                    <a:lnTo>
                      <a:pt x="354060" y="303519"/>
                    </a:lnTo>
                    <a:lnTo>
                      <a:pt x="301523" y="295284"/>
                    </a:lnTo>
                    <a:lnTo>
                      <a:pt x="252510" y="286457"/>
                    </a:lnTo>
                    <a:lnTo>
                      <a:pt x="207220" y="277070"/>
                    </a:lnTo>
                    <a:lnTo>
                      <a:pt x="165853" y="267159"/>
                    </a:lnTo>
                    <a:lnTo>
                      <a:pt x="128607" y="256756"/>
                    </a:lnTo>
                    <a:lnTo>
                      <a:pt x="67274" y="234608"/>
                    </a:lnTo>
                    <a:lnTo>
                      <a:pt x="24816" y="210894"/>
                    </a:lnTo>
                    <a:lnTo>
                      <a:pt x="0" y="172974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3E7D0481-34B2-B29A-CAA0-05A72A8B5DE9}"/>
                </a:ext>
              </a:extLst>
            </p:cNvPr>
            <p:cNvSpPr txBox="1"/>
            <p:nvPr/>
          </p:nvSpPr>
          <p:spPr>
            <a:xfrm>
              <a:off x="7748499" y="2309809"/>
              <a:ext cx="1090930" cy="18479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de-DE" sz="1500" spc="-10" dirty="0">
                  <a:latin typeface="Arial"/>
                  <a:cs typeface="Arial"/>
                </a:rPr>
                <a:t>Germany</a:t>
              </a:r>
              <a:endParaRPr sz="1500" dirty="0">
                <a:latin typeface="Arial"/>
                <a:cs typeface="Arial"/>
              </a:endParaRPr>
            </a:p>
          </p:txBody>
        </p:sp>
        <p:grpSp>
          <p:nvGrpSpPr>
            <p:cNvPr id="15" name="object 10">
              <a:extLst>
                <a:ext uri="{FF2B5EF4-FFF2-40B4-BE49-F238E27FC236}">
                  <a16:creationId xmlns:a16="http://schemas.microsoft.com/office/drawing/2014/main" id="{BAD2FECC-CEBF-1848-2798-FE9396EB92F6}"/>
                </a:ext>
              </a:extLst>
            </p:cNvPr>
            <p:cNvGrpSpPr/>
            <p:nvPr/>
          </p:nvGrpSpPr>
          <p:grpSpPr>
            <a:xfrm>
              <a:off x="1658594" y="2614510"/>
              <a:ext cx="3991610" cy="759460"/>
              <a:chOff x="96011" y="2973325"/>
              <a:chExt cx="3991610" cy="759460"/>
            </a:xfrm>
          </p:grpSpPr>
          <p:sp>
            <p:nvSpPr>
              <p:cNvPr id="16" name="object 11">
                <a:extLst>
                  <a:ext uri="{FF2B5EF4-FFF2-40B4-BE49-F238E27FC236}">
                    <a16:creationId xmlns:a16="http://schemas.microsoft.com/office/drawing/2014/main" id="{4D3B3A66-E156-81F2-387E-DB68F51774EA}"/>
                  </a:ext>
                </a:extLst>
              </p:cNvPr>
              <p:cNvSpPr/>
              <p:nvPr/>
            </p:nvSpPr>
            <p:spPr>
              <a:xfrm>
                <a:off x="102107" y="2979421"/>
                <a:ext cx="3979545" cy="746760"/>
              </a:xfrm>
              <a:custGeom>
                <a:avLst/>
                <a:gdLst/>
                <a:ahLst/>
                <a:cxnLst/>
                <a:rect l="l" t="t" r="r" b="b"/>
                <a:pathLst>
                  <a:path w="3979545" h="746760">
                    <a:moveTo>
                      <a:pt x="3854704" y="0"/>
                    </a:moveTo>
                    <a:lnTo>
                      <a:pt x="124460" y="0"/>
                    </a:lnTo>
                    <a:lnTo>
                      <a:pt x="76016" y="9781"/>
                    </a:lnTo>
                    <a:lnTo>
                      <a:pt x="36455" y="36455"/>
                    </a:lnTo>
                    <a:lnTo>
                      <a:pt x="9781" y="76016"/>
                    </a:lnTo>
                    <a:lnTo>
                      <a:pt x="0" y="124460"/>
                    </a:lnTo>
                    <a:lnTo>
                      <a:pt x="0" y="622300"/>
                    </a:lnTo>
                    <a:lnTo>
                      <a:pt x="9781" y="670743"/>
                    </a:lnTo>
                    <a:lnTo>
                      <a:pt x="36455" y="710304"/>
                    </a:lnTo>
                    <a:lnTo>
                      <a:pt x="76016" y="736978"/>
                    </a:lnTo>
                    <a:lnTo>
                      <a:pt x="124460" y="746760"/>
                    </a:lnTo>
                    <a:lnTo>
                      <a:pt x="3854704" y="746760"/>
                    </a:lnTo>
                    <a:lnTo>
                      <a:pt x="3903147" y="736978"/>
                    </a:lnTo>
                    <a:lnTo>
                      <a:pt x="3942708" y="710304"/>
                    </a:lnTo>
                    <a:lnTo>
                      <a:pt x="3969382" y="670743"/>
                    </a:lnTo>
                    <a:lnTo>
                      <a:pt x="3979164" y="622300"/>
                    </a:lnTo>
                    <a:lnTo>
                      <a:pt x="3979164" y="124460"/>
                    </a:lnTo>
                    <a:lnTo>
                      <a:pt x="3969382" y="76016"/>
                    </a:lnTo>
                    <a:lnTo>
                      <a:pt x="3942708" y="36455"/>
                    </a:lnTo>
                    <a:lnTo>
                      <a:pt x="3903147" y="9781"/>
                    </a:lnTo>
                    <a:lnTo>
                      <a:pt x="3854704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2">
                <a:extLst>
                  <a:ext uri="{FF2B5EF4-FFF2-40B4-BE49-F238E27FC236}">
                    <a16:creationId xmlns:a16="http://schemas.microsoft.com/office/drawing/2014/main" id="{523FAC67-CBAD-A5FC-D731-EBD7BC0BE8AE}"/>
                  </a:ext>
                </a:extLst>
              </p:cNvPr>
              <p:cNvSpPr/>
              <p:nvPr/>
            </p:nvSpPr>
            <p:spPr>
              <a:xfrm>
                <a:off x="102107" y="2979421"/>
                <a:ext cx="3979545" cy="746760"/>
              </a:xfrm>
              <a:custGeom>
                <a:avLst/>
                <a:gdLst/>
                <a:ahLst/>
                <a:cxnLst/>
                <a:rect l="l" t="t" r="r" b="b"/>
                <a:pathLst>
                  <a:path w="3979545" h="746760">
                    <a:moveTo>
                      <a:pt x="0" y="124460"/>
                    </a:moveTo>
                    <a:lnTo>
                      <a:pt x="9781" y="76016"/>
                    </a:lnTo>
                    <a:lnTo>
                      <a:pt x="36455" y="36455"/>
                    </a:lnTo>
                    <a:lnTo>
                      <a:pt x="76016" y="9781"/>
                    </a:lnTo>
                    <a:lnTo>
                      <a:pt x="124460" y="0"/>
                    </a:lnTo>
                    <a:lnTo>
                      <a:pt x="3854704" y="0"/>
                    </a:lnTo>
                    <a:lnTo>
                      <a:pt x="3903147" y="9781"/>
                    </a:lnTo>
                    <a:lnTo>
                      <a:pt x="3942708" y="36455"/>
                    </a:lnTo>
                    <a:lnTo>
                      <a:pt x="3969382" y="76016"/>
                    </a:lnTo>
                    <a:lnTo>
                      <a:pt x="3979164" y="124460"/>
                    </a:lnTo>
                    <a:lnTo>
                      <a:pt x="3979164" y="622300"/>
                    </a:lnTo>
                    <a:lnTo>
                      <a:pt x="3969382" y="670743"/>
                    </a:lnTo>
                    <a:lnTo>
                      <a:pt x="3942708" y="710304"/>
                    </a:lnTo>
                    <a:lnTo>
                      <a:pt x="3903147" y="736978"/>
                    </a:lnTo>
                    <a:lnTo>
                      <a:pt x="3854704" y="746760"/>
                    </a:lnTo>
                    <a:lnTo>
                      <a:pt x="124460" y="746760"/>
                    </a:lnTo>
                    <a:lnTo>
                      <a:pt x="76016" y="736978"/>
                    </a:lnTo>
                    <a:lnTo>
                      <a:pt x="36455" y="710304"/>
                    </a:lnTo>
                    <a:lnTo>
                      <a:pt x="9781" y="670743"/>
                    </a:lnTo>
                    <a:lnTo>
                      <a:pt x="0" y="622300"/>
                    </a:lnTo>
                    <a:lnTo>
                      <a:pt x="0" y="124460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EEA22FF8-8CC0-B634-F653-7AC90BE3A6FE}"/>
                </a:ext>
              </a:extLst>
            </p:cNvPr>
            <p:cNvSpPr txBox="1"/>
            <p:nvPr/>
          </p:nvSpPr>
          <p:spPr>
            <a:xfrm>
              <a:off x="1857339" y="2632130"/>
              <a:ext cx="3594735" cy="41287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dirty="0">
                  <a:latin typeface="Arial"/>
                  <a:cs typeface="Arial"/>
                </a:rPr>
                <a:t>EU </a:t>
              </a:r>
              <a:r>
                <a:rPr lang="de-DE" sz="1350" dirty="0" err="1">
                  <a:latin typeface="Arial"/>
                  <a:cs typeface="Arial"/>
                </a:rPr>
                <a:t>Water</a:t>
              </a:r>
              <a:r>
                <a:rPr lang="de-DE" sz="1350" dirty="0">
                  <a:latin typeface="Arial"/>
                  <a:cs typeface="Arial"/>
                </a:rPr>
                <a:t> Framework </a:t>
              </a:r>
              <a:r>
                <a:rPr lang="de-DE" sz="1350" dirty="0" err="1">
                  <a:latin typeface="Arial"/>
                  <a:cs typeface="Arial"/>
                </a:rPr>
                <a:t>Directive</a:t>
              </a:r>
              <a:endParaRPr sz="1350" dirty="0">
                <a:latin typeface="Arial"/>
                <a:cs typeface="Arial"/>
              </a:endParaRPr>
            </a:p>
            <a:p>
              <a:pPr marL="12700" marR="5080" indent="635" algn="ctr">
                <a:lnSpc>
                  <a:spcPct val="100000"/>
                </a:lnSpc>
                <a:spcBef>
                  <a:spcPts val="10"/>
                </a:spcBef>
              </a:pPr>
              <a:r>
                <a:rPr lang="de-DE" sz="1050" spc="-40" dirty="0" err="1">
                  <a:latin typeface="Arial"/>
                  <a:cs typeface="Arial"/>
                </a:rPr>
                <a:t>Objective</a:t>
              </a:r>
              <a:r>
                <a:rPr lang="de-DE" sz="1050" spc="-40" dirty="0">
                  <a:latin typeface="Arial"/>
                  <a:cs typeface="Arial"/>
                </a:rPr>
                <a:t>:</a:t>
              </a:r>
              <a:r>
                <a:rPr sz="1050" spc="-40" dirty="0">
                  <a:latin typeface="Arial"/>
                  <a:cs typeface="Arial"/>
                </a:rPr>
                <a:t> </a:t>
              </a:r>
              <a:r>
                <a:rPr lang="de-DE" sz="1050" dirty="0">
                  <a:latin typeface="Arial"/>
                  <a:cs typeface="Arial"/>
                </a:rPr>
                <a:t>Prevent </a:t>
              </a:r>
              <a:r>
                <a:rPr lang="de-DE" sz="1050" dirty="0" err="1">
                  <a:latin typeface="Arial"/>
                  <a:cs typeface="Arial"/>
                </a:rPr>
                <a:t>degradation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the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status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water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bodies</a:t>
              </a:r>
              <a:r>
                <a:rPr lang="de-DE" sz="1050" dirty="0">
                  <a:latin typeface="Arial"/>
                  <a:cs typeface="Arial"/>
                </a:rPr>
                <a:t> &amp; </a:t>
              </a:r>
              <a:r>
                <a:rPr lang="de-DE" sz="1050" dirty="0" err="1">
                  <a:latin typeface="Arial"/>
                  <a:cs typeface="Arial"/>
                </a:rPr>
                <a:t>achieve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good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chemical</a:t>
              </a:r>
              <a:r>
                <a:rPr lang="de-DE" sz="1050" dirty="0">
                  <a:latin typeface="Arial"/>
                  <a:cs typeface="Arial"/>
                </a:rPr>
                <a:t>/quantitative </a:t>
              </a:r>
              <a:r>
                <a:rPr lang="de-DE" sz="1050" dirty="0" err="1">
                  <a:latin typeface="Arial"/>
                  <a:cs typeface="Arial"/>
                </a:rPr>
                <a:t>status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groundwater</a:t>
              </a:r>
              <a:endParaRPr sz="1050" dirty="0">
                <a:latin typeface="Arial"/>
                <a:cs typeface="Arial"/>
              </a:endParaRPr>
            </a:p>
          </p:txBody>
        </p:sp>
        <p:grpSp>
          <p:nvGrpSpPr>
            <p:cNvPr id="19" name="object 14">
              <a:extLst>
                <a:ext uri="{FF2B5EF4-FFF2-40B4-BE49-F238E27FC236}">
                  <a16:creationId xmlns:a16="http://schemas.microsoft.com/office/drawing/2014/main" id="{C66C6C0D-2C74-2D01-F579-E33107659BA2}"/>
                </a:ext>
              </a:extLst>
            </p:cNvPr>
            <p:cNvGrpSpPr/>
            <p:nvPr/>
          </p:nvGrpSpPr>
          <p:grpSpPr>
            <a:xfrm>
              <a:off x="1658594" y="3428325"/>
              <a:ext cx="3991610" cy="744220"/>
              <a:chOff x="96011" y="3787140"/>
              <a:chExt cx="3991610" cy="744220"/>
            </a:xfrm>
          </p:grpSpPr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238EB8B9-4FA1-D085-0C21-EEEADEEB77AA}"/>
                  </a:ext>
                </a:extLst>
              </p:cNvPr>
              <p:cNvSpPr/>
              <p:nvPr/>
            </p:nvSpPr>
            <p:spPr>
              <a:xfrm>
                <a:off x="102107" y="3793236"/>
                <a:ext cx="3979545" cy="731520"/>
              </a:xfrm>
              <a:custGeom>
                <a:avLst/>
                <a:gdLst/>
                <a:ahLst/>
                <a:cxnLst/>
                <a:rect l="l" t="t" r="r" b="b"/>
                <a:pathLst>
                  <a:path w="3979545" h="731520">
                    <a:moveTo>
                      <a:pt x="3857244" y="0"/>
                    </a:moveTo>
                    <a:lnTo>
                      <a:pt x="121920" y="0"/>
                    </a:lnTo>
                    <a:lnTo>
                      <a:pt x="74462" y="9580"/>
                    </a:lnTo>
                    <a:lnTo>
                      <a:pt x="35709" y="35709"/>
                    </a:lnTo>
                    <a:lnTo>
                      <a:pt x="9580" y="74462"/>
                    </a:lnTo>
                    <a:lnTo>
                      <a:pt x="0" y="121919"/>
                    </a:lnTo>
                    <a:lnTo>
                      <a:pt x="0" y="609599"/>
                    </a:lnTo>
                    <a:lnTo>
                      <a:pt x="9580" y="657057"/>
                    </a:lnTo>
                    <a:lnTo>
                      <a:pt x="35709" y="695810"/>
                    </a:lnTo>
                    <a:lnTo>
                      <a:pt x="74462" y="721939"/>
                    </a:lnTo>
                    <a:lnTo>
                      <a:pt x="121920" y="731519"/>
                    </a:lnTo>
                    <a:lnTo>
                      <a:pt x="3857244" y="731519"/>
                    </a:lnTo>
                    <a:lnTo>
                      <a:pt x="3904701" y="721939"/>
                    </a:lnTo>
                    <a:lnTo>
                      <a:pt x="3943454" y="695810"/>
                    </a:lnTo>
                    <a:lnTo>
                      <a:pt x="3969583" y="657057"/>
                    </a:lnTo>
                    <a:lnTo>
                      <a:pt x="3979164" y="609599"/>
                    </a:lnTo>
                    <a:lnTo>
                      <a:pt x="3979164" y="121919"/>
                    </a:lnTo>
                    <a:lnTo>
                      <a:pt x="3969583" y="74462"/>
                    </a:lnTo>
                    <a:lnTo>
                      <a:pt x="3943454" y="35709"/>
                    </a:lnTo>
                    <a:lnTo>
                      <a:pt x="3904701" y="9580"/>
                    </a:lnTo>
                    <a:lnTo>
                      <a:pt x="3857244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6">
                <a:extLst>
                  <a:ext uri="{FF2B5EF4-FFF2-40B4-BE49-F238E27FC236}">
                    <a16:creationId xmlns:a16="http://schemas.microsoft.com/office/drawing/2014/main" id="{D1C2B923-B026-63B4-B43B-4838A64AFA8B}"/>
                  </a:ext>
                </a:extLst>
              </p:cNvPr>
              <p:cNvSpPr/>
              <p:nvPr/>
            </p:nvSpPr>
            <p:spPr>
              <a:xfrm>
                <a:off x="102107" y="3793236"/>
                <a:ext cx="3979545" cy="731520"/>
              </a:xfrm>
              <a:custGeom>
                <a:avLst/>
                <a:gdLst/>
                <a:ahLst/>
                <a:cxnLst/>
                <a:rect l="l" t="t" r="r" b="b"/>
                <a:pathLst>
                  <a:path w="3979545" h="731520">
                    <a:moveTo>
                      <a:pt x="0" y="121919"/>
                    </a:moveTo>
                    <a:lnTo>
                      <a:pt x="9580" y="74462"/>
                    </a:lnTo>
                    <a:lnTo>
                      <a:pt x="35709" y="35709"/>
                    </a:lnTo>
                    <a:lnTo>
                      <a:pt x="74462" y="9580"/>
                    </a:lnTo>
                    <a:lnTo>
                      <a:pt x="121920" y="0"/>
                    </a:lnTo>
                    <a:lnTo>
                      <a:pt x="3857244" y="0"/>
                    </a:lnTo>
                    <a:lnTo>
                      <a:pt x="3904701" y="9580"/>
                    </a:lnTo>
                    <a:lnTo>
                      <a:pt x="3943454" y="35709"/>
                    </a:lnTo>
                    <a:lnTo>
                      <a:pt x="3969583" y="74462"/>
                    </a:lnTo>
                    <a:lnTo>
                      <a:pt x="3979164" y="121919"/>
                    </a:lnTo>
                    <a:lnTo>
                      <a:pt x="3979164" y="609599"/>
                    </a:lnTo>
                    <a:lnTo>
                      <a:pt x="3969583" y="657057"/>
                    </a:lnTo>
                    <a:lnTo>
                      <a:pt x="3943454" y="695810"/>
                    </a:lnTo>
                    <a:lnTo>
                      <a:pt x="3904701" y="721939"/>
                    </a:lnTo>
                    <a:lnTo>
                      <a:pt x="3857244" y="731519"/>
                    </a:lnTo>
                    <a:lnTo>
                      <a:pt x="121920" y="731519"/>
                    </a:lnTo>
                    <a:lnTo>
                      <a:pt x="74462" y="721939"/>
                    </a:lnTo>
                    <a:lnTo>
                      <a:pt x="35709" y="695810"/>
                    </a:lnTo>
                    <a:lnTo>
                      <a:pt x="9580" y="657057"/>
                    </a:lnTo>
                    <a:lnTo>
                      <a:pt x="0" y="609599"/>
                    </a:lnTo>
                    <a:lnTo>
                      <a:pt x="0" y="121919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0D9889E9-1337-D578-46C6-0EA56CBA6283}"/>
                </a:ext>
              </a:extLst>
            </p:cNvPr>
            <p:cNvSpPr txBox="1"/>
            <p:nvPr/>
          </p:nvSpPr>
          <p:spPr>
            <a:xfrm>
              <a:off x="1914599" y="3438653"/>
              <a:ext cx="3479165" cy="41287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dirty="0">
                  <a:latin typeface="Arial"/>
                  <a:cs typeface="Arial"/>
                </a:rPr>
                <a:t>EU Nitrates </a:t>
              </a:r>
              <a:r>
                <a:rPr lang="de-DE" sz="1350" dirty="0" err="1">
                  <a:latin typeface="Arial"/>
                  <a:cs typeface="Arial"/>
                </a:rPr>
                <a:t>Directive</a:t>
              </a:r>
              <a:endParaRPr sz="1350" dirty="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10"/>
                </a:spcBef>
              </a:pPr>
              <a:r>
                <a:rPr lang="de-DE" sz="1050" spc="-25" dirty="0" err="1">
                  <a:latin typeface="Arial"/>
                  <a:cs typeface="Arial"/>
                </a:rPr>
                <a:t>Objective</a:t>
              </a:r>
              <a:r>
                <a:rPr lang="de-DE" sz="1050" spc="-25" dirty="0">
                  <a:latin typeface="Arial"/>
                  <a:cs typeface="Arial"/>
                </a:rPr>
                <a:t>:</a:t>
              </a:r>
              <a:r>
                <a:rPr sz="1050" spc="-25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Minimise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nitrogen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inputs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from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agricultural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sources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into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ground</a:t>
              </a:r>
              <a:r>
                <a:rPr lang="de-DE" sz="1050" spc="-10" dirty="0">
                  <a:latin typeface="Arial"/>
                  <a:cs typeface="Arial"/>
                </a:rPr>
                <a:t> and </a:t>
              </a:r>
              <a:r>
                <a:rPr lang="de-DE" sz="1050" spc="-10" dirty="0" err="1">
                  <a:latin typeface="Arial"/>
                  <a:cs typeface="Arial"/>
                </a:rPr>
                <a:t>surface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waters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to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sustainably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improve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water</a:t>
              </a:r>
              <a:r>
                <a:rPr lang="de-DE" sz="1050" spc="-10" dirty="0">
                  <a:latin typeface="Arial"/>
                  <a:cs typeface="Arial"/>
                </a:rPr>
                <a:t> </a:t>
              </a:r>
              <a:r>
                <a:rPr lang="de-DE" sz="1050" spc="-10" dirty="0" err="1">
                  <a:latin typeface="Arial"/>
                  <a:cs typeface="Arial"/>
                </a:rPr>
                <a:t>quality</a:t>
              </a:r>
              <a:endParaRPr sz="1050" dirty="0">
                <a:latin typeface="Arial"/>
                <a:cs typeface="Arial"/>
              </a:endParaRPr>
            </a:p>
          </p:txBody>
        </p:sp>
        <p:grpSp>
          <p:nvGrpSpPr>
            <p:cNvPr id="23" name="object 18">
              <a:extLst>
                <a:ext uri="{FF2B5EF4-FFF2-40B4-BE49-F238E27FC236}">
                  <a16:creationId xmlns:a16="http://schemas.microsoft.com/office/drawing/2014/main" id="{CEB61783-8619-64E7-2411-E01F1A5967B4}"/>
                </a:ext>
              </a:extLst>
            </p:cNvPr>
            <p:cNvGrpSpPr/>
            <p:nvPr/>
          </p:nvGrpSpPr>
          <p:grpSpPr>
            <a:xfrm>
              <a:off x="5785586" y="3414613"/>
              <a:ext cx="4677410" cy="771525"/>
              <a:chOff x="4223003" y="3773428"/>
              <a:chExt cx="4677410" cy="771525"/>
            </a:xfrm>
          </p:grpSpPr>
          <p:sp>
            <p:nvSpPr>
              <p:cNvPr id="24" name="object 19">
                <a:extLst>
                  <a:ext uri="{FF2B5EF4-FFF2-40B4-BE49-F238E27FC236}">
                    <a16:creationId xmlns:a16="http://schemas.microsoft.com/office/drawing/2014/main" id="{F4998FB5-3ED3-3401-B2DA-33F9FE9000FE}"/>
                  </a:ext>
                </a:extLst>
              </p:cNvPr>
              <p:cNvSpPr/>
              <p:nvPr/>
            </p:nvSpPr>
            <p:spPr>
              <a:xfrm>
                <a:off x="4229099" y="3779523"/>
                <a:ext cx="4665345" cy="75946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759460">
                    <a:moveTo>
                      <a:pt x="4538472" y="0"/>
                    </a:moveTo>
                    <a:lnTo>
                      <a:pt x="126492" y="0"/>
                    </a:lnTo>
                    <a:lnTo>
                      <a:pt x="77254" y="9939"/>
                    </a:lnTo>
                    <a:lnTo>
                      <a:pt x="37047" y="37047"/>
                    </a:lnTo>
                    <a:lnTo>
                      <a:pt x="9939" y="77254"/>
                    </a:lnTo>
                    <a:lnTo>
                      <a:pt x="0" y="126492"/>
                    </a:lnTo>
                    <a:lnTo>
                      <a:pt x="0" y="632447"/>
                    </a:lnTo>
                    <a:lnTo>
                      <a:pt x="9939" y="681686"/>
                    </a:lnTo>
                    <a:lnTo>
                      <a:pt x="37047" y="721898"/>
                    </a:lnTo>
                    <a:lnTo>
                      <a:pt x="77254" y="749010"/>
                    </a:lnTo>
                    <a:lnTo>
                      <a:pt x="126492" y="758952"/>
                    </a:lnTo>
                    <a:lnTo>
                      <a:pt x="4538472" y="758952"/>
                    </a:lnTo>
                    <a:lnTo>
                      <a:pt x="4587709" y="749010"/>
                    </a:lnTo>
                    <a:lnTo>
                      <a:pt x="4627916" y="721898"/>
                    </a:lnTo>
                    <a:lnTo>
                      <a:pt x="4655024" y="681686"/>
                    </a:lnTo>
                    <a:lnTo>
                      <a:pt x="4664964" y="632447"/>
                    </a:lnTo>
                    <a:lnTo>
                      <a:pt x="4664964" y="126492"/>
                    </a:lnTo>
                    <a:lnTo>
                      <a:pt x="4655024" y="77254"/>
                    </a:lnTo>
                    <a:lnTo>
                      <a:pt x="4627916" y="37047"/>
                    </a:lnTo>
                    <a:lnTo>
                      <a:pt x="4587709" y="9939"/>
                    </a:lnTo>
                    <a:lnTo>
                      <a:pt x="453847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0">
                <a:extLst>
                  <a:ext uri="{FF2B5EF4-FFF2-40B4-BE49-F238E27FC236}">
                    <a16:creationId xmlns:a16="http://schemas.microsoft.com/office/drawing/2014/main" id="{A0305565-D81E-CDD5-60AD-6EA0D66C280D}"/>
                  </a:ext>
                </a:extLst>
              </p:cNvPr>
              <p:cNvSpPr/>
              <p:nvPr/>
            </p:nvSpPr>
            <p:spPr>
              <a:xfrm>
                <a:off x="4229099" y="3779524"/>
                <a:ext cx="4665345" cy="75946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759460">
                    <a:moveTo>
                      <a:pt x="0" y="126492"/>
                    </a:moveTo>
                    <a:lnTo>
                      <a:pt x="9939" y="77254"/>
                    </a:lnTo>
                    <a:lnTo>
                      <a:pt x="37047" y="37047"/>
                    </a:lnTo>
                    <a:lnTo>
                      <a:pt x="77254" y="9939"/>
                    </a:lnTo>
                    <a:lnTo>
                      <a:pt x="126492" y="0"/>
                    </a:lnTo>
                    <a:lnTo>
                      <a:pt x="4538472" y="0"/>
                    </a:lnTo>
                    <a:lnTo>
                      <a:pt x="4587709" y="9939"/>
                    </a:lnTo>
                    <a:lnTo>
                      <a:pt x="4627916" y="37047"/>
                    </a:lnTo>
                    <a:lnTo>
                      <a:pt x="4655024" y="77254"/>
                    </a:lnTo>
                    <a:lnTo>
                      <a:pt x="4664964" y="126492"/>
                    </a:lnTo>
                    <a:lnTo>
                      <a:pt x="4664964" y="632447"/>
                    </a:lnTo>
                    <a:lnTo>
                      <a:pt x="4655024" y="681686"/>
                    </a:lnTo>
                    <a:lnTo>
                      <a:pt x="4627916" y="721898"/>
                    </a:lnTo>
                    <a:lnTo>
                      <a:pt x="4587709" y="749010"/>
                    </a:lnTo>
                    <a:lnTo>
                      <a:pt x="4538472" y="758952"/>
                    </a:lnTo>
                    <a:lnTo>
                      <a:pt x="126492" y="758952"/>
                    </a:lnTo>
                    <a:lnTo>
                      <a:pt x="77254" y="749010"/>
                    </a:lnTo>
                    <a:lnTo>
                      <a:pt x="37047" y="721898"/>
                    </a:lnTo>
                    <a:lnTo>
                      <a:pt x="9939" y="681686"/>
                    </a:lnTo>
                    <a:lnTo>
                      <a:pt x="0" y="632447"/>
                    </a:lnTo>
                    <a:lnTo>
                      <a:pt x="0" y="126492"/>
                    </a:lnTo>
                    <a:close/>
                  </a:path>
                </a:pathLst>
              </a:custGeom>
              <a:ln w="12191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6" name="object 21">
              <a:extLst>
                <a:ext uri="{FF2B5EF4-FFF2-40B4-BE49-F238E27FC236}">
                  <a16:creationId xmlns:a16="http://schemas.microsoft.com/office/drawing/2014/main" id="{5384A767-A974-58F6-9673-56685129818C}"/>
                </a:ext>
              </a:extLst>
            </p:cNvPr>
            <p:cNvSpPr txBox="1"/>
            <p:nvPr/>
          </p:nvSpPr>
          <p:spPr>
            <a:xfrm>
              <a:off x="5908093" y="3438652"/>
              <a:ext cx="4432300" cy="5354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spc="-10" dirty="0" err="1">
                  <a:latin typeface="Arial"/>
                  <a:cs typeface="Arial"/>
                </a:rPr>
                <a:t>Fertilizer</a:t>
              </a:r>
              <a:r>
                <a:rPr lang="de-DE" sz="1350" spc="-10" dirty="0">
                  <a:latin typeface="Arial"/>
                  <a:cs typeface="Arial"/>
                </a:rPr>
                <a:t> Act</a:t>
              </a:r>
              <a:endParaRPr sz="1350" dirty="0">
                <a:latin typeface="Arial"/>
                <a:cs typeface="Arial"/>
              </a:endParaRPr>
            </a:p>
            <a:p>
              <a:pPr marL="12700" marR="5080" algn="ctr">
                <a:lnSpc>
                  <a:spcPct val="100000"/>
                </a:lnSpc>
                <a:spcBef>
                  <a:spcPts val="10"/>
                </a:spcBef>
              </a:pPr>
              <a:r>
                <a:rPr lang="de-DE" sz="1050" dirty="0" err="1">
                  <a:latin typeface="Arial"/>
                  <a:cs typeface="Arial"/>
                </a:rPr>
                <a:t>Objective</a:t>
              </a:r>
              <a:r>
                <a:rPr sz="1050" dirty="0">
                  <a:latin typeface="Arial"/>
                  <a:cs typeface="Arial"/>
                </a:rPr>
                <a:t>:</a:t>
              </a:r>
              <a:r>
                <a:rPr sz="1050" spc="-45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Ensuring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crop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nutrition</a:t>
              </a:r>
              <a:r>
                <a:rPr lang="de-DE" sz="1050" dirty="0">
                  <a:latin typeface="Arial"/>
                  <a:cs typeface="Arial"/>
                </a:rPr>
                <a:t> &amp; </a:t>
              </a:r>
              <a:r>
                <a:rPr lang="de-DE" sz="1050" dirty="0" err="1">
                  <a:latin typeface="Arial"/>
                  <a:cs typeface="Arial"/>
                </a:rPr>
                <a:t>maintaining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soil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fertility</a:t>
              </a:r>
              <a:r>
                <a:rPr lang="de-DE" sz="1050" dirty="0">
                  <a:latin typeface="Arial"/>
                  <a:cs typeface="Arial"/>
                </a:rPr>
                <a:t> &amp; </a:t>
              </a:r>
              <a:r>
                <a:rPr lang="de-DE" sz="1050" dirty="0" err="1">
                  <a:latin typeface="Arial"/>
                  <a:cs typeface="Arial"/>
                </a:rPr>
                <a:t>preventing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risks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to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humans</a:t>
              </a:r>
              <a:r>
                <a:rPr lang="de-DE" sz="1050" dirty="0">
                  <a:latin typeface="Arial"/>
                  <a:cs typeface="Arial"/>
                </a:rPr>
                <a:t>/</a:t>
              </a:r>
              <a:r>
                <a:rPr lang="de-DE" sz="1050" dirty="0" err="1">
                  <a:latin typeface="Arial"/>
                  <a:cs typeface="Arial"/>
                </a:rPr>
                <a:t>animals</a:t>
              </a:r>
              <a:r>
                <a:rPr lang="de-DE" sz="1050" dirty="0">
                  <a:latin typeface="Arial"/>
                  <a:cs typeface="Arial"/>
                </a:rPr>
                <a:t>/</a:t>
              </a:r>
              <a:r>
                <a:rPr lang="de-DE" sz="1050" dirty="0" err="1">
                  <a:latin typeface="Arial"/>
                  <a:cs typeface="Arial"/>
                </a:rPr>
                <a:t>environment</a:t>
              </a:r>
              <a:r>
                <a:rPr lang="de-DE" sz="1050" dirty="0">
                  <a:latin typeface="Arial"/>
                  <a:cs typeface="Arial"/>
                </a:rPr>
                <a:t> &amp; </a:t>
              </a:r>
              <a:r>
                <a:rPr lang="de-DE" sz="1050" dirty="0" err="1">
                  <a:latin typeface="Arial"/>
                  <a:cs typeface="Arial"/>
                </a:rPr>
                <a:t>sustainable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use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nutrients</a:t>
              </a:r>
              <a:r>
                <a:rPr lang="de-DE" sz="1050" dirty="0">
                  <a:latin typeface="Arial"/>
                  <a:cs typeface="Arial"/>
                </a:rPr>
                <a:t> and </a:t>
              </a:r>
              <a:r>
                <a:rPr lang="de-DE" sz="1050" dirty="0" err="1">
                  <a:latin typeface="Arial"/>
                  <a:cs typeface="Arial"/>
                </a:rPr>
                <a:t>avoiding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losses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to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the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environment</a:t>
              </a:r>
              <a:endParaRPr sz="1050" dirty="0">
                <a:latin typeface="Arial"/>
                <a:cs typeface="Arial"/>
              </a:endParaRPr>
            </a:p>
          </p:txBody>
        </p:sp>
        <p:grpSp>
          <p:nvGrpSpPr>
            <p:cNvPr id="27" name="object 22">
              <a:extLst>
                <a:ext uri="{FF2B5EF4-FFF2-40B4-BE49-F238E27FC236}">
                  <a16:creationId xmlns:a16="http://schemas.microsoft.com/office/drawing/2014/main" id="{03EFF326-DD5C-2B6A-0E13-A459D58DA88C}"/>
                </a:ext>
              </a:extLst>
            </p:cNvPr>
            <p:cNvGrpSpPr/>
            <p:nvPr/>
          </p:nvGrpSpPr>
          <p:grpSpPr>
            <a:xfrm>
              <a:off x="5785586" y="4237571"/>
              <a:ext cx="4677410" cy="1027430"/>
              <a:chOff x="4223003" y="4596386"/>
              <a:chExt cx="4677410" cy="1027430"/>
            </a:xfrm>
          </p:grpSpPr>
          <p:sp>
            <p:nvSpPr>
              <p:cNvPr id="28" name="object 23">
                <a:extLst>
                  <a:ext uri="{FF2B5EF4-FFF2-40B4-BE49-F238E27FC236}">
                    <a16:creationId xmlns:a16="http://schemas.microsoft.com/office/drawing/2014/main" id="{E8A45BF2-6355-1747-184E-777386CB4A9C}"/>
                  </a:ext>
                </a:extLst>
              </p:cNvPr>
              <p:cNvSpPr/>
              <p:nvPr/>
            </p:nvSpPr>
            <p:spPr>
              <a:xfrm>
                <a:off x="4229099" y="4602482"/>
                <a:ext cx="4665345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570229">
                    <a:moveTo>
                      <a:pt x="4569968" y="0"/>
                    </a:moveTo>
                    <a:lnTo>
                      <a:pt x="94996" y="0"/>
                    </a:lnTo>
                    <a:lnTo>
                      <a:pt x="58019" y="7465"/>
                    </a:lnTo>
                    <a:lnTo>
                      <a:pt x="27824" y="27824"/>
                    </a:lnTo>
                    <a:lnTo>
                      <a:pt x="7465" y="58019"/>
                    </a:lnTo>
                    <a:lnTo>
                      <a:pt x="0" y="94995"/>
                    </a:lnTo>
                    <a:lnTo>
                      <a:pt x="0" y="474979"/>
                    </a:lnTo>
                    <a:lnTo>
                      <a:pt x="7465" y="511956"/>
                    </a:lnTo>
                    <a:lnTo>
                      <a:pt x="27824" y="542151"/>
                    </a:lnTo>
                    <a:lnTo>
                      <a:pt x="58019" y="562510"/>
                    </a:lnTo>
                    <a:lnTo>
                      <a:pt x="94996" y="569975"/>
                    </a:lnTo>
                    <a:lnTo>
                      <a:pt x="4569968" y="569975"/>
                    </a:lnTo>
                    <a:lnTo>
                      <a:pt x="4606944" y="562510"/>
                    </a:lnTo>
                    <a:lnTo>
                      <a:pt x="4637139" y="542151"/>
                    </a:lnTo>
                    <a:lnTo>
                      <a:pt x="4657498" y="511956"/>
                    </a:lnTo>
                    <a:lnTo>
                      <a:pt x="4664964" y="474979"/>
                    </a:lnTo>
                    <a:lnTo>
                      <a:pt x="4664964" y="94995"/>
                    </a:lnTo>
                    <a:lnTo>
                      <a:pt x="4657498" y="58019"/>
                    </a:lnTo>
                    <a:lnTo>
                      <a:pt x="4637139" y="27824"/>
                    </a:lnTo>
                    <a:lnTo>
                      <a:pt x="4606944" y="7465"/>
                    </a:lnTo>
                    <a:lnTo>
                      <a:pt x="4569968" y="0"/>
                    </a:lnTo>
                    <a:close/>
                  </a:path>
                </a:pathLst>
              </a:custGeom>
              <a:solidFill>
                <a:srgbClr val="ACB8C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4">
                <a:extLst>
                  <a:ext uri="{FF2B5EF4-FFF2-40B4-BE49-F238E27FC236}">
                    <a16:creationId xmlns:a16="http://schemas.microsoft.com/office/drawing/2014/main" id="{C192D4B2-63D6-713B-C23F-504162DC270F}"/>
                  </a:ext>
                </a:extLst>
              </p:cNvPr>
              <p:cNvSpPr/>
              <p:nvPr/>
            </p:nvSpPr>
            <p:spPr>
              <a:xfrm>
                <a:off x="4229099" y="4602482"/>
                <a:ext cx="4665345" cy="57023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570229">
                    <a:moveTo>
                      <a:pt x="0" y="94995"/>
                    </a:moveTo>
                    <a:lnTo>
                      <a:pt x="7465" y="58019"/>
                    </a:lnTo>
                    <a:lnTo>
                      <a:pt x="27824" y="27824"/>
                    </a:lnTo>
                    <a:lnTo>
                      <a:pt x="58019" y="7465"/>
                    </a:lnTo>
                    <a:lnTo>
                      <a:pt x="94996" y="0"/>
                    </a:lnTo>
                    <a:lnTo>
                      <a:pt x="4569968" y="0"/>
                    </a:lnTo>
                    <a:lnTo>
                      <a:pt x="4606944" y="7465"/>
                    </a:lnTo>
                    <a:lnTo>
                      <a:pt x="4637139" y="27824"/>
                    </a:lnTo>
                    <a:lnTo>
                      <a:pt x="4657498" y="58019"/>
                    </a:lnTo>
                    <a:lnTo>
                      <a:pt x="4664964" y="94995"/>
                    </a:lnTo>
                    <a:lnTo>
                      <a:pt x="4664964" y="474979"/>
                    </a:lnTo>
                    <a:lnTo>
                      <a:pt x="4657498" y="511956"/>
                    </a:lnTo>
                    <a:lnTo>
                      <a:pt x="4637139" y="542151"/>
                    </a:lnTo>
                    <a:lnTo>
                      <a:pt x="4606944" y="562510"/>
                    </a:lnTo>
                    <a:lnTo>
                      <a:pt x="4569968" y="569975"/>
                    </a:lnTo>
                    <a:lnTo>
                      <a:pt x="94996" y="569975"/>
                    </a:lnTo>
                    <a:lnTo>
                      <a:pt x="58019" y="562510"/>
                    </a:lnTo>
                    <a:lnTo>
                      <a:pt x="27824" y="542151"/>
                    </a:lnTo>
                    <a:lnTo>
                      <a:pt x="7465" y="511956"/>
                    </a:lnTo>
                    <a:lnTo>
                      <a:pt x="0" y="474979"/>
                    </a:lnTo>
                    <a:lnTo>
                      <a:pt x="0" y="9499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5">
                <a:extLst>
                  <a:ext uri="{FF2B5EF4-FFF2-40B4-BE49-F238E27FC236}">
                    <a16:creationId xmlns:a16="http://schemas.microsoft.com/office/drawing/2014/main" id="{CDF4DA09-AA9F-CDA8-EF76-915D42505DD7}"/>
                  </a:ext>
                </a:extLst>
              </p:cNvPr>
              <p:cNvSpPr/>
              <p:nvPr/>
            </p:nvSpPr>
            <p:spPr>
              <a:xfrm>
                <a:off x="4229099" y="5216651"/>
                <a:ext cx="4665345" cy="40132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401320">
                    <a:moveTo>
                      <a:pt x="4598162" y="0"/>
                    </a:moveTo>
                    <a:lnTo>
                      <a:pt x="66802" y="0"/>
                    </a:lnTo>
                    <a:lnTo>
                      <a:pt x="40799" y="5249"/>
                    </a:lnTo>
                    <a:lnTo>
                      <a:pt x="19565" y="19565"/>
                    </a:lnTo>
                    <a:lnTo>
                      <a:pt x="5249" y="40799"/>
                    </a:lnTo>
                    <a:lnTo>
                      <a:pt x="0" y="66802"/>
                    </a:lnTo>
                    <a:lnTo>
                      <a:pt x="0" y="334010"/>
                    </a:lnTo>
                    <a:lnTo>
                      <a:pt x="5249" y="360012"/>
                    </a:lnTo>
                    <a:lnTo>
                      <a:pt x="19565" y="381246"/>
                    </a:lnTo>
                    <a:lnTo>
                      <a:pt x="40799" y="395562"/>
                    </a:lnTo>
                    <a:lnTo>
                      <a:pt x="66802" y="400812"/>
                    </a:lnTo>
                    <a:lnTo>
                      <a:pt x="4598162" y="400812"/>
                    </a:lnTo>
                    <a:lnTo>
                      <a:pt x="4624164" y="395562"/>
                    </a:lnTo>
                    <a:lnTo>
                      <a:pt x="4645398" y="381246"/>
                    </a:lnTo>
                    <a:lnTo>
                      <a:pt x="4659714" y="360012"/>
                    </a:lnTo>
                    <a:lnTo>
                      <a:pt x="4664964" y="334010"/>
                    </a:lnTo>
                    <a:lnTo>
                      <a:pt x="4664964" y="66802"/>
                    </a:lnTo>
                    <a:lnTo>
                      <a:pt x="4659714" y="40799"/>
                    </a:lnTo>
                    <a:lnTo>
                      <a:pt x="4645398" y="19565"/>
                    </a:lnTo>
                    <a:lnTo>
                      <a:pt x="4624164" y="5249"/>
                    </a:lnTo>
                    <a:lnTo>
                      <a:pt x="459816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6">
                <a:extLst>
                  <a:ext uri="{FF2B5EF4-FFF2-40B4-BE49-F238E27FC236}">
                    <a16:creationId xmlns:a16="http://schemas.microsoft.com/office/drawing/2014/main" id="{F9BF034E-78EC-FE2F-A1F8-90F237A3BA84}"/>
                  </a:ext>
                </a:extLst>
              </p:cNvPr>
              <p:cNvSpPr/>
              <p:nvPr/>
            </p:nvSpPr>
            <p:spPr>
              <a:xfrm>
                <a:off x="4229099" y="5216651"/>
                <a:ext cx="4665345" cy="401320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401320">
                    <a:moveTo>
                      <a:pt x="0" y="66802"/>
                    </a:moveTo>
                    <a:lnTo>
                      <a:pt x="5249" y="40799"/>
                    </a:lnTo>
                    <a:lnTo>
                      <a:pt x="19565" y="19565"/>
                    </a:lnTo>
                    <a:lnTo>
                      <a:pt x="40799" y="5249"/>
                    </a:lnTo>
                    <a:lnTo>
                      <a:pt x="66802" y="0"/>
                    </a:lnTo>
                    <a:lnTo>
                      <a:pt x="4598162" y="0"/>
                    </a:lnTo>
                    <a:lnTo>
                      <a:pt x="4624164" y="5249"/>
                    </a:lnTo>
                    <a:lnTo>
                      <a:pt x="4645398" y="19565"/>
                    </a:lnTo>
                    <a:lnTo>
                      <a:pt x="4659714" y="40799"/>
                    </a:lnTo>
                    <a:lnTo>
                      <a:pt x="4664964" y="66802"/>
                    </a:lnTo>
                    <a:lnTo>
                      <a:pt x="4664964" y="334010"/>
                    </a:lnTo>
                    <a:lnTo>
                      <a:pt x="4659714" y="360012"/>
                    </a:lnTo>
                    <a:lnTo>
                      <a:pt x="4645398" y="381246"/>
                    </a:lnTo>
                    <a:lnTo>
                      <a:pt x="4624164" y="395562"/>
                    </a:lnTo>
                    <a:lnTo>
                      <a:pt x="4598162" y="400812"/>
                    </a:lnTo>
                    <a:lnTo>
                      <a:pt x="66802" y="400812"/>
                    </a:lnTo>
                    <a:lnTo>
                      <a:pt x="40799" y="395562"/>
                    </a:lnTo>
                    <a:lnTo>
                      <a:pt x="19565" y="381246"/>
                    </a:lnTo>
                    <a:lnTo>
                      <a:pt x="5249" y="360012"/>
                    </a:lnTo>
                    <a:lnTo>
                      <a:pt x="0" y="334010"/>
                    </a:lnTo>
                    <a:lnTo>
                      <a:pt x="0" y="66802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2" name="object 27">
              <a:extLst>
                <a:ext uri="{FF2B5EF4-FFF2-40B4-BE49-F238E27FC236}">
                  <a16:creationId xmlns:a16="http://schemas.microsoft.com/office/drawing/2014/main" id="{E7B95D3A-1874-AFB4-35A7-8B423B8466D4}"/>
                </a:ext>
              </a:extLst>
            </p:cNvPr>
            <p:cNvSpPr txBox="1"/>
            <p:nvPr/>
          </p:nvSpPr>
          <p:spPr>
            <a:xfrm>
              <a:off x="5950386" y="4246977"/>
              <a:ext cx="4347210" cy="1025629"/>
            </a:xfrm>
            <a:prstGeom prst="rect">
              <a:avLst/>
            </a:prstGeom>
          </p:spPr>
          <p:txBody>
            <a:bodyPr vert="horz" wrap="square" lIns="0" tIns="13335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spc="-10" dirty="0" err="1">
                  <a:latin typeface="Arial"/>
                  <a:cs typeface="Arial"/>
                </a:rPr>
                <a:t>Fertilizer</a:t>
              </a:r>
              <a:r>
                <a:rPr lang="de-DE" sz="1350" spc="-10" dirty="0">
                  <a:latin typeface="Arial"/>
                  <a:cs typeface="Arial"/>
                </a:rPr>
                <a:t> </a:t>
              </a:r>
              <a:r>
                <a:rPr lang="de-DE" sz="1350" spc="-10" dirty="0" err="1">
                  <a:latin typeface="Arial"/>
                  <a:cs typeface="Arial"/>
                </a:rPr>
                <a:t>Ordinance</a:t>
              </a:r>
              <a:endParaRPr sz="1350" dirty="0">
                <a:latin typeface="Arial"/>
                <a:cs typeface="Arial"/>
              </a:endParaRPr>
            </a:p>
            <a:p>
              <a:pPr marL="12065" marR="5080" algn="ctr">
                <a:lnSpc>
                  <a:spcPct val="100000"/>
                </a:lnSpc>
                <a:spcBef>
                  <a:spcPts val="10"/>
                </a:spcBef>
              </a:pPr>
              <a:r>
                <a:rPr lang="de-DE" sz="1050" spc="-35" dirty="0" err="1">
                  <a:latin typeface="Arial"/>
                  <a:cs typeface="Arial"/>
                </a:rPr>
                <a:t>Objective</a:t>
              </a:r>
              <a:r>
                <a:rPr lang="de-DE" sz="1050" spc="-35" dirty="0">
                  <a:latin typeface="Arial"/>
                  <a:cs typeface="Arial"/>
                </a:rPr>
                <a:t>:</a:t>
              </a:r>
              <a:r>
                <a:rPr sz="1050" spc="-35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Regulates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good</a:t>
              </a:r>
              <a:r>
                <a:rPr lang="de-DE" sz="1050" dirty="0">
                  <a:latin typeface="Arial"/>
                  <a:cs typeface="Arial"/>
                </a:rPr>
                <a:t> professional </a:t>
              </a:r>
              <a:r>
                <a:rPr lang="de-DE" sz="1050" dirty="0" err="1">
                  <a:latin typeface="Arial"/>
                  <a:cs typeface="Arial"/>
                </a:rPr>
                <a:t>practice</a:t>
              </a:r>
              <a:r>
                <a:rPr lang="de-DE" sz="1050" dirty="0">
                  <a:latin typeface="Arial"/>
                  <a:cs typeface="Arial"/>
                </a:rPr>
                <a:t> &amp; </a:t>
              </a:r>
              <a:r>
                <a:rPr lang="de-DE" sz="1050" dirty="0" err="1">
                  <a:latin typeface="Arial"/>
                  <a:cs typeface="Arial"/>
                </a:rPr>
                <a:t>reduction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material </a:t>
              </a:r>
              <a:r>
                <a:rPr lang="de-DE" sz="1050" dirty="0" err="1">
                  <a:latin typeface="Arial"/>
                  <a:cs typeface="Arial"/>
                </a:rPr>
                <a:t>risks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when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using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fertilisers</a:t>
              </a:r>
              <a:endParaRPr lang="de-DE" sz="1350" spc="-1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645"/>
                </a:spcBef>
              </a:pPr>
              <a:endParaRPr lang="de-DE" sz="1350" spc="-1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645"/>
                </a:spcBef>
              </a:pPr>
              <a:r>
                <a:rPr lang="de-DE" sz="1350" spc="-10" dirty="0">
                  <a:latin typeface="Arial"/>
                  <a:cs typeface="Arial"/>
                </a:rPr>
                <a:t>German </a:t>
              </a:r>
              <a:r>
                <a:rPr lang="de-DE" sz="1350" spc="-10" dirty="0" err="1">
                  <a:latin typeface="Arial"/>
                  <a:cs typeface="Arial"/>
                </a:rPr>
                <a:t>Substance</a:t>
              </a:r>
              <a:r>
                <a:rPr lang="de-DE" sz="1350" spc="-10" dirty="0">
                  <a:latin typeface="Arial"/>
                  <a:cs typeface="Arial"/>
                </a:rPr>
                <a:t> Flow Balance </a:t>
              </a:r>
              <a:r>
                <a:rPr lang="de-DE" sz="1350" spc="-10" dirty="0" err="1">
                  <a:latin typeface="Arial"/>
                  <a:cs typeface="Arial"/>
                </a:rPr>
                <a:t>Ordinance</a:t>
              </a:r>
              <a:endParaRPr lang="de-DE" sz="1350" spc="-1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645"/>
                </a:spcBef>
              </a:pPr>
              <a:r>
                <a:rPr lang="de-DE" sz="1050" dirty="0" err="1">
                  <a:latin typeface="Arial"/>
                  <a:cs typeface="Arial"/>
                </a:rPr>
                <a:t>Objective</a:t>
              </a:r>
              <a:r>
                <a:rPr sz="1050" dirty="0">
                  <a:latin typeface="Arial"/>
                  <a:cs typeface="Arial"/>
                </a:rPr>
                <a:t>:</a:t>
              </a:r>
              <a:r>
                <a:rPr lang="de-DE" sz="1050" dirty="0">
                  <a:latin typeface="Arial"/>
                  <a:cs typeface="Arial"/>
                </a:rPr>
                <a:t> Regulation </a:t>
              </a:r>
              <a:r>
                <a:rPr lang="de-DE" sz="1050" dirty="0" err="1">
                  <a:latin typeface="Arial"/>
                  <a:cs typeface="Arial"/>
                </a:rPr>
                <a:t>of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the</a:t>
              </a:r>
              <a:r>
                <a:rPr lang="de-DE" sz="1050" dirty="0">
                  <a:latin typeface="Arial"/>
                  <a:cs typeface="Arial"/>
                </a:rPr>
                <a:t> operational material </a:t>
              </a:r>
              <a:r>
                <a:rPr lang="de-DE" sz="1050" dirty="0" err="1">
                  <a:latin typeface="Arial"/>
                  <a:cs typeface="Arial"/>
                </a:rPr>
                <a:t>flow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balance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to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be</a:t>
              </a:r>
              <a:r>
                <a:rPr lang="de-DE" sz="1050" dirty="0">
                  <a:latin typeface="Arial"/>
                  <a:cs typeface="Arial"/>
                </a:rPr>
                <a:t> </a:t>
              </a:r>
              <a:r>
                <a:rPr lang="de-DE" sz="1050" dirty="0" err="1">
                  <a:latin typeface="Arial"/>
                  <a:cs typeface="Arial"/>
                </a:rPr>
                <a:t>prepared</a:t>
              </a:r>
              <a:endParaRPr sz="1050" dirty="0">
                <a:latin typeface="Arial"/>
                <a:cs typeface="Arial"/>
              </a:endParaRPr>
            </a:p>
          </p:txBody>
        </p:sp>
        <p:grpSp>
          <p:nvGrpSpPr>
            <p:cNvPr id="33" name="object 28">
              <a:extLst>
                <a:ext uri="{FF2B5EF4-FFF2-40B4-BE49-F238E27FC236}">
                  <a16:creationId xmlns:a16="http://schemas.microsoft.com/office/drawing/2014/main" id="{89899E86-B52B-D86F-DD5A-34FF70FF3550}"/>
                </a:ext>
              </a:extLst>
            </p:cNvPr>
            <p:cNvGrpSpPr/>
            <p:nvPr/>
          </p:nvGrpSpPr>
          <p:grpSpPr>
            <a:xfrm>
              <a:off x="5785333" y="2614256"/>
              <a:ext cx="4678045" cy="258445"/>
              <a:chOff x="4222750" y="2973071"/>
              <a:chExt cx="4678045" cy="258445"/>
            </a:xfrm>
          </p:grpSpPr>
          <p:sp>
            <p:nvSpPr>
              <p:cNvPr id="34" name="object 29">
                <a:extLst>
                  <a:ext uri="{FF2B5EF4-FFF2-40B4-BE49-F238E27FC236}">
                    <a16:creationId xmlns:a16="http://schemas.microsoft.com/office/drawing/2014/main" id="{38B336CB-8E86-9DB3-97C6-3E9ED714FFD2}"/>
                  </a:ext>
                </a:extLst>
              </p:cNvPr>
              <p:cNvSpPr/>
              <p:nvPr/>
            </p:nvSpPr>
            <p:spPr>
              <a:xfrm>
                <a:off x="4229100" y="2979421"/>
                <a:ext cx="4665345" cy="24574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45744">
                    <a:moveTo>
                      <a:pt x="4624070" y="0"/>
                    </a:moveTo>
                    <a:lnTo>
                      <a:pt x="40894" y="0"/>
                    </a:lnTo>
                    <a:lnTo>
                      <a:pt x="24978" y="3214"/>
                    </a:lnTo>
                    <a:lnTo>
                      <a:pt x="11979" y="11979"/>
                    </a:lnTo>
                    <a:lnTo>
                      <a:pt x="3214" y="24978"/>
                    </a:lnTo>
                    <a:lnTo>
                      <a:pt x="0" y="40894"/>
                    </a:lnTo>
                    <a:lnTo>
                      <a:pt x="0" y="204470"/>
                    </a:lnTo>
                    <a:lnTo>
                      <a:pt x="3214" y="220385"/>
                    </a:lnTo>
                    <a:lnTo>
                      <a:pt x="11979" y="233384"/>
                    </a:lnTo>
                    <a:lnTo>
                      <a:pt x="24978" y="242149"/>
                    </a:lnTo>
                    <a:lnTo>
                      <a:pt x="40894" y="245364"/>
                    </a:lnTo>
                    <a:lnTo>
                      <a:pt x="4624070" y="245364"/>
                    </a:lnTo>
                    <a:lnTo>
                      <a:pt x="4639985" y="242149"/>
                    </a:lnTo>
                    <a:lnTo>
                      <a:pt x="4652984" y="233384"/>
                    </a:lnTo>
                    <a:lnTo>
                      <a:pt x="4661749" y="220385"/>
                    </a:lnTo>
                    <a:lnTo>
                      <a:pt x="4664964" y="204470"/>
                    </a:lnTo>
                    <a:lnTo>
                      <a:pt x="4664964" y="40894"/>
                    </a:lnTo>
                    <a:lnTo>
                      <a:pt x="4661749" y="24978"/>
                    </a:lnTo>
                    <a:lnTo>
                      <a:pt x="4652984" y="11979"/>
                    </a:lnTo>
                    <a:lnTo>
                      <a:pt x="4639985" y="3214"/>
                    </a:lnTo>
                    <a:lnTo>
                      <a:pt x="462407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0">
                <a:extLst>
                  <a:ext uri="{FF2B5EF4-FFF2-40B4-BE49-F238E27FC236}">
                    <a16:creationId xmlns:a16="http://schemas.microsoft.com/office/drawing/2014/main" id="{393C1D18-8A2A-32A3-4890-BF88140DF419}"/>
                  </a:ext>
                </a:extLst>
              </p:cNvPr>
              <p:cNvSpPr/>
              <p:nvPr/>
            </p:nvSpPr>
            <p:spPr>
              <a:xfrm>
                <a:off x="4229100" y="2979421"/>
                <a:ext cx="4665345" cy="24574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45744">
                    <a:moveTo>
                      <a:pt x="0" y="40894"/>
                    </a:moveTo>
                    <a:lnTo>
                      <a:pt x="3214" y="24978"/>
                    </a:lnTo>
                    <a:lnTo>
                      <a:pt x="11979" y="11979"/>
                    </a:lnTo>
                    <a:lnTo>
                      <a:pt x="24978" y="3214"/>
                    </a:lnTo>
                    <a:lnTo>
                      <a:pt x="40894" y="0"/>
                    </a:lnTo>
                    <a:lnTo>
                      <a:pt x="4624070" y="0"/>
                    </a:lnTo>
                    <a:lnTo>
                      <a:pt x="4639985" y="3214"/>
                    </a:lnTo>
                    <a:lnTo>
                      <a:pt x="4652984" y="11979"/>
                    </a:lnTo>
                    <a:lnTo>
                      <a:pt x="4661749" y="24978"/>
                    </a:lnTo>
                    <a:lnTo>
                      <a:pt x="4664964" y="40894"/>
                    </a:lnTo>
                    <a:lnTo>
                      <a:pt x="4664964" y="204470"/>
                    </a:lnTo>
                    <a:lnTo>
                      <a:pt x="4661749" y="220385"/>
                    </a:lnTo>
                    <a:lnTo>
                      <a:pt x="4652984" y="233384"/>
                    </a:lnTo>
                    <a:lnTo>
                      <a:pt x="4639985" y="242149"/>
                    </a:lnTo>
                    <a:lnTo>
                      <a:pt x="4624070" y="245364"/>
                    </a:lnTo>
                    <a:lnTo>
                      <a:pt x="40894" y="245364"/>
                    </a:lnTo>
                    <a:lnTo>
                      <a:pt x="24978" y="242149"/>
                    </a:lnTo>
                    <a:lnTo>
                      <a:pt x="11979" y="233384"/>
                    </a:lnTo>
                    <a:lnTo>
                      <a:pt x="3214" y="220385"/>
                    </a:lnTo>
                    <a:lnTo>
                      <a:pt x="0" y="204470"/>
                    </a:lnTo>
                    <a:lnTo>
                      <a:pt x="0" y="40894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69F710F8-AF84-AF2B-ADF1-A8FAB66380E2}"/>
                </a:ext>
              </a:extLst>
            </p:cNvPr>
            <p:cNvSpPr txBox="1"/>
            <p:nvPr/>
          </p:nvSpPr>
          <p:spPr>
            <a:xfrm>
              <a:off x="5799386" y="2622189"/>
              <a:ext cx="4650105" cy="16777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spc="-10" dirty="0">
                  <a:latin typeface="Arial"/>
                  <a:cs typeface="Arial"/>
                </a:rPr>
                <a:t>Federal </a:t>
              </a:r>
              <a:r>
                <a:rPr lang="de-DE" sz="1350" spc="-10" dirty="0" err="1">
                  <a:latin typeface="Arial"/>
                  <a:cs typeface="Arial"/>
                </a:rPr>
                <a:t>Water</a:t>
              </a:r>
              <a:r>
                <a:rPr lang="de-DE" sz="1350" spc="-10" dirty="0">
                  <a:latin typeface="Arial"/>
                  <a:cs typeface="Arial"/>
                </a:rPr>
                <a:t> Act</a:t>
              </a:r>
              <a:endParaRPr sz="1350" dirty="0">
                <a:latin typeface="Arial"/>
                <a:cs typeface="Arial"/>
              </a:endParaRPr>
            </a:p>
          </p:txBody>
        </p:sp>
        <p:grpSp>
          <p:nvGrpSpPr>
            <p:cNvPr id="37" name="object 32">
              <a:extLst>
                <a:ext uri="{FF2B5EF4-FFF2-40B4-BE49-F238E27FC236}">
                  <a16:creationId xmlns:a16="http://schemas.microsoft.com/office/drawing/2014/main" id="{AA525151-EB6C-AF3C-6D27-F129C1398778}"/>
                </a:ext>
              </a:extLst>
            </p:cNvPr>
            <p:cNvGrpSpPr/>
            <p:nvPr/>
          </p:nvGrpSpPr>
          <p:grpSpPr>
            <a:xfrm>
              <a:off x="5785333" y="2891623"/>
              <a:ext cx="4678045" cy="227965"/>
              <a:chOff x="4222750" y="3250438"/>
              <a:chExt cx="4678045" cy="227965"/>
            </a:xfrm>
          </p:grpSpPr>
          <p:sp>
            <p:nvSpPr>
              <p:cNvPr id="38" name="object 33">
                <a:extLst>
                  <a:ext uri="{FF2B5EF4-FFF2-40B4-BE49-F238E27FC236}">
                    <a16:creationId xmlns:a16="http://schemas.microsoft.com/office/drawing/2014/main" id="{FA28B58E-A057-3B7D-9A1E-1AA41CE61A47}"/>
                  </a:ext>
                </a:extLst>
              </p:cNvPr>
              <p:cNvSpPr/>
              <p:nvPr/>
            </p:nvSpPr>
            <p:spPr>
              <a:xfrm>
                <a:off x="4229100" y="3256788"/>
                <a:ext cx="4665345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15264">
                    <a:moveTo>
                      <a:pt x="4629150" y="0"/>
                    </a:moveTo>
                    <a:lnTo>
                      <a:pt x="35814" y="0"/>
                    </a:lnTo>
                    <a:lnTo>
                      <a:pt x="21875" y="2815"/>
                    </a:lnTo>
                    <a:lnTo>
                      <a:pt x="10491" y="10491"/>
                    </a:lnTo>
                    <a:lnTo>
                      <a:pt x="2815" y="21875"/>
                    </a:lnTo>
                    <a:lnTo>
                      <a:pt x="0" y="35813"/>
                    </a:lnTo>
                    <a:lnTo>
                      <a:pt x="0" y="179069"/>
                    </a:lnTo>
                    <a:lnTo>
                      <a:pt x="2815" y="193008"/>
                    </a:lnTo>
                    <a:lnTo>
                      <a:pt x="10491" y="204392"/>
                    </a:lnTo>
                    <a:lnTo>
                      <a:pt x="21875" y="212068"/>
                    </a:lnTo>
                    <a:lnTo>
                      <a:pt x="35814" y="214883"/>
                    </a:lnTo>
                    <a:lnTo>
                      <a:pt x="4629150" y="214883"/>
                    </a:lnTo>
                    <a:lnTo>
                      <a:pt x="4643088" y="212068"/>
                    </a:lnTo>
                    <a:lnTo>
                      <a:pt x="4654472" y="204392"/>
                    </a:lnTo>
                    <a:lnTo>
                      <a:pt x="4662148" y="193008"/>
                    </a:lnTo>
                    <a:lnTo>
                      <a:pt x="4664964" y="179069"/>
                    </a:lnTo>
                    <a:lnTo>
                      <a:pt x="4664964" y="35813"/>
                    </a:lnTo>
                    <a:lnTo>
                      <a:pt x="4662148" y="21875"/>
                    </a:lnTo>
                    <a:lnTo>
                      <a:pt x="4654472" y="10491"/>
                    </a:lnTo>
                    <a:lnTo>
                      <a:pt x="4643088" y="2815"/>
                    </a:lnTo>
                    <a:lnTo>
                      <a:pt x="462915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4">
                <a:extLst>
                  <a:ext uri="{FF2B5EF4-FFF2-40B4-BE49-F238E27FC236}">
                    <a16:creationId xmlns:a16="http://schemas.microsoft.com/office/drawing/2014/main" id="{906B76C7-5514-4EF3-9454-7DB0D1A64334}"/>
                  </a:ext>
                </a:extLst>
              </p:cNvPr>
              <p:cNvSpPr/>
              <p:nvPr/>
            </p:nvSpPr>
            <p:spPr>
              <a:xfrm>
                <a:off x="4229100" y="3256788"/>
                <a:ext cx="4665345" cy="21526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15264">
                    <a:moveTo>
                      <a:pt x="0" y="35813"/>
                    </a:moveTo>
                    <a:lnTo>
                      <a:pt x="2815" y="21875"/>
                    </a:lnTo>
                    <a:lnTo>
                      <a:pt x="10491" y="10491"/>
                    </a:lnTo>
                    <a:lnTo>
                      <a:pt x="21875" y="2815"/>
                    </a:lnTo>
                    <a:lnTo>
                      <a:pt x="35814" y="0"/>
                    </a:lnTo>
                    <a:lnTo>
                      <a:pt x="4629150" y="0"/>
                    </a:lnTo>
                    <a:lnTo>
                      <a:pt x="4643088" y="2815"/>
                    </a:lnTo>
                    <a:lnTo>
                      <a:pt x="4654472" y="10491"/>
                    </a:lnTo>
                    <a:lnTo>
                      <a:pt x="4662148" y="21875"/>
                    </a:lnTo>
                    <a:lnTo>
                      <a:pt x="4664964" y="35813"/>
                    </a:lnTo>
                    <a:lnTo>
                      <a:pt x="4664964" y="179069"/>
                    </a:lnTo>
                    <a:lnTo>
                      <a:pt x="4662148" y="193008"/>
                    </a:lnTo>
                    <a:lnTo>
                      <a:pt x="4654472" y="204392"/>
                    </a:lnTo>
                    <a:lnTo>
                      <a:pt x="4643088" y="212068"/>
                    </a:lnTo>
                    <a:lnTo>
                      <a:pt x="4629150" y="214883"/>
                    </a:lnTo>
                    <a:lnTo>
                      <a:pt x="35814" y="214883"/>
                    </a:lnTo>
                    <a:lnTo>
                      <a:pt x="21875" y="212068"/>
                    </a:lnTo>
                    <a:lnTo>
                      <a:pt x="10491" y="204392"/>
                    </a:lnTo>
                    <a:lnTo>
                      <a:pt x="2815" y="193008"/>
                    </a:lnTo>
                    <a:lnTo>
                      <a:pt x="0" y="179069"/>
                    </a:lnTo>
                    <a:lnTo>
                      <a:pt x="0" y="35813"/>
                    </a:lnTo>
                    <a:close/>
                  </a:path>
                </a:pathLst>
              </a:custGeom>
              <a:ln w="12191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5">
              <a:extLst>
                <a:ext uri="{FF2B5EF4-FFF2-40B4-BE49-F238E27FC236}">
                  <a16:creationId xmlns:a16="http://schemas.microsoft.com/office/drawing/2014/main" id="{2B924A6C-3CC1-C1DF-6A47-05B8E5FA75E8}"/>
                </a:ext>
              </a:extLst>
            </p:cNvPr>
            <p:cNvSpPr txBox="1"/>
            <p:nvPr/>
          </p:nvSpPr>
          <p:spPr>
            <a:xfrm>
              <a:off x="6430810" y="2892133"/>
              <a:ext cx="4650105" cy="16777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054100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spc="-10" dirty="0">
                  <a:latin typeface="Arial"/>
                  <a:cs typeface="Arial"/>
                </a:rPr>
                <a:t>Surface </a:t>
              </a:r>
              <a:r>
                <a:rPr lang="de-DE" sz="1350" spc="-10" dirty="0" err="1">
                  <a:latin typeface="Arial"/>
                  <a:cs typeface="Arial"/>
                </a:rPr>
                <a:t>Water</a:t>
              </a:r>
              <a:r>
                <a:rPr lang="de-DE" sz="1350" spc="-10" dirty="0">
                  <a:latin typeface="Arial"/>
                  <a:cs typeface="Arial"/>
                </a:rPr>
                <a:t> </a:t>
              </a:r>
              <a:r>
                <a:rPr lang="de-DE" sz="1350" spc="-10" dirty="0" err="1">
                  <a:latin typeface="Arial"/>
                  <a:cs typeface="Arial"/>
                </a:rPr>
                <a:t>Ordinance</a:t>
              </a:r>
              <a:endParaRPr sz="1350" dirty="0">
                <a:latin typeface="Arial"/>
                <a:cs typeface="Arial"/>
              </a:endParaRPr>
            </a:p>
          </p:txBody>
        </p:sp>
        <p:grpSp>
          <p:nvGrpSpPr>
            <p:cNvPr id="41" name="object 36">
              <a:extLst>
                <a:ext uri="{FF2B5EF4-FFF2-40B4-BE49-F238E27FC236}">
                  <a16:creationId xmlns:a16="http://schemas.microsoft.com/office/drawing/2014/main" id="{C3C1BA23-95D2-97F0-32C8-7BBD36ADC416}"/>
                </a:ext>
              </a:extLst>
            </p:cNvPr>
            <p:cNvGrpSpPr/>
            <p:nvPr/>
          </p:nvGrpSpPr>
          <p:grpSpPr>
            <a:xfrm>
              <a:off x="5785586" y="3155530"/>
              <a:ext cx="4677410" cy="213360"/>
              <a:chOff x="4223003" y="3514345"/>
              <a:chExt cx="4677410" cy="213360"/>
            </a:xfrm>
          </p:grpSpPr>
          <p:sp>
            <p:nvSpPr>
              <p:cNvPr id="42" name="object 37">
                <a:extLst>
                  <a:ext uri="{FF2B5EF4-FFF2-40B4-BE49-F238E27FC236}">
                    <a16:creationId xmlns:a16="http://schemas.microsoft.com/office/drawing/2014/main" id="{39BA3866-16DA-17E7-6B23-602F2093AAE8}"/>
                  </a:ext>
                </a:extLst>
              </p:cNvPr>
              <p:cNvSpPr/>
              <p:nvPr/>
            </p:nvSpPr>
            <p:spPr>
              <a:xfrm>
                <a:off x="4229099" y="3520441"/>
                <a:ext cx="4665345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01295">
                    <a:moveTo>
                      <a:pt x="4631436" y="0"/>
                    </a:moveTo>
                    <a:lnTo>
                      <a:pt x="33528" y="0"/>
                    </a:lnTo>
                    <a:lnTo>
                      <a:pt x="20477" y="2634"/>
                    </a:lnTo>
                    <a:lnTo>
                      <a:pt x="9820" y="9820"/>
                    </a:lnTo>
                    <a:lnTo>
                      <a:pt x="2634" y="20477"/>
                    </a:lnTo>
                    <a:lnTo>
                      <a:pt x="0" y="33527"/>
                    </a:lnTo>
                    <a:lnTo>
                      <a:pt x="0" y="167639"/>
                    </a:lnTo>
                    <a:lnTo>
                      <a:pt x="2634" y="180690"/>
                    </a:lnTo>
                    <a:lnTo>
                      <a:pt x="9820" y="191347"/>
                    </a:lnTo>
                    <a:lnTo>
                      <a:pt x="20477" y="198533"/>
                    </a:lnTo>
                    <a:lnTo>
                      <a:pt x="33528" y="201167"/>
                    </a:lnTo>
                    <a:lnTo>
                      <a:pt x="4631436" y="201167"/>
                    </a:lnTo>
                    <a:lnTo>
                      <a:pt x="4644486" y="198533"/>
                    </a:lnTo>
                    <a:lnTo>
                      <a:pt x="4655143" y="191347"/>
                    </a:lnTo>
                    <a:lnTo>
                      <a:pt x="4662329" y="180690"/>
                    </a:lnTo>
                    <a:lnTo>
                      <a:pt x="4664964" y="167639"/>
                    </a:lnTo>
                    <a:lnTo>
                      <a:pt x="4664964" y="33527"/>
                    </a:lnTo>
                    <a:lnTo>
                      <a:pt x="4662329" y="20477"/>
                    </a:lnTo>
                    <a:lnTo>
                      <a:pt x="4655143" y="9820"/>
                    </a:lnTo>
                    <a:lnTo>
                      <a:pt x="4644486" y="2634"/>
                    </a:lnTo>
                    <a:lnTo>
                      <a:pt x="4631436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38">
                <a:extLst>
                  <a:ext uri="{FF2B5EF4-FFF2-40B4-BE49-F238E27FC236}">
                    <a16:creationId xmlns:a16="http://schemas.microsoft.com/office/drawing/2014/main" id="{AB225E7A-EB2C-3E17-861E-957ECD445B36}"/>
                  </a:ext>
                </a:extLst>
              </p:cNvPr>
              <p:cNvSpPr/>
              <p:nvPr/>
            </p:nvSpPr>
            <p:spPr>
              <a:xfrm>
                <a:off x="4229099" y="3520441"/>
                <a:ext cx="4665345" cy="201295"/>
              </a:xfrm>
              <a:custGeom>
                <a:avLst/>
                <a:gdLst/>
                <a:ahLst/>
                <a:cxnLst/>
                <a:rect l="l" t="t" r="r" b="b"/>
                <a:pathLst>
                  <a:path w="4665345" h="201295">
                    <a:moveTo>
                      <a:pt x="0" y="33527"/>
                    </a:moveTo>
                    <a:lnTo>
                      <a:pt x="2634" y="20477"/>
                    </a:lnTo>
                    <a:lnTo>
                      <a:pt x="9820" y="9820"/>
                    </a:lnTo>
                    <a:lnTo>
                      <a:pt x="20477" y="2634"/>
                    </a:lnTo>
                    <a:lnTo>
                      <a:pt x="33528" y="0"/>
                    </a:lnTo>
                    <a:lnTo>
                      <a:pt x="4631436" y="0"/>
                    </a:lnTo>
                    <a:lnTo>
                      <a:pt x="4644486" y="2634"/>
                    </a:lnTo>
                    <a:lnTo>
                      <a:pt x="4655143" y="9820"/>
                    </a:lnTo>
                    <a:lnTo>
                      <a:pt x="4662329" y="20477"/>
                    </a:lnTo>
                    <a:lnTo>
                      <a:pt x="4664964" y="33527"/>
                    </a:lnTo>
                    <a:lnTo>
                      <a:pt x="4664964" y="167639"/>
                    </a:lnTo>
                    <a:lnTo>
                      <a:pt x="4662329" y="180690"/>
                    </a:lnTo>
                    <a:lnTo>
                      <a:pt x="4655143" y="191347"/>
                    </a:lnTo>
                    <a:lnTo>
                      <a:pt x="4644486" y="198533"/>
                    </a:lnTo>
                    <a:lnTo>
                      <a:pt x="4631436" y="201167"/>
                    </a:lnTo>
                    <a:lnTo>
                      <a:pt x="33528" y="201167"/>
                    </a:lnTo>
                    <a:lnTo>
                      <a:pt x="20477" y="198533"/>
                    </a:lnTo>
                    <a:lnTo>
                      <a:pt x="9820" y="191347"/>
                    </a:lnTo>
                    <a:lnTo>
                      <a:pt x="2634" y="180690"/>
                    </a:lnTo>
                    <a:lnTo>
                      <a:pt x="0" y="167639"/>
                    </a:lnTo>
                    <a:lnTo>
                      <a:pt x="0" y="33527"/>
                    </a:lnTo>
                    <a:close/>
                  </a:path>
                </a:pathLst>
              </a:custGeom>
              <a:ln w="12192">
                <a:solidFill>
                  <a:srgbClr val="41709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F922BD57-58D4-E09E-9B9B-D227AF0F1943}"/>
                </a:ext>
              </a:extLst>
            </p:cNvPr>
            <p:cNvSpPr txBox="1"/>
            <p:nvPr/>
          </p:nvSpPr>
          <p:spPr>
            <a:xfrm>
              <a:off x="7335749" y="3148095"/>
              <a:ext cx="1916430" cy="16777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de-DE" sz="1350" spc="-10" dirty="0" err="1">
                  <a:latin typeface="Arial"/>
                  <a:cs typeface="Arial"/>
                </a:rPr>
                <a:t>Groundwater</a:t>
              </a:r>
              <a:r>
                <a:rPr lang="de-DE" sz="1350" spc="-10" dirty="0">
                  <a:latin typeface="Arial"/>
                  <a:cs typeface="Arial"/>
                </a:rPr>
                <a:t> </a:t>
              </a:r>
              <a:r>
                <a:rPr lang="de-DE" sz="1350" spc="-10" dirty="0" err="1">
                  <a:latin typeface="Arial"/>
                  <a:cs typeface="Arial"/>
                </a:rPr>
                <a:t>Ordinance</a:t>
              </a:r>
              <a:endParaRPr sz="1350" dirty="0">
                <a:latin typeface="Arial"/>
                <a:cs typeface="Arial"/>
              </a:endParaRPr>
            </a:p>
          </p:txBody>
        </p:sp>
      </p:grpSp>
      <p:sp>
        <p:nvSpPr>
          <p:cNvPr id="45" name="object 42">
            <a:extLst>
              <a:ext uri="{FF2B5EF4-FFF2-40B4-BE49-F238E27FC236}">
                <a16:creationId xmlns:a16="http://schemas.microsoft.com/office/drawing/2014/main" id="{3301D133-FA86-757F-01C1-440221C9F630}"/>
              </a:ext>
            </a:extLst>
          </p:cNvPr>
          <p:cNvSpPr txBox="1">
            <a:spLocks/>
          </p:cNvSpPr>
          <p:nvPr/>
        </p:nvSpPr>
        <p:spPr>
          <a:xfrm>
            <a:off x="9832162" y="6112160"/>
            <a:ext cx="205104" cy="28148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de-DE" spc="-25" smtClean="0"/>
              <a:pPr marL="38100">
                <a:spcBef>
                  <a:spcPts val="35"/>
                </a:spcBef>
              </a:pPr>
              <a:t>8</a:t>
            </a:fld>
            <a:endParaRPr lang="de-DE" spc="-25" dirty="0"/>
          </a:p>
        </p:txBody>
      </p:sp>
    </p:spTree>
    <p:extLst>
      <p:ext uri="{BB962C8B-B14F-4D97-AF65-F5344CB8AC3E}">
        <p14:creationId xmlns:p14="http://schemas.microsoft.com/office/powerpoint/2010/main" val="145014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D59F-9894-79B6-47D0-72317700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0DA3EF5-DCD8-870C-6FA4-A33D9AF95361}"/>
              </a:ext>
            </a:extLst>
          </p:cNvPr>
          <p:cNvSpPr txBox="1"/>
          <p:nvPr/>
        </p:nvSpPr>
        <p:spPr>
          <a:xfrm>
            <a:off x="280140" y="264017"/>
            <a:ext cx="665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Common </a:t>
            </a:r>
            <a:r>
              <a:rPr lang="de-DE" sz="3600" b="1" dirty="0" err="1">
                <a:solidFill>
                  <a:schemeClr val="accent1">
                    <a:lumMod val="75000"/>
                  </a:schemeClr>
                </a:solidFill>
              </a:rPr>
              <a:t>Agricultural</a:t>
            </a: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 Policy (CAP)</a:t>
            </a:r>
            <a:endParaRPr lang="de-DE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D8D8F5-9DF2-A094-9A44-E75C35A4A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84" y="371755"/>
            <a:ext cx="2499639" cy="646331"/>
          </a:xfrm>
          <a:prstGeom prst="rect">
            <a:avLst/>
          </a:prstGeom>
        </p:spPr>
      </p:pic>
      <p:sp>
        <p:nvSpPr>
          <p:cNvPr id="45" name="object 42">
            <a:extLst>
              <a:ext uri="{FF2B5EF4-FFF2-40B4-BE49-F238E27FC236}">
                <a16:creationId xmlns:a16="http://schemas.microsoft.com/office/drawing/2014/main" id="{C95FED2B-3789-7286-7B25-28A3B2C4663B}"/>
              </a:ext>
            </a:extLst>
          </p:cNvPr>
          <p:cNvSpPr txBox="1">
            <a:spLocks/>
          </p:cNvSpPr>
          <p:nvPr/>
        </p:nvSpPr>
        <p:spPr>
          <a:xfrm>
            <a:off x="9832162" y="6112160"/>
            <a:ext cx="205104" cy="28148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5"/>
              </a:spcBef>
            </a:pPr>
            <a:fld id="{81D60167-4931-47E6-BA6A-407CBD079E47}" type="slidenum">
              <a:rPr lang="de-DE" spc="-25" smtClean="0"/>
              <a:pPr marL="38100">
                <a:spcBef>
                  <a:spcPts val="35"/>
                </a:spcBef>
              </a:pPr>
              <a:t>9</a:t>
            </a:fld>
            <a:endParaRPr lang="de-DE" spc="-25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FF1277-3C0B-D947-6520-9CAFD265AB1A}"/>
              </a:ext>
            </a:extLst>
          </p:cNvPr>
          <p:cNvSpPr txBox="1"/>
          <p:nvPr/>
        </p:nvSpPr>
        <p:spPr>
          <a:xfrm>
            <a:off x="567160" y="1539433"/>
            <a:ext cx="10724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noProof="0" dirty="0"/>
              <a:t>First and second pillar of the CAP include measures to support groundwater quality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noProof="0" dirty="0"/>
              <a:t>Conditionality in the first pillar: GAEC (good agricultural and environmental condition), e. g. buffer zones along water bodies, prevention of erosion, minimum soil cover)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noProof="0" dirty="0"/>
              <a:t>Agri-environmental measures in the second pillar of the CAP are state-specific, for instance precision farming, strip-till management in BW</a:t>
            </a:r>
          </a:p>
        </p:txBody>
      </p:sp>
    </p:spTree>
    <p:extLst>
      <p:ext uri="{BB962C8B-B14F-4D97-AF65-F5344CB8AC3E}">
        <p14:creationId xmlns:p14="http://schemas.microsoft.com/office/powerpoint/2010/main" val="2852891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2321E03D2354E9190B577D56D54E7" ma:contentTypeVersion="2" ma:contentTypeDescription="Create a new document." ma:contentTypeScope="" ma:versionID="80c03c2860955ac14cd637859af16ff0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targetNamespace="http://schemas.microsoft.com/office/2006/metadata/properties" ma:root="true" ma:fieldsID="93666a9fa8e6f26f07a97bcd12991a47" ns1:_="" ns2:_="">
    <xsd:import namespace="http://schemas.microsoft.com/sharepoint/v3"/>
    <xsd:import namespace="30355ef0-b855-4ebb-a92a-a6c79f7573f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A941A70-81BB-4B17-A550-A1B4399858D9}"/>
</file>

<file path=customXml/itemProps2.xml><?xml version="1.0" encoding="utf-8"?>
<ds:datastoreItem xmlns:ds="http://schemas.openxmlformats.org/officeDocument/2006/customXml" ds:itemID="{DCC10666-859B-463E-B21C-654DA0C9C776}"/>
</file>

<file path=customXml/itemProps3.xml><?xml version="1.0" encoding="utf-8"?>
<ds:datastoreItem xmlns:ds="http://schemas.openxmlformats.org/officeDocument/2006/customXml" ds:itemID="{13A465BE-891C-44BF-924E-DD16CADE318F}"/>
</file>

<file path=customXml/itemProps4.xml><?xml version="1.0" encoding="utf-8"?>
<ds:datastoreItem xmlns:ds="http://schemas.openxmlformats.org/officeDocument/2006/customXml" ds:itemID="{2E9E4260-2B2D-44A3-9B8F-321C9198215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Widescreen</PresentationFormat>
  <Paragraphs>120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410b-PC137</dc:creator>
  <cp:lastModifiedBy>Christian Sponagel</cp:lastModifiedBy>
  <cp:revision>877</cp:revision>
  <dcterms:created xsi:type="dcterms:W3CDTF">2023-04-24T09:48:33Z</dcterms:created>
  <dcterms:modified xsi:type="dcterms:W3CDTF">2024-09-26T14:31:21Z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0x010100AAE2321E03D2354E9190B577D56D54E7</vt:lpwstr>
  </property>
</Properties>
</file>