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331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32" r:id="rId12"/>
    <p:sldId id="346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516485"/>
    <a:srgbClr val="005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7" autoAdjust="0"/>
    <p:restoredTop sz="94143"/>
  </p:normalViewPr>
  <p:slideViewPr>
    <p:cSldViewPr snapToGrid="0">
      <p:cViewPr varScale="1">
        <p:scale>
          <a:sx n="110" d="100"/>
          <a:sy n="110" d="100"/>
        </p:scale>
        <p:origin x="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6B0D3-761E-2649-B3AB-103EB1B0092C}" type="datetimeFigureOut">
              <a:rPr lang="de-DE" smtClean="0"/>
              <a:t>25.09.24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03CE6-1531-714B-9A6F-73F3019099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729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EB09D-39FC-880B-FC7E-77388219E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DCCAAA1-4966-B008-FAA0-D5541C25E4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4164BF2-E7D2-FF77-935C-7C803A5270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11.4 mio. </a:t>
            </a:r>
            <a:r>
              <a:rPr lang="de-DE" dirty="0" err="1"/>
              <a:t>inhabitants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B087CD-CFEC-BCEE-5174-3FE65FD260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03CE6-1531-714B-9A6F-73F30190998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6943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5F1C0-70ED-2335-DBC1-741B80A66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91D805F-84A3-A27D-A5CC-CAFC6C564A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37A8913-037F-3C0D-B07A-88A224FC06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11.4 mio. </a:t>
            </a:r>
            <a:r>
              <a:rPr lang="de-DE" dirty="0" err="1"/>
              <a:t>inhabitants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93425A5-18DC-E6D6-5166-278FC75858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03CE6-1531-714B-9A6F-73F30190998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8800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E46FD-AD78-78BF-6E05-0529934D6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6880525-89F2-4AEF-0931-AD6ABB13A3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5DC648D-4445-C27E-255C-7909476BED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11.4 mio. </a:t>
            </a:r>
            <a:r>
              <a:rPr lang="de-DE" dirty="0" err="1"/>
              <a:t>inhabitants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36BECB0-AEAB-DDF5-EF00-CF0F7C721F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03CE6-1531-714B-9A6F-73F30190998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416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06F22-38B8-1B72-20AD-2207DD9D1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A45A5D4-0191-1FCD-9523-C22494AB31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57EB761-0B1E-0099-4686-3239F4489B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11.4 mio. </a:t>
            </a:r>
            <a:r>
              <a:rPr lang="de-DE" dirty="0" err="1"/>
              <a:t>inhabitants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665985B-2FC5-2B33-BF95-5ABBC4D080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03CE6-1531-714B-9A6F-73F30190998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98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C0B95-3801-3AF5-E9A8-1F804DE0D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D11E0F0-811C-A78E-FD74-F25AB82A53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A91067A-CFBF-CEFD-FEDD-85A4EF1268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11.4 mio. </a:t>
            </a:r>
            <a:r>
              <a:rPr lang="de-DE" dirty="0" err="1"/>
              <a:t>inhabitants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9B49931-E9B9-104A-B032-6D5B3F7B1D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03CE6-1531-714B-9A6F-73F30190998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546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66B18-3D40-6AD3-9218-EC4BF17AA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2499707-8304-85B7-B61C-54AA881DD0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A5B6562-0F7C-7F94-0EFE-E6C6B8FECF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11.4 mio. </a:t>
            </a:r>
            <a:r>
              <a:rPr lang="de-DE" dirty="0" err="1"/>
              <a:t>inhabitants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0AE30A-F0F3-984E-4ED0-EC9C275DB0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03CE6-1531-714B-9A6F-73F30190998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8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4FA78-DC5F-66D5-B37A-0B31AC8D3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BBF3408-3729-E339-5CD9-66136A40DD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085BA7F-B05C-2945-90E1-02F2A661CD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11.4 mio. </a:t>
            </a:r>
            <a:r>
              <a:rPr lang="de-DE" dirty="0" err="1"/>
              <a:t>inhabitants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D47965-9131-2AE9-28BA-86BAC1146D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03CE6-1531-714B-9A6F-73F30190998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0899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9D8D3-0F34-1D99-C9B8-3C41CBF3C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67BEEA0-A7A2-7DB4-E8DE-3D670110F1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FBE5667-7E55-5A04-8447-BB67987633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11.4 mio. </a:t>
            </a:r>
            <a:r>
              <a:rPr lang="de-DE" dirty="0" err="1"/>
              <a:t>inhabitants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30DE125-DBBA-55AD-ACCC-0D121E71C6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03CE6-1531-714B-9A6F-73F30190998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9269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082CC-47A4-B6C6-C277-C90860548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383944F-6C7C-9790-D91F-51F98D81BA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00C9956-B328-3194-91F9-C80DAD7B29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11.4 mio. </a:t>
            </a:r>
            <a:r>
              <a:rPr lang="de-DE" dirty="0" err="1"/>
              <a:t>inhabitants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88D925F-7085-5CF9-25C5-42ED29DE65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03CE6-1531-714B-9A6F-73F30190998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792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D4AD4-0350-804D-F4B0-F3BA3DDA8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1AB9710-FB57-8982-D367-A115B50AF9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CB18D55-8894-A28A-5136-D8479C0625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11.4 mio. </a:t>
            </a:r>
            <a:r>
              <a:rPr lang="de-DE" dirty="0" err="1"/>
              <a:t>inhabitants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F410D30-FA45-B6DD-ED09-4013BC4D22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03CE6-1531-714B-9A6F-73F30190998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7836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77407-D584-E5E4-E68A-5CB355765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CE89D77-FA6F-6D48-8173-E164818230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DC1A046-2D8A-57D6-B544-5AB0CBDBF7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11.4 mio. </a:t>
            </a:r>
            <a:r>
              <a:rPr lang="de-DE" dirty="0" err="1"/>
              <a:t>inhabitants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53D35C2-F704-90B8-7DDB-D7D389561E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03CE6-1531-714B-9A6F-73F30190998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8764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C5450D-6F79-4202-B430-360DDFF9B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9C5DC27-5AFC-4586-8D46-EE0C49EF8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495EF9-2ECC-480F-8EBC-3AB41E7C2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B05B-CCE8-7741-935B-AEEBACFCA4A8}" type="datetime1">
              <a:rPr lang="de-DE" smtClean="0"/>
              <a:t>25.09.24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58F4DE-0423-4FC4-A3E8-B9AAABF4B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884BAC-3CAB-4A4D-9596-C4CCE5D07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B60-3C2E-47C5-9F0E-51198720CC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0850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E8B733-C9FC-4026-BC34-64FDB8A70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3E591E4-AB83-401F-A012-47DA56209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8A00C7-2F56-4082-A597-2916D3153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DAF9E-E1F2-0647-A64D-F713B3749E58}" type="datetime1">
              <a:rPr lang="de-DE" smtClean="0"/>
              <a:t>25.09.24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A47298-1A34-48CD-AD16-0291D1F87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1101C3-AEA3-43E3-B1E3-32284BD17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B60-3C2E-47C5-9F0E-51198720CC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367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DC8AB98-BBC9-4903-A315-AB69EACA0A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ED71AF3-1C89-482E-AD86-4B04D9BE0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587D59-89B3-426A-8EB8-98A199AA9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80FD-D191-3242-88F0-B0ECA32C9BFE}" type="datetime1">
              <a:rPr lang="de-DE" smtClean="0"/>
              <a:t>25.09.24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60411E-908A-449D-A808-E7B4D8DE9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8FEB5C-8D5D-4D46-871B-CADEADCD2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B60-3C2E-47C5-9F0E-51198720CC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4190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A7EACA-1182-493B-A956-997108082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93CFB5-4626-4378-98FB-09116E55A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F7F41C-CEA3-4D31-AA5F-25BF3BD7E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517D-CC4D-4289-A15E-E18EAD46751D}" type="datetimeFigureOut">
              <a:rPr lang="de-DE" smtClean="0"/>
              <a:t>25.09.24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040C99-90A5-4DA1-95BA-7B0F65FE1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5DF945-FFBE-4058-9BC4-D94EE968D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E35C-998F-4A75-8057-E27A2E5448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51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01AA26-A0D7-4474-949C-0F12A632A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528A77-971E-4868-BE7F-08F418DA0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FC923A-0BAB-4613-9279-271B50BB9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B25-1417-2140-B025-66D0F8E89C3B}" type="datetime1">
              <a:rPr lang="de-DE" smtClean="0"/>
              <a:t>25.09.24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6DDE59-657B-4280-8B5C-01BCCEA29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815335-7791-4800-A9EE-32848580A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B60-3C2E-47C5-9F0E-51198720CC2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541314E-AA76-B5A2-902A-29D6995F3F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77525" y="365125"/>
            <a:ext cx="1270000" cy="6810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7595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F6CAAF-D321-4EC2-9245-5C458EBAC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6FEF51-B133-46D8-B097-6468CBB06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7A9B02-A993-4E87-B1E3-30EE68784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7BC08-7417-2541-9D26-A8B3D6627237}" type="datetime1">
              <a:rPr lang="de-DE" smtClean="0"/>
              <a:t>25.09.24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D433A6-069D-4B45-BDE9-04FC35E3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03A79B-908F-424E-993E-D99E5B5CA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B60-3C2E-47C5-9F0E-51198720CC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330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B123BC-8FC4-4C23-80E7-F332B8BF2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71261C-BE26-4826-9F75-5E416842A8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664DCBB-425B-46C2-8676-D7FAC4D56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A58562-8A25-473E-87B3-9D4A8FE24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D1A5-742F-AF47-B397-8FD61270AB19}" type="datetime1">
              <a:rPr lang="de-DE" smtClean="0"/>
              <a:t>25.09.24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56F6EB-9BFE-4490-BB2D-019BE7BEE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B77514B-1050-46A2-905C-25D57F1A4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B60-3C2E-47C5-9F0E-51198720CC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1833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7E587E-EEC9-4266-89C3-5546A398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C2EC93-1DC7-49DE-9B1B-28B6D4F9F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B86231F-18E4-4335-8A38-AE9A19430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C20A4F0-6CD1-4550-9B1C-CB25C5FC32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2138617-A19E-4AA5-A28B-B48ABA48FB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1DD843C-92CD-4C75-B9BD-E2AB96BDA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8C3C-E45F-8349-9DC9-60D38D4FFCDC}" type="datetime1">
              <a:rPr lang="de-DE" smtClean="0"/>
              <a:t>25.09.24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DB62D88-7B45-4C17-8723-2BF31F228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DEA87F2-3F28-4EA2-8FF3-EA0F2E49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B60-3C2E-47C5-9F0E-51198720CC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954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463726-C8FA-4029-AA6D-7DB949D56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D9D5326-D4FB-4DFA-B2CB-AAAE4D955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6BCA-C8E8-7C41-B3E7-8FEBF74E3FE1}" type="datetime1">
              <a:rPr lang="de-DE" smtClean="0"/>
              <a:t>25.09.24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04086A4-55C8-47FF-8397-502E5425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223D25-1629-4629-ACDD-67C1BFD9A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B60-3C2E-47C5-9F0E-51198720CC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2554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D00A7BB-6DAD-452A-B946-B1705429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41BD-6953-6146-AD10-60503D89122F}" type="datetime1">
              <a:rPr lang="de-DE" smtClean="0"/>
              <a:t>25.09.24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8FD0D7B-3D4F-4DEA-9AF8-CEE5777C4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37FE9E-316C-4F6E-A80A-C2428A64D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B60-3C2E-47C5-9F0E-51198720CC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884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C0DA7E-25E8-401B-AB5B-F91A55ED3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6F0978-70B0-4834-BDEF-542136ED7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4852E70-B553-46B9-AB3A-EA8E1FD79A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E9C0F89-84B6-4081-A520-380918929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F81E-5E6A-744D-A883-4DF8F3E13EA5}" type="datetime1">
              <a:rPr lang="de-DE" smtClean="0"/>
              <a:t>25.09.24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15C576A-9E3D-4966-8975-3DE5960FD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BAFD529-549C-4E21-BC49-3B3DB8138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B60-3C2E-47C5-9F0E-51198720CC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825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89D5CB-E393-4BEF-B764-EFE89AB75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0040D1B-917C-424B-B773-63A57C0F6F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4374272-BCB2-443C-85FA-76BDB3771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5407691-DE23-4CA4-958E-006085E3C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C1F0-E2D0-D641-A280-0A9BB8B47E76}" type="datetime1">
              <a:rPr lang="de-DE" smtClean="0"/>
              <a:t>25.09.24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DAA0990-A70B-40EA-AC38-2B1164701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C5E8424-C3C0-4DDD-81CF-62B3264E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B60-3C2E-47C5-9F0E-51198720CC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46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E054C5A-EDAA-45CF-BF09-1405D09C4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1AE2855-8BC1-49EA-ACA4-97D7DA217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A475B2-931F-4574-90AE-5359059100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4D561-0489-0940-88EB-15D0ACE45D69}" type="datetime1">
              <a:rPr lang="de-DE" smtClean="0"/>
              <a:t>25.09.24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47A339-7B1C-48EB-9375-CE3D7687E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BD462A-4F9B-4406-A4E5-E239E8739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CB60-3C2E-47C5-9F0E-51198720CC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311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D7BC99A9-EC06-4BA0-9A52-AA0488FB40C5}"/>
              </a:ext>
            </a:extLst>
          </p:cNvPr>
          <p:cNvSpPr txBox="1"/>
          <p:nvPr/>
        </p:nvSpPr>
        <p:spPr>
          <a:xfrm>
            <a:off x="816476" y="2021578"/>
            <a:ext cx="6487149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Economic Modelling </a:t>
            </a:r>
          </a:p>
          <a:p>
            <a:pPr>
              <a:lnSpc>
                <a:spcPts val="4000"/>
              </a:lnSpc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of Agrivoltaics Expansion and</a:t>
            </a:r>
          </a:p>
          <a:p>
            <a:pPr>
              <a:lnSpc>
                <a:spcPts val="4000"/>
              </a:lnSpc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Climate Mitigation Impact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49E502D-D101-4C68-A3ED-EE461ECFBC20}"/>
              </a:ext>
            </a:extLst>
          </p:cNvPr>
          <p:cNvSpPr txBox="1"/>
          <p:nvPr/>
        </p:nvSpPr>
        <p:spPr>
          <a:xfrm>
            <a:off x="816476" y="4197296"/>
            <a:ext cx="71708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chemeClr val="accent1">
                    <a:lumMod val="75000"/>
                  </a:schemeClr>
                </a:solidFill>
              </a:rPr>
              <a:t>Symposium at CSU-WATER, Fresno, California</a:t>
            </a:r>
          </a:p>
          <a:p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26</a:t>
            </a:r>
            <a:r>
              <a:rPr lang="de-DE" sz="2000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 September 2024</a:t>
            </a:r>
          </a:p>
          <a:p>
            <a:endParaRPr lang="de-DE" sz="1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DE" sz="2000" b="1" dirty="0">
                <a:solidFill>
                  <a:schemeClr val="accent1">
                    <a:lumMod val="75000"/>
                  </a:schemeClr>
                </a:solidFill>
              </a:rPr>
              <a:t>Christian Sponagel, Dr. 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Research associate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de-DE" sz="1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Institute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 Farm Management, University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 Hohenheim, Germany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CA03A37-62BD-4CD8-8B49-697A340F1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17" y="513390"/>
            <a:ext cx="3360317" cy="86887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C650EFEC-4C45-E92F-D330-DA92014C9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5604" y="3569694"/>
            <a:ext cx="2796205" cy="210152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7E2154C-A041-E92F-2DBC-6C20CB3C6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929" y="1085871"/>
            <a:ext cx="4551880" cy="220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75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C5D1D-61E4-22C2-8FE7-319B5F2E3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5EDA0311-3869-0CE8-3D65-BE197789F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884" y="371755"/>
            <a:ext cx="2499639" cy="646331"/>
          </a:xfrm>
          <a:prstGeom prst="rect">
            <a:avLst/>
          </a:prstGeom>
        </p:spPr>
      </p:pic>
      <p:sp>
        <p:nvSpPr>
          <p:cNvPr id="7" name="Textplatzhalter 1">
            <a:extLst>
              <a:ext uri="{FF2B5EF4-FFF2-40B4-BE49-F238E27FC236}">
                <a16:creationId xmlns:a16="http://schemas.microsoft.com/office/drawing/2014/main" id="{8C82E0AC-9814-76D8-E78C-3FA457BCC719}"/>
              </a:ext>
            </a:extLst>
          </p:cNvPr>
          <p:cNvSpPr txBox="1">
            <a:spLocks/>
          </p:cNvSpPr>
          <p:nvPr/>
        </p:nvSpPr>
        <p:spPr>
          <a:xfrm>
            <a:off x="297664" y="221702"/>
            <a:ext cx="8370581" cy="572613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>
                <a:solidFill>
                  <a:srgbClr val="003F75"/>
                </a:solidFill>
                <a:latin typeface="Arial Black"/>
                <a:ea typeface="+mn-ea"/>
                <a:cs typeface="Arial Black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Discussion and outlook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65C9589-22F6-18A1-D389-51127D0634CF}"/>
              </a:ext>
            </a:extLst>
          </p:cNvPr>
          <p:cNvSpPr txBox="1"/>
          <p:nvPr/>
        </p:nvSpPr>
        <p:spPr>
          <a:xfrm>
            <a:off x="297663" y="1117920"/>
            <a:ext cx="9459795" cy="5032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kern="0" dirty="0">
                <a:solidFill>
                  <a:srgbClr val="2F559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Discussion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AV installed on 5% of Baden-Württemberg's agricultural land can reduce up to 5.5 Mt CO</a:t>
            </a:r>
            <a:r>
              <a:rPr lang="en-US" kern="0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US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-eq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itchFamily="2" charset="2"/>
              </a:rPr>
              <a:t>This refers to approx. ca. 9% of energy-related GHG emissions in Baden-Württemberg</a:t>
            </a:r>
            <a:endParaRPr lang="de-DE" kern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AV systems were mostly implemented on grassland</a:t>
            </a:r>
            <a:endParaRPr lang="de-DE" kern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From an agricultural perspective, AV can be a cost-effective GHG mitigation measure (abatement cost were most below 2 EUR per t CO2-eq.)</a:t>
            </a:r>
          </a:p>
          <a:p>
            <a:pPr>
              <a:spcBef>
                <a:spcPts val="600"/>
              </a:spcBef>
            </a:pPr>
            <a:endParaRPr lang="en-US" sz="2000" kern="0" dirty="0">
              <a:solidFill>
                <a:srgbClr val="2F5597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000" b="1" kern="0" dirty="0">
                <a:solidFill>
                  <a:srgbClr val="2F559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Research Needs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US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 </a:t>
            </a: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ncluded constant crop yield impacts due to shading in AV systems:                                 positive impacts under drought and heat stress and contribution to                                       resilience of cropping systems (</a:t>
            </a:r>
            <a:r>
              <a:rPr lang="en-US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Weselek</a:t>
            </a:r>
            <a:r>
              <a:rPr lang="en-US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et al. 2021)?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Transfer of the model approach to areas with different                                                                     agronomic and environmental conditions?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US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Potential benefits with other environmental goals such as                                                       pesticide reduction?</a:t>
            </a:r>
          </a:p>
        </p:txBody>
      </p:sp>
      <p:pic>
        <p:nvPicPr>
          <p:cNvPr id="1026" name="Picture 2" descr="Fig. 5">
            <a:extLst>
              <a:ext uri="{FF2B5EF4-FFF2-40B4-BE49-F238E27FC236}">
                <a16:creationId xmlns:a16="http://schemas.microsoft.com/office/drawing/2014/main" id="{7792AE1C-1039-B4C4-82B3-B2F2547B8A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82"/>
          <a:stretch/>
        </p:blipFill>
        <p:spPr bwMode="auto">
          <a:xfrm>
            <a:off x="7088686" y="4381850"/>
            <a:ext cx="4914261" cy="211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6DEA76F-D746-F1A9-F187-866B2559A189}"/>
              </a:ext>
            </a:extLst>
          </p:cNvPr>
          <p:cNvSpPr txBox="1"/>
          <p:nvPr/>
        </p:nvSpPr>
        <p:spPr>
          <a:xfrm>
            <a:off x="7088686" y="6493397"/>
            <a:ext cx="162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Weselek</a:t>
            </a:r>
            <a:r>
              <a:rPr lang="de-DE" sz="1400" dirty="0"/>
              <a:t> et al. 2021</a:t>
            </a:r>
          </a:p>
        </p:txBody>
      </p:sp>
    </p:spTree>
    <p:extLst>
      <p:ext uri="{BB962C8B-B14F-4D97-AF65-F5344CB8AC3E}">
        <p14:creationId xmlns:p14="http://schemas.microsoft.com/office/powerpoint/2010/main" val="3442251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67F4A-3961-D00B-922E-81113860D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FA1F9855-6185-26ED-6A32-0723952006DF}"/>
              </a:ext>
            </a:extLst>
          </p:cNvPr>
          <p:cNvSpPr txBox="1"/>
          <p:nvPr/>
        </p:nvSpPr>
        <p:spPr>
          <a:xfrm>
            <a:off x="230404" y="447542"/>
            <a:ext cx="2286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chemeClr val="accent1">
                    <a:lumMod val="75000"/>
                  </a:schemeClr>
                </a:solidFill>
              </a:rPr>
              <a:t>References</a:t>
            </a:r>
            <a:endParaRPr lang="de-DE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5FDB8B3-DC6B-B924-8577-CA230EDF2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884" y="371755"/>
            <a:ext cx="2499639" cy="64633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BDE89FE-D94B-5563-184E-E86E224E0A9E}"/>
              </a:ext>
            </a:extLst>
          </p:cNvPr>
          <p:cNvSpPr txBox="1"/>
          <p:nvPr/>
        </p:nvSpPr>
        <p:spPr>
          <a:xfrm>
            <a:off x="399325" y="1213008"/>
            <a:ext cx="10457728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Artru, S., </a:t>
            </a:r>
            <a:r>
              <a:rPr lang="de-DE" sz="1400" dirty="0" err="1"/>
              <a:t>Lassois</a:t>
            </a:r>
            <a:r>
              <a:rPr lang="de-DE" sz="1400" dirty="0"/>
              <a:t>, L., </a:t>
            </a:r>
            <a:r>
              <a:rPr lang="de-DE" sz="1400" dirty="0" err="1"/>
              <a:t>Vancutsem</a:t>
            </a:r>
            <a:r>
              <a:rPr lang="de-DE" sz="1400" dirty="0"/>
              <a:t>, F., Reubens, B., </a:t>
            </a:r>
            <a:r>
              <a:rPr lang="de-DE" sz="1400" dirty="0" err="1"/>
              <a:t>Garré</a:t>
            </a:r>
            <a:r>
              <a:rPr lang="de-DE" sz="1400" dirty="0"/>
              <a:t>, S. (2018). Sugar </a:t>
            </a:r>
            <a:r>
              <a:rPr lang="de-DE" sz="1400" dirty="0" err="1"/>
              <a:t>beet</a:t>
            </a:r>
            <a:r>
              <a:rPr lang="de-DE" sz="1400" dirty="0"/>
              <a:t> </a:t>
            </a:r>
            <a:r>
              <a:rPr lang="de-DE" sz="1400" dirty="0" err="1"/>
              <a:t>development</a:t>
            </a:r>
            <a:r>
              <a:rPr lang="de-DE" sz="1400" dirty="0"/>
              <a:t> </a:t>
            </a:r>
            <a:r>
              <a:rPr lang="de-DE" sz="1400" dirty="0" err="1"/>
              <a:t>under</a:t>
            </a:r>
            <a:r>
              <a:rPr lang="de-DE" sz="1400" dirty="0"/>
              <a:t> </a:t>
            </a:r>
            <a:r>
              <a:rPr lang="de-DE" sz="1400" dirty="0" err="1"/>
              <a:t>dynamic</a:t>
            </a:r>
            <a:r>
              <a:rPr lang="de-DE" sz="1400" dirty="0"/>
              <a:t> </a:t>
            </a:r>
            <a:r>
              <a:rPr lang="de-DE" sz="1400" dirty="0" err="1"/>
              <a:t>shade</a:t>
            </a:r>
            <a:r>
              <a:rPr lang="de-DE" sz="1400" dirty="0"/>
              <a:t> </a:t>
            </a:r>
            <a:r>
              <a:rPr lang="de-DE" sz="1400" dirty="0" err="1"/>
              <a:t>environments</a:t>
            </a:r>
            <a:r>
              <a:rPr lang="de-DE" sz="1400" dirty="0"/>
              <a:t> in temperate </a:t>
            </a:r>
            <a:r>
              <a:rPr lang="de-DE" sz="1400" dirty="0" err="1"/>
              <a:t>conditi-ons</a:t>
            </a:r>
            <a:r>
              <a:rPr lang="de-DE" sz="1400" dirty="0"/>
              <a:t>. European Journal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Agronomy</a:t>
            </a:r>
            <a:r>
              <a:rPr lang="de-DE" sz="1400" dirty="0"/>
              <a:t> 97:38–47.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Die Bundesregierung (2022): Eckpunktepapier BMWK, BMUV und BMEL. URL: </a:t>
            </a:r>
            <a:r>
              <a:rPr lang="de-DE" sz="1400" dirty="0" err="1"/>
              <a:t>bit.ly</a:t>
            </a:r>
            <a:r>
              <a:rPr lang="de-DE" sz="1400" dirty="0"/>
              <a:t>/37v7sAc (22.04.2022).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European </a:t>
            </a:r>
            <a:r>
              <a:rPr lang="de-DE" sz="1400" dirty="0" err="1"/>
              <a:t>Commission</a:t>
            </a:r>
            <a:r>
              <a:rPr lang="de-DE" sz="1400" dirty="0"/>
              <a:t> (2019): COMMUNICATION FROM THE COMMISSION: The European Green Deal. URL: https://</a:t>
            </a:r>
            <a:r>
              <a:rPr lang="de-DE" sz="1400" dirty="0" err="1"/>
              <a:t>eur-lex.europa.eu</a:t>
            </a:r>
            <a:r>
              <a:rPr lang="de-DE" sz="1400" dirty="0"/>
              <a:t>/legal-content/EN/TXT/?</a:t>
            </a:r>
            <a:r>
              <a:rPr lang="de-DE" sz="1400" dirty="0" err="1"/>
              <a:t>qid</a:t>
            </a:r>
            <a:r>
              <a:rPr lang="de-DE" sz="1400" dirty="0"/>
              <a:t>=1576150542719&amp;uri=COM%3A2019%3A640%3AFIN (20.07.2022).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European </a:t>
            </a:r>
            <a:r>
              <a:rPr lang="de-DE" sz="1400" dirty="0" err="1"/>
              <a:t>Commission</a:t>
            </a:r>
            <a:r>
              <a:rPr lang="de-DE" sz="1400" dirty="0"/>
              <a:t> (2020): 2050 Long-term </a:t>
            </a:r>
            <a:r>
              <a:rPr lang="de-DE" sz="1400" dirty="0" err="1"/>
              <a:t>strategy</a:t>
            </a:r>
            <a:r>
              <a:rPr lang="de-DE" sz="1400" dirty="0"/>
              <a:t>. URL: https://</a:t>
            </a:r>
            <a:r>
              <a:rPr lang="de-DE" sz="1400" dirty="0" err="1"/>
              <a:t>ec.Europa.Eu</a:t>
            </a:r>
            <a:r>
              <a:rPr lang="de-DE" sz="1400" dirty="0"/>
              <a:t>/</a:t>
            </a:r>
            <a:r>
              <a:rPr lang="de-DE" sz="1400" dirty="0" err="1"/>
              <a:t>clima</a:t>
            </a:r>
            <a:r>
              <a:rPr lang="de-DE" sz="1400" dirty="0"/>
              <a:t>/</a:t>
            </a:r>
            <a:r>
              <a:rPr lang="de-DE" sz="1400" dirty="0" err="1"/>
              <a:t>eu</a:t>
            </a:r>
            <a:r>
              <a:rPr lang="de-DE" sz="1400" dirty="0"/>
              <a:t>-action/</a:t>
            </a:r>
            <a:r>
              <a:rPr lang="de-DE" sz="1400" dirty="0" err="1"/>
              <a:t>climate</a:t>
            </a:r>
            <a:r>
              <a:rPr lang="de-DE" sz="1400" dirty="0"/>
              <a:t>-</a:t>
            </a:r>
            <a:r>
              <a:rPr lang="de-DE" sz="1400" dirty="0" err="1"/>
              <a:t>strategies</a:t>
            </a:r>
            <a:r>
              <a:rPr lang="de-DE" sz="1400" dirty="0"/>
              <a:t>-targets/2050-long-term-strategy_en (20.07.2022).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Irena (2018). </a:t>
            </a:r>
            <a:r>
              <a:rPr lang="de-DE" sz="1400" dirty="0" err="1"/>
              <a:t>Renewable</a:t>
            </a:r>
            <a:r>
              <a:rPr lang="de-DE" sz="1400" dirty="0"/>
              <a:t> </a:t>
            </a:r>
            <a:r>
              <a:rPr lang="de-DE" sz="1400" dirty="0" err="1"/>
              <a:t>energy</a:t>
            </a:r>
            <a:r>
              <a:rPr lang="de-DE" sz="1400" dirty="0"/>
              <a:t> </a:t>
            </a:r>
            <a:r>
              <a:rPr lang="de-DE" sz="1400" dirty="0" err="1"/>
              <a:t>prospects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European Union. International </a:t>
            </a:r>
            <a:r>
              <a:rPr lang="de-DE" sz="1400" dirty="0" err="1"/>
              <a:t>Renewable</a:t>
            </a:r>
            <a:r>
              <a:rPr lang="de-DE" sz="1400" dirty="0"/>
              <a:t> Energy Agency (IRENA), European </a:t>
            </a:r>
            <a:r>
              <a:rPr lang="de-DE" sz="1400" dirty="0" err="1"/>
              <a:t>Commission</a:t>
            </a:r>
            <a:r>
              <a:rPr lang="de-DE" sz="1400" dirty="0"/>
              <a:t> (EC), URL: https://</a:t>
            </a:r>
            <a:r>
              <a:rPr lang="de-DE" sz="1400" dirty="0" err="1"/>
              <a:t>www.irena.org</a:t>
            </a:r>
            <a:r>
              <a:rPr lang="de-DE" sz="1400" dirty="0"/>
              <a:t>/-/</a:t>
            </a:r>
            <a:r>
              <a:rPr lang="de-DE" sz="1400" dirty="0" err="1"/>
              <a:t>media</a:t>
            </a:r>
            <a:r>
              <a:rPr lang="de-DE" sz="1400" dirty="0"/>
              <a:t>/Files/IRENA/Agency/</a:t>
            </a:r>
            <a:r>
              <a:rPr lang="de-DE" sz="1400" dirty="0" err="1"/>
              <a:t>Publication</a:t>
            </a:r>
            <a:r>
              <a:rPr lang="de-DE" sz="1400" dirty="0"/>
              <a:t>/2018/Feb/IRENA_REmap-EU_2018_summary.pdf?la=</a:t>
            </a:r>
            <a:r>
              <a:rPr lang="de-DE" sz="1400" dirty="0" err="1"/>
              <a:t>en&amp;hash</a:t>
            </a:r>
            <a:r>
              <a:rPr lang="de-DE" sz="1400" dirty="0"/>
              <a:t>=818E3BDBFC16B90E1D0317C5AA5B07C8ED27F9EF. (20.07.2022).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Koalitionsvertrag zwischen SPD, FDP und Grüne (2021): Mehr Fortschritt wagen. Bündnis für Freiheit, Gerechtigkeit und Nachhaltigkeit. Koalitionsvertrag 2021 – 2025 zwischen der Sozialdemokratischen Partei Deutschlands (SPD), BÜNDNIS 90 / DIE GRÜNEN und den Freien Demokraten (FDP). URL: https://</a:t>
            </a:r>
            <a:r>
              <a:rPr lang="de-DE" sz="1400" dirty="0" err="1"/>
              <a:t>www.spd.de</a:t>
            </a:r>
            <a:r>
              <a:rPr lang="de-DE" sz="1400" dirty="0"/>
              <a:t>/</a:t>
            </a:r>
            <a:r>
              <a:rPr lang="de-DE" sz="1400" dirty="0" err="1"/>
              <a:t>fileadmin</a:t>
            </a:r>
            <a:r>
              <a:rPr lang="de-DE" sz="1400" dirty="0"/>
              <a:t>/Dokumente/Koalitionsvertrag/Koalitionsvertrag_2021-2025.pdf (27.01.2022).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Laub, M., </a:t>
            </a:r>
            <a:r>
              <a:rPr lang="de-DE" sz="1400" dirty="0" err="1"/>
              <a:t>Pataczek</a:t>
            </a:r>
            <a:r>
              <a:rPr lang="de-DE" sz="1400" dirty="0"/>
              <a:t>, L., Feuerbacher, A., </a:t>
            </a:r>
            <a:r>
              <a:rPr lang="de-DE" sz="1400" dirty="0" err="1"/>
              <a:t>Zikeli</a:t>
            </a:r>
            <a:r>
              <a:rPr lang="de-DE" sz="1400" dirty="0"/>
              <a:t>, S., Högy, P., 2022. </a:t>
            </a:r>
            <a:r>
              <a:rPr lang="de-DE" sz="1400" dirty="0" err="1"/>
              <a:t>Contrasting</a:t>
            </a:r>
            <a:r>
              <a:rPr lang="de-DE" sz="1400" dirty="0"/>
              <a:t> </a:t>
            </a:r>
            <a:r>
              <a:rPr lang="de-DE" sz="1400" dirty="0" err="1"/>
              <a:t>yield</a:t>
            </a:r>
            <a:r>
              <a:rPr lang="de-DE" sz="1400" dirty="0"/>
              <a:t> </a:t>
            </a:r>
            <a:r>
              <a:rPr lang="de-DE" sz="1400" dirty="0" err="1"/>
              <a:t>responses</a:t>
            </a:r>
            <a:r>
              <a:rPr lang="de-DE" sz="1400" dirty="0"/>
              <a:t> at </a:t>
            </a:r>
            <a:r>
              <a:rPr lang="de-DE" sz="1400" dirty="0" err="1"/>
              <a:t>varying</a:t>
            </a:r>
            <a:r>
              <a:rPr lang="de-DE" sz="1400" dirty="0"/>
              <a:t> </a:t>
            </a:r>
            <a:r>
              <a:rPr lang="de-DE" sz="1400" dirty="0" err="1"/>
              <a:t>levels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shade</a:t>
            </a:r>
            <a:r>
              <a:rPr lang="de-DE" sz="1400" dirty="0"/>
              <a:t> </a:t>
            </a:r>
            <a:r>
              <a:rPr lang="de-DE" sz="1400" dirty="0" err="1"/>
              <a:t>suggest</a:t>
            </a:r>
            <a:r>
              <a:rPr lang="de-DE" sz="1400" dirty="0"/>
              <a:t> different </a:t>
            </a:r>
            <a:r>
              <a:rPr lang="de-DE" sz="1400" dirty="0" err="1"/>
              <a:t>suitability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crops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dual land-</a:t>
            </a:r>
            <a:r>
              <a:rPr lang="de-DE" sz="1400" dirty="0" err="1"/>
              <a:t>use</a:t>
            </a:r>
            <a:r>
              <a:rPr lang="de-DE" sz="1400" dirty="0"/>
              <a:t> </a:t>
            </a:r>
            <a:r>
              <a:rPr lang="de-DE" sz="1400" dirty="0" err="1"/>
              <a:t>systems</a:t>
            </a:r>
            <a:r>
              <a:rPr lang="de-DE" sz="1400" dirty="0"/>
              <a:t>: a meta-analysis. Agron. Sustain. </a:t>
            </a:r>
            <a:r>
              <a:rPr lang="de-DE" sz="1400" dirty="0" err="1"/>
              <a:t>Dev</a:t>
            </a:r>
            <a:r>
              <a:rPr lang="de-DE" sz="1400" dirty="0"/>
              <a:t>. 42, 51. https://</a:t>
            </a:r>
            <a:r>
              <a:rPr lang="de-DE" sz="1400" dirty="0" err="1"/>
              <a:t>doi.org</a:t>
            </a:r>
            <a:r>
              <a:rPr lang="de-DE" sz="1400" dirty="0"/>
              <a:t>/10.1007/s13593-022-00783-7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Schindele, S., Trommsdorff, M.; Schlaak, A., Oberg-fell, T., Bopp, G., Reise, C. et al. (2020): </a:t>
            </a:r>
            <a:r>
              <a:rPr lang="de-DE" sz="1400" dirty="0" err="1"/>
              <a:t>Implemen-tation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agrophotovoltaics</a:t>
            </a:r>
            <a:r>
              <a:rPr lang="de-DE" sz="1400" dirty="0"/>
              <a:t>: Techno-</a:t>
            </a:r>
            <a:r>
              <a:rPr lang="de-DE" sz="1400" dirty="0" err="1"/>
              <a:t>economic</a:t>
            </a:r>
            <a:r>
              <a:rPr lang="de-DE" sz="1400" dirty="0"/>
              <a:t> </a:t>
            </a:r>
            <a:r>
              <a:rPr lang="de-DE" sz="1400" dirty="0" err="1"/>
              <a:t>analysis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priceperformance</a:t>
            </a:r>
            <a:r>
              <a:rPr lang="de-DE" sz="1400" dirty="0"/>
              <a:t> </a:t>
            </a:r>
            <a:r>
              <a:rPr lang="de-DE" sz="1400" dirty="0" err="1"/>
              <a:t>ratio</a:t>
            </a:r>
            <a:r>
              <a:rPr lang="de-DE" sz="1400" dirty="0"/>
              <a:t> and </a:t>
            </a:r>
            <a:r>
              <a:rPr lang="de-DE" sz="1400" dirty="0" err="1"/>
              <a:t>its</a:t>
            </a:r>
            <a:r>
              <a:rPr lang="de-DE" sz="1400" dirty="0"/>
              <a:t> </a:t>
            </a:r>
            <a:r>
              <a:rPr lang="de-DE" sz="1400" dirty="0" err="1"/>
              <a:t>policy</a:t>
            </a:r>
            <a:r>
              <a:rPr lang="de-DE" sz="1400" dirty="0"/>
              <a:t> </a:t>
            </a:r>
            <a:r>
              <a:rPr lang="de-DE" sz="1400" dirty="0" err="1"/>
              <a:t>implications</a:t>
            </a:r>
            <a:r>
              <a:rPr lang="de-DE" sz="1400" dirty="0"/>
              <a:t>. Applied Energy 265:114737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Schindele, S. (2021): </a:t>
            </a:r>
            <a:r>
              <a:rPr lang="en-US" sz="1400" dirty="0" err="1"/>
              <a:t>Feldfrüchte</a:t>
            </a:r>
            <a:r>
              <a:rPr lang="en-US" sz="1400" dirty="0"/>
              <a:t> und Strom von </a:t>
            </a:r>
            <a:r>
              <a:rPr lang="en-US" sz="1400" dirty="0" err="1"/>
              <a:t>Agrarflächen</a:t>
            </a:r>
            <a:r>
              <a:rPr lang="en-US" sz="1400" dirty="0"/>
              <a:t>: Was </a:t>
            </a:r>
            <a:r>
              <a:rPr lang="en-US" sz="1400" dirty="0" err="1"/>
              <a:t>ist</a:t>
            </a:r>
            <a:r>
              <a:rPr lang="en-US" sz="1400" dirty="0"/>
              <a:t> Agri-</a:t>
            </a:r>
            <a:r>
              <a:rPr lang="en-US" sz="1400" dirty="0" err="1"/>
              <a:t>Photovoltaik</a:t>
            </a:r>
            <a:r>
              <a:rPr lang="en-US" sz="1400" dirty="0"/>
              <a:t> und was </a:t>
            </a:r>
            <a:r>
              <a:rPr lang="en-US" sz="1400" dirty="0" err="1"/>
              <a:t>kann</a:t>
            </a:r>
            <a:r>
              <a:rPr lang="en-US" sz="1400" dirty="0"/>
              <a:t> </a:t>
            </a:r>
            <a:r>
              <a:rPr lang="en-US" sz="1400" dirty="0" err="1"/>
              <a:t>sie</a:t>
            </a:r>
            <a:r>
              <a:rPr lang="en-US" sz="1400" dirty="0"/>
              <a:t> </a:t>
            </a:r>
            <a:r>
              <a:rPr lang="en-US" sz="1400" dirty="0" err="1"/>
              <a:t>leisten</a:t>
            </a:r>
            <a:r>
              <a:rPr lang="en-US" sz="1400" dirty="0"/>
              <a:t>? In: GAIA - Ecological Perspectives for Science and Society 30 (2), pp. 87–95. DOI: 10.14512/gaia.30.2.6.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55927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0D1E7-14A0-8577-6AD5-04FBF6288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E4D1CC51-E524-734A-F787-D9DC38048001}"/>
              </a:ext>
            </a:extLst>
          </p:cNvPr>
          <p:cNvSpPr txBox="1"/>
          <p:nvPr/>
        </p:nvSpPr>
        <p:spPr>
          <a:xfrm>
            <a:off x="230404" y="447542"/>
            <a:ext cx="2286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chemeClr val="accent1">
                    <a:lumMod val="75000"/>
                  </a:schemeClr>
                </a:solidFill>
              </a:rPr>
              <a:t>References</a:t>
            </a:r>
            <a:endParaRPr lang="de-DE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0C339A3-D5F9-127E-E5E1-5016B1733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884" y="371755"/>
            <a:ext cx="2499639" cy="64633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EAC6049-8EFA-EAA9-3430-13A642B5BA90}"/>
              </a:ext>
            </a:extLst>
          </p:cNvPr>
          <p:cNvSpPr txBox="1"/>
          <p:nvPr/>
        </p:nvSpPr>
        <p:spPr>
          <a:xfrm>
            <a:off x="399325" y="1213008"/>
            <a:ext cx="10064189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UM (2022): Erneuerbare Energien in Baden-Württemberg 2021 – Erste Abschätzung, April 2022. Ministerium für Umwelt, Klima und Energiewirtschaft Baden-Württemberg (Hrsg.). URL: https://</a:t>
            </a:r>
            <a:r>
              <a:rPr lang="de-DE" sz="1400" dirty="0" err="1"/>
              <a:t>www.baden-wuerttemberg.de</a:t>
            </a:r>
            <a:r>
              <a:rPr lang="de-DE" sz="1400" dirty="0"/>
              <a:t>/</a:t>
            </a:r>
            <a:r>
              <a:rPr lang="de-DE" sz="1400" dirty="0" err="1"/>
              <a:t>fileadmin</a:t>
            </a:r>
            <a:r>
              <a:rPr lang="de-DE" sz="1400" dirty="0"/>
              <a:t>/</a:t>
            </a:r>
            <a:r>
              <a:rPr lang="de-DE" sz="1400" dirty="0" err="1"/>
              <a:t>redaktion</a:t>
            </a:r>
            <a:r>
              <a:rPr lang="de-DE" sz="1400" dirty="0"/>
              <a:t>/m-um/intern/Dateien/Dokumente/2_Presse_und_Service/Publikationen/Energie/Erneuerbare-Energien-2021-erste-Abschaetzung-barrierefrei.pdf (19.07.2022).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Weselek</a:t>
            </a:r>
            <a:r>
              <a:rPr lang="de-DE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A., Bauerle, A., Hartung, J., </a:t>
            </a:r>
            <a:r>
              <a:rPr lang="de-DE" sz="14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Zikeli</a:t>
            </a:r>
            <a:r>
              <a:rPr lang="de-DE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S., Lewandowski, I., &amp; Högy, P. (2021). </a:t>
            </a:r>
            <a:r>
              <a:rPr lang="de-DE" sz="14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Agrivoltaic</a:t>
            </a:r>
            <a:r>
              <a:rPr lang="de-DE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4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system</a:t>
            </a:r>
            <a:r>
              <a:rPr lang="de-DE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4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impacts</a:t>
            </a:r>
            <a:r>
              <a:rPr lang="de-DE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on </a:t>
            </a:r>
            <a:r>
              <a:rPr lang="de-DE" sz="14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microclimate</a:t>
            </a:r>
            <a:r>
              <a:rPr lang="de-DE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de-DE" sz="14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yield</a:t>
            </a:r>
            <a:r>
              <a:rPr lang="de-DE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4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de-DE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different </a:t>
            </a:r>
            <a:r>
              <a:rPr lang="de-DE" sz="14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crops</a:t>
            </a:r>
            <a:r>
              <a:rPr lang="de-DE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4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within</a:t>
            </a:r>
            <a:r>
              <a:rPr lang="de-DE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an </a:t>
            </a:r>
            <a:r>
              <a:rPr lang="de-DE" sz="14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organic</a:t>
            </a:r>
            <a:r>
              <a:rPr lang="de-DE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4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crop</a:t>
            </a:r>
            <a:r>
              <a:rPr lang="de-DE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4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rotation</a:t>
            </a:r>
            <a:r>
              <a:rPr lang="de-DE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in a temperate </a:t>
            </a:r>
            <a:r>
              <a:rPr lang="de-DE" sz="14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climate</a:t>
            </a:r>
            <a:r>
              <a:rPr lang="de-DE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de-DE" sz="1400" b="0" i="1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Agronomy</a:t>
            </a:r>
            <a:r>
              <a:rPr lang="de-DE" sz="14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400" b="0" i="1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for</a:t>
            </a:r>
            <a:r>
              <a:rPr lang="de-DE" sz="14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400" b="0" i="1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Sustainable</a:t>
            </a:r>
            <a:r>
              <a:rPr lang="de-DE" sz="14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Development</a:t>
            </a:r>
            <a:r>
              <a:rPr lang="de-DE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de-DE" sz="14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41</a:t>
            </a:r>
            <a:r>
              <a:rPr lang="de-DE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(5), 59.</a:t>
            </a:r>
            <a:endParaRPr lang="de-DE" sz="1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Wirth, H. (2021): Aktuelle Fakten zur Photovoltaik in Deutschland. Fraunhofer ISE. URL: https://</a:t>
            </a:r>
            <a:r>
              <a:rPr lang="de-DE" sz="1400" dirty="0" err="1"/>
              <a:t>www.ise.fraunhofer.de</a:t>
            </a:r>
            <a:r>
              <a:rPr lang="de-DE" sz="1400" dirty="0"/>
              <a:t>/</a:t>
            </a:r>
            <a:r>
              <a:rPr lang="de-DE" sz="1400" dirty="0" err="1"/>
              <a:t>content</a:t>
            </a:r>
            <a:r>
              <a:rPr lang="de-DE" sz="1400" dirty="0"/>
              <a:t>/</a:t>
            </a:r>
            <a:r>
              <a:rPr lang="de-DE" sz="1400" dirty="0" err="1"/>
              <a:t>dam</a:t>
            </a:r>
            <a:r>
              <a:rPr lang="de-DE" sz="1400" dirty="0"/>
              <a:t>/</a:t>
            </a:r>
            <a:r>
              <a:rPr lang="de-DE" sz="1400" dirty="0" err="1"/>
              <a:t>ise</a:t>
            </a:r>
            <a:r>
              <a:rPr lang="de-DE" sz="1400" dirty="0"/>
              <a:t>/de/</a:t>
            </a:r>
            <a:r>
              <a:rPr lang="de-DE" sz="1400" dirty="0" err="1"/>
              <a:t>documents</a:t>
            </a:r>
            <a:r>
              <a:rPr lang="de-DE" sz="1400" dirty="0"/>
              <a:t>/</a:t>
            </a:r>
            <a:r>
              <a:rPr lang="de-DE" sz="1400" dirty="0" err="1"/>
              <a:t>publications</a:t>
            </a:r>
            <a:r>
              <a:rPr lang="de-DE" sz="1400" dirty="0"/>
              <a:t>/</a:t>
            </a:r>
            <a:r>
              <a:rPr lang="de-DE" sz="1400" dirty="0" err="1"/>
              <a:t>studies</a:t>
            </a:r>
            <a:r>
              <a:rPr lang="de-DE" sz="1400" dirty="0"/>
              <a:t>/aktuelle-fakten-zur-photovoltaik-in-</a:t>
            </a:r>
            <a:r>
              <a:rPr lang="de-DE" sz="1400" dirty="0" err="1"/>
              <a:t>deutschland.pdf</a:t>
            </a:r>
            <a:r>
              <a:rPr lang="de-DE" sz="1400" dirty="0"/>
              <a:t> (27.01.2022).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Zhang, H., Flottmann, S., 2018. Source-sink </a:t>
            </a:r>
            <a:r>
              <a:rPr lang="de-DE" sz="1400" dirty="0" err="1"/>
              <a:t>manipulations</a:t>
            </a:r>
            <a:r>
              <a:rPr lang="de-DE" sz="1400" dirty="0"/>
              <a:t> </a:t>
            </a:r>
            <a:r>
              <a:rPr lang="de-DE" sz="1400" dirty="0" err="1"/>
              <a:t>indicate</a:t>
            </a:r>
            <a:r>
              <a:rPr lang="de-DE" sz="1400" dirty="0"/>
              <a:t> </a:t>
            </a:r>
            <a:r>
              <a:rPr lang="de-DE" sz="1400" dirty="0" err="1"/>
              <a:t>seed</a:t>
            </a:r>
            <a:r>
              <a:rPr lang="de-DE" sz="1400" dirty="0"/>
              <a:t> </a:t>
            </a:r>
            <a:r>
              <a:rPr lang="de-DE" sz="1400" dirty="0" err="1"/>
              <a:t>yield</a:t>
            </a:r>
            <a:r>
              <a:rPr lang="de-DE" sz="1400" dirty="0"/>
              <a:t> in </a:t>
            </a:r>
            <a:r>
              <a:rPr lang="de-DE" sz="1400" dirty="0" err="1"/>
              <a:t>canola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limited </a:t>
            </a:r>
            <a:r>
              <a:rPr lang="de-DE" sz="1400" dirty="0" err="1"/>
              <a:t>by</a:t>
            </a:r>
            <a:r>
              <a:rPr lang="de-DE" sz="1400" dirty="0"/>
              <a:t> source </a:t>
            </a:r>
            <a:r>
              <a:rPr lang="de-DE" sz="1400" dirty="0" err="1"/>
              <a:t>availability</a:t>
            </a:r>
            <a:r>
              <a:rPr lang="de-DE" sz="1400" dirty="0"/>
              <a:t>. Eur. J. Agron. 96, 70–76. https://</a:t>
            </a:r>
            <a:r>
              <a:rPr lang="de-DE" sz="1400" dirty="0" err="1"/>
              <a:t>doi.org</a:t>
            </a:r>
            <a:r>
              <a:rPr lang="de-DE" sz="1400" dirty="0"/>
              <a:t>/10.1016/j.eja.2018.03.005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798023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6EDD7-7950-7CE4-C8F5-92819C58B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980D7B9-962E-AB42-7187-D9E81F389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884" y="371755"/>
            <a:ext cx="2499639" cy="646331"/>
          </a:xfrm>
          <a:prstGeom prst="rect">
            <a:avLst/>
          </a:prstGeom>
        </p:spPr>
      </p:pic>
      <p:sp>
        <p:nvSpPr>
          <p:cNvPr id="7" name="Textplatzhalter 1">
            <a:extLst>
              <a:ext uri="{FF2B5EF4-FFF2-40B4-BE49-F238E27FC236}">
                <a16:creationId xmlns:a16="http://schemas.microsoft.com/office/drawing/2014/main" id="{521AEA7A-DC63-B3A4-17D5-CA0FE0F000A3}"/>
              </a:ext>
            </a:extLst>
          </p:cNvPr>
          <p:cNvSpPr txBox="1">
            <a:spLocks/>
          </p:cNvSpPr>
          <p:nvPr/>
        </p:nvSpPr>
        <p:spPr>
          <a:xfrm>
            <a:off x="246596" y="371755"/>
            <a:ext cx="8532257" cy="572613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>
                <a:solidFill>
                  <a:srgbClr val="003F75"/>
                </a:solidFill>
                <a:latin typeface="Arial Black"/>
                <a:ea typeface="+mn-ea"/>
                <a:cs typeface="Arial Black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Transition to carbon neutral energy supply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60CBB74-85E7-076E-E6EA-C3F1C9142A4D}"/>
              </a:ext>
            </a:extLst>
          </p:cNvPr>
          <p:cNvSpPr txBox="1"/>
          <p:nvPr/>
        </p:nvSpPr>
        <p:spPr>
          <a:xfrm>
            <a:off x="246597" y="1294610"/>
            <a:ext cx="11472926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b="1" dirty="0"/>
              <a:t>Climate change mitigation and independency from fossil resources as major political objectives in the European Union </a:t>
            </a:r>
            <a:r>
              <a:rPr lang="en-GB" sz="2800" dirty="0"/>
              <a:t>(European Commission 2019)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800" dirty="0"/>
              <a:t>Climate neutrality in the EU by 2050 according to the objectives of the European Commission (2020)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In Germany largest share of greenhouse gas emissions from the energy sector (UM 2022)</a:t>
            </a:r>
            <a:endParaRPr lang="en-GB" sz="2800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800" dirty="0"/>
              <a:t>Renewable energies have to be expanded: in particular photovoltaics as well as wind energy (Irena 2018)</a:t>
            </a:r>
          </a:p>
        </p:txBody>
      </p:sp>
    </p:spTree>
    <p:extLst>
      <p:ext uri="{BB962C8B-B14F-4D97-AF65-F5344CB8AC3E}">
        <p14:creationId xmlns:p14="http://schemas.microsoft.com/office/powerpoint/2010/main" val="3865912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39DF1-C9AD-7817-4E02-88EBB0588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80E7091-1DAB-60CA-DCF0-EBB7A91D1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884" y="371755"/>
            <a:ext cx="2499639" cy="646331"/>
          </a:xfrm>
          <a:prstGeom prst="rect">
            <a:avLst/>
          </a:prstGeom>
        </p:spPr>
      </p:pic>
      <p:sp>
        <p:nvSpPr>
          <p:cNvPr id="7" name="Textplatzhalter 1">
            <a:extLst>
              <a:ext uri="{FF2B5EF4-FFF2-40B4-BE49-F238E27FC236}">
                <a16:creationId xmlns:a16="http://schemas.microsoft.com/office/drawing/2014/main" id="{72FC892A-5437-2791-5C57-99DDAB7804E0}"/>
              </a:ext>
            </a:extLst>
          </p:cNvPr>
          <p:cNvSpPr txBox="1">
            <a:spLocks/>
          </p:cNvSpPr>
          <p:nvPr/>
        </p:nvSpPr>
        <p:spPr>
          <a:xfrm>
            <a:off x="359537" y="454142"/>
            <a:ext cx="9088212" cy="572613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>
                <a:solidFill>
                  <a:srgbClr val="003F75"/>
                </a:solidFill>
                <a:latin typeface="Arial Black"/>
                <a:ea typeface="+mn-ea"/>
                <a:cs typeface="Arial Black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Conflicts with ground-mounted photovoltaics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0E8723D-1034-96CD-17A4-B040C6A06C9D}"/>
              </a:ext>
            </a:extLst>
          </p:cNvPr>
          <p:cNvSpPr txBox="1"/>
          <p:nvPr/>
        </p:nvSpPr>
        <p:spPr>
          <a:xfrm>
            <a:off x="359537" y="1505396"/>
            <a:ext cx="11472926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b="1" dirty="0"/>
              <a:t>Land consumption is not in line with other sustainability goals                                                                                 </a:t>
            </a:r>
            <a:r>
              <a:rPr lang="de-DE" sz="2800" dirty="0"/>
              <a:t>(Die Bundesregierung 2021; Schindele 2021)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b="1" dirty="0"/>
              <a:t>Land use conflicts with agriculture </a:t>
            </a:r>
            <a:r>
              <a:rPr lang="en-GB" sz="2800" dirty="0"/>
              <a:t>(Wirth 2021)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800" dirty="0">
                <a:sym typeface="Wingdings" panose="05000000000000000000" pitchFamily="2" charset="2"/>
              </a:rPr>
              <a:t>Agrivoltaics (AV) as one solution to overcome conflicts of interests (</a:t>
            </a:r>
            <a:r>
              <a:rPr lang="en-GB" sz="2800" dirty="0" err="1">
                <a:sym typeface="Wingdings" panose="05000000000000000000" pitchFamily="2" charset="2"/>
              </a:rPr>
              <a:t>Schindele</a:t>
            </a:r>
            <a:r>
              <a:rPr lang="en-GB" sz="2800" dirty="0">
                <a:sym typeface="Wingdings" panose="05000000000000000000" pitchFamily="2" charset="2"/>
              </a:rPr>
              <a:t> 2021)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800" dirty="0">
                <a:sym typeface="Wingdings" panose="05000000000000000000" pitchFamily="2" charset="2"/>
              </a:rPr>
              <a:t>Not really established in Germany (Wirth 2021, </a:t>
            </a:r>
            <a:r>
              <a:rPr lang="en-GB" sz="2800" dirty="0" err="1">
                <a:sym typeface="Wingdings" panose="05000000000000000000" pitchFamily="2" charset="2"/>
              </a:rPr>
              <a:t>Schindele</a:t>
            </a:r>
            <a:r>
              <a:rPr lang="en-GB" sz="2800" dirty="0">
                <a:sym typeface="Wingdings" panose="05000000000000000000" pitchFamily="2" charset="2"/>
              </a:rPr>
              <a:t> 2021)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800" dirty="0">
                <a:sym typeface="Wingdings" panose="05000000000000000000" pitchFamily="2" charset="2"/>
              </a:rPr>
              <a:t>But AV is politically desired in Germany                                         </a:t>
            </a:r>
            <a:r>
              <a:rPr lang="de-DE" sz="2800" dirty="0">
                <a:sym typeface="Wingdings" panose="05000000000000000000" pitchFamily="2" charset="2"/>
              </a:rPr>
              <a:t>(Koalitionsvertrag zwischen SPD, FDP und Grüne 2021)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53220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E85D0-7771-2CD2-B277-47E6334A1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4E5D1BB-A7A5-B082-D79D-67246F531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884" y="371755"/>
            <a:ext cx="2499639" cy="646331"/>
          </a:xfrm>
          <a:prstGeom prst="rect">
            <a:avLst/>
          </a:prstGeom>
        </p:spPr>
      </p:pic>
      <p:sp>
        <p:nvSpPr>
          <p:cNvPr id="7" name="Textplatzhalter 1">
            <a:extLst>
              <a:ext uri="{FF2B5EF4-FFF2-40B4-BE49-F238E27FC236}">
                <a16:creationId xmlns:a16="http://schemas.microsoft.com/office/drawing/2014/main" id="{F1795CD8-A69C-AC04-720B-D5EEFAA7CA11}"/>
              </a:ext>
            </a:extLst>
          </p:cNvPr>
          <p:cNvSpPr txBox="1">
            <a:spLocks/>
          </p:cNvSpPr>
          <p:nvPr/>
        </p:nvSpPr>
        <p:spPr>
          <a:xfrm>
            <a:off x="602605" y="546740"/>
            <a:ext cx="6585273" cy="572613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>
                <a:solidFill>
                  <a:srgbClr val="003F75"/>
                </a:solidFill>
                <a:latin typeface="Arial Black"/>
                <a:ea typeface="+mn-ea"/>
                <a:cs typeface="Arial Black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Modelling of GHG emission impacts of AV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69B260A-AE99-214C-3272-8E6E642741B9}"/>
              </a:ext>
            </a:extLst>
          </p:cNvPr>
          <p:cNvSpPr txBox="1"/>
          <p:nvPr/>
        </p:nvSpPr>
        <p:spPr>
          <a:xfrm>
            <a:off x="359537" y="2382559"/>
            <a:ext cx="1147292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analysed impacts of Agrivoltaics (AV) on regional greenhouse gas (GHG) emissions at the example of the German state Baden-Württemberg using the geodata based land use model PALUD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Spatial placement was optimised from the </a:t>
            </a:r>
            <a:r>
              <a:rPr lang="en-GB" sz="24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perspective of agricultural </a:t>
            </a:r>
            <a:r>
              <a:rPr lang="en-GB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landscape quality 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assuming general rentability of electricity production by AV</a:t>
            </a:r>
            <a:r>
              <a:rPr lang="en-GB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Grafik 2" descr="Ein Bild, das Text, Screenshot, Website, Webseite enthält.&#10;&#10;Automatisch generierte Beschreibung">
            <a:extLst>
              <a:ext uri="{FF2B5EF4-FFF2-40B4-BE49-F238E27FC236}">
                <a16:creationId xmlns:a16="http://schemas.microsoft.com/office/drawing/2014/main" id="{4A8FA777-9526-FDE8-9FFE-9955E3CA15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49"/>
          <a:stretch/>
        </p:blipFill>
        <p:spPr>
          <a:xfrm>
            <a:off x="7511970" y="179193"/>
            <a:ext cx="4207553" cy="202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03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2B40F-E74F-761F-3BEB-6C64B5132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284FB800-125F-8B71-D535-17E020F1A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884" y="371755"/>
            <a:ext cx="2499639" cy="646331"/>
          </a:xfrm>
          <a:prstGeom prst="rect">
            <a:avLst/>
          </a:prstGeom>
        </p:spPr>
      </p:pic>
      <p:sp>
        <p:nvSpPr>
          <p:cNvPr id="7" name="Textplatzhalter 1">
            <a:extLst>
              <a:ext uri="{FF2B5EF4-FFF2-40B4-BE49-F238E27FC236}">
                <a16:creationId xmlns:a16="http://schemas.microsoft.com/office/drawing/2014/main" id="{A73E5338-CCAB-EF0E-E2EA-A8A93720F7B4}"/>
              </a:ext>
            </a:extLst>
          </p:cNvPr>
          <p:cNvSpPr txBox="1">
            <a:spLocks/>
          </p:cNvSpPr>
          <p:nvPr/>
        </p:nvSpPr>
        <p:spPr>
          <a:xfrm>
            <a:off x="472476" y="213946"/>
            <a:ext cx="8370581" cy="572613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>
                <a:solidFill>
                  <a:srgbClr val="003F75"/>
                </a:solidFill>
                <a:latin typeface="Arial Black"/>
                <a:ea typeface="+mn-ea"/>
                <a:cs typeface="Arial Black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Overview of the integrated land use model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6B34C43-046A-D0D6-469A-78532F119E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2476" y="1018086"/>
            <a:ext cx="7168933" cy="54504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0D86CE5-DBA5-29F6-F168-102F0BE155D7}"/>
              </a:ext>
            </a:extLst>
          </p:cNvPr>
          <p:cNvSpPr txBox="1"/>
          <p:nvPr/>
        </p:nvSpPr>
        <p:spPr>
          <a:xfrm>
            <a:off x="8160152" y="1527858"/>
            <a:ext cx="381964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F5597"/>
                </a:solidFill>
              </a:rPr>
              <a:t>PALUD is a geodata-based economic land use model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F5597"/>
                </a:solidFill>
              </a:rPr>
              <a:t>It is based on Linear Programing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F5597"/>
                </a:solidFill>
              </a:rPr>
              <a:t>In the target equation, it maximizes the total gross margin from agricultural land use across Baden-Württemberg</a:t>
            </a:r>
          </a:p>
        </p:txBody>
      </p:sp>
    </p:spTree>
    <p:extLst>
      <p:ext uri="{BB962C8B-B14F-4D97-AF65-F5344CB8AC3E}">
        <p14:creationId xmlns:p14="http://schemas.microsoft.com/office/powerpoint/2010/main" val="2678931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87D5C-3240-2E34-116F-2395B6965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D3CA1030-7BFC-1F7C-4315-F9A7F1173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884" y="371755"/>
            <a:ext cx="2499639" cy="646331"/>
          </a:xfrm>
          <a:prstGeom prst="rect">
            <a:avLst/>
          </a:prstGeom>
        </p:spPr>
      </p:pic>
      <p:sp>
        <p:nvSpPr>
          <p:cNvPr id="7" name="Textplatzhalter 1">
            <a:extLst>
              <a:ext uri="{FF2B5EF4-FFF2-40B4-BE49-F238E27FC236}">
                <a16:creationId xmlns:a16="http://schemas.microsoft.com/office/drawing/2014/main" id="{B6D6CCE2-3F41-45FB-0DD0-B752E3C7FCAB}"/>
              </a:ext>
            </a:extLst>
          </p:cNvPr>
          <p:cNvSpPr txBox="1">
            <a:spLocks/>
          </p:cNvSpPr>
          <p:nvPr/>
        </p:nvSpPr>
        <p:spPr>
          <a:xfrm>
            <a:off x="472476" y="213946"/>
            <a:ext cx="8370581" cy="572613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>
                <a:solidFill>
                  <a:srgbClr val="003F75"/>
                </a:solidFill>
                <a:latin typeface="Arial Black"/>
                <a:ea typeface="+mn-ea"/>
                <a:cs typeface="Arial Black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Assumed crop yield impacts in AV systems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B0D13890-CED5-E887-97E5-BBAFB9FFB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52691"/>
              </p:ext>
            </p:extLst>
          </p:nvPr>
        </p:nvGraphicFramePr>
        <p:xfrm>
          <a:off x="1085211" y="1208817"/>
          <a:ext cx="9384492" cy="4058901"/>
        </p:xfrm>
        <a:graphic>
          <a:graphicData uri="http://schemas.openxmlformats.org/drawingml/2006/table">
            <a:tbl>
              <a:tblPr firstRow="1" firstCol="1" bandRow="1"/>
              <a:tblGrid>
                <a:gridCol w="4085852">
                  <a:extLst>
                    <a:ext uri="{9D8B030D-6E8A-4147-A177-3AD203B41FA5}">
                      <a16:colId xmlns:a16="http://schemas.microsoft.com/office/drawing/2014/main" val="2883309108"/>
                    </a:ext>
                  </a:extLst>
                </a:gridCol>
                <a:gridCol w="2416544">
                  <a:extLst>
                    <a:ext uri="{9D8B030D-6E8A-4147-A177-3AD203B41FA5}">
                      <a16:colId xmlns:a16="http://schemas.microsoft.com/office/drawing/2014/main" val="700112038"/>
                    </a:ext>
                  </a:extLst>
                </a:gridCol>
                <a:gridCol w="2882096">
                  <a:extLst>
                    <a:ext uri="{9D8B030D-6E8A-4147-A177-3AD203B41FA5}">
                      <a16:colId xmlns:a16="http://schemas.microsoft.com/office/drawing/2014/main" val="632731735"/>
                    </a:ext>
                  </a:extLst>
                </a:gridCol>
              </a:tblGrid>
              <a:tr h="260345">
                <a:tc row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Crop</a:t>
                      </a:r>
                      <a:endParaRPr lang="de-DE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Relative crop yield in the AV system (reference = 100)</a:t>
                      </a:r>
                      <a:endParaRPr lang="de-DE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6920499"/>
                  </a:ext>
                </a:extLst>
              </a:tr>
              <a:tr h="104138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2P-Tracker (25.4% shading)</a:t>
                      </a:r>
                      <a:endParaRPr lang="de-DE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Bifacial</a:t>
                      </a:r>
                      <a:r>
                        <a:rPr lang="de-DE" sz="18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vertical</a:t>
                      </a:r>
                      <a:r>
                        <a:rPr lang="de-DE" sz="18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(15% </a:t>
                      </a:r>
                      <a:r>
                        <a:rPr lang="de-DE" sz="18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shading</a:t>
                      </a:r>
                      <a:r>
                        <a:rPr lang="de-DE" sz="18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de-DE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7162163"/>
                  </a:ext>
                </a:extLst>
              </a:tr>
              <a:tr h="26034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Clover grass</a:t>
                      </a:r>
                      <a:r>
                        <a:rPr lang="de-DE" sz="1800" kern="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101.9</a:t>
                      </a:r>
                      <a:endParaRPr lang="de-DE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de-DE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890408"/>
                  </a:ext>
                </a:extLst>
              </a:tr>
              <a:tr h="26034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Maize</a:t>
                      </a:r>
                      <a:r>
                        <a:rPr lang="de-DE" sz="1800" kern="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</a:t>
                      </a:r>
                      <a:endParaRPr lang="de-DE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de-DE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596236"/>
                  </a:ext>
                </a:extLst>
              </a:tr>
              <a:tr h="26034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C3-Cereals</a:t>
                      </a:r>
                      <a:r>
                        <a:rPr lang="de-DE" sz="1800" kern="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78.9</a:t>
                      </a:r>
                      <a:endParaRPr lang="de-DE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de-DE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346655"/>
                  </a:ext>
                </a:extLst>
              </a:tr>
              <a:tr h="26034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Grain legumes</a:t>
                      </a:r>
                      <a:r>
                        <a:rPr lang="de-DE" sz="1800" kern="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69.5</a:t>
                      </a:r>
                      <a:endParaRPr lang="de-DE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de-DE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4076829"/>
                  </a:ext>
                </a:extLst>
              </a:tr>
              <a:tr h="26034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Rape seed</a:t>
                      </a:r>
                      <a:r>
                        <a:rPr lang="de-DE" sz="1800" kern="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de-DE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  <a:endParaRPr lang="de-DE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de-DE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9101913"/>
                  </a:ext>
                </a:extLst>
              </a:tr>
              <a:tr h="26034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Potato</a:t>
                      </a:r>
                      <a:r>
                        <a:rPr lang="de-DE" sz="1800" kern="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78.1</a:t>
                      </a:r>
                      <a:endParaRPr lang="de-DE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de-DE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131139"/>
                  </a:ext>
                </a:extLst>
              </a:tr>
              <a:tr h="26034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Sugar beets</a:t>
                      </a:r>
                      <a:r>
                        <a:rPr lang="de-DE" sz="1800" kern="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endParaRPr lang="de-DE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de-DE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3548292"/>
                  </a:ext>
                </a:extLst>
              </a:tr>
              <a:tr h="26034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Vegetables</a:t>
                      </a:r>
                      <a:r>
                        <a:rPr lang="de-DE" sz="1800" kern="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96.8</a:t>
                      </a:r>
                      <a:endParaRPr lang="de-DE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de-DE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121489"/>
                  </a:ext>
                </a:extLst>
              </a:tr>
              <a:tr h="26034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Strawberries</a:t>
                      </a:r>
                      <a:r>
                        <a:rPr lang="de-DE" sz="1800" kern="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de-DE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115.7</a:t>
                      </a:r>
                      <a:endParaRPr lang="de-DE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de-DE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0848640"/>
                  </a:ext>
                </a:extLst>
              </a:tr>
              <a:tr h="26034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Grassland</a:t>
                      </a:r>
                      <a:r>
                        <a:rPr lang="de-DE" sz="1800" kern="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de-DE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103.7</a:t>
                      </a:r>
                      <a:endParaRPr lang="de-DE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3265988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F31B8B41-3F6E-4435-55B5-2DFA198E0209}"/>
              </a:ext>
            </a:extLst>
          </p:cNvPr>
          <p:cNvSpPr txBox="1"/>
          <p:nvPr/>
        </p:nvSpPr>
        <p:spPr>
          <a:xfrm>
            <a:off x="1063906" y="5458450"/>
            <a:ext cx="10064187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Laub et al. (2022), for strawberries the value for berries was considered.</a:t>
            </a:r>
            <a:endParaRPr lang="de-DE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de-DE" sz="12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Artru et al. (2018)</a:t>
            </a:r>
            <a:endParaRPr lang="de-DE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de-DE" sz="12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Zhang und Flottmann (2018)</a:t>
            </a:r>
            <a:endParaRPr lang="de-DE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2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strawberries the value for berries was taken from </a:t>
            </a:r>
            <a:r>
              <a:rPr lang="en-US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Laub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 (2022), which is in line with Tang et al. (2020) who found ca. 17% higher yields for strawberries grown in a greenhouse where 25.9% of the roof was covered with PV modules.</a:t>
            </a:r>
            <a:endParaRPr lang="de-DE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734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27C00-1412-D917-8357-6F7DD77CD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61AF02F3-3DEE-DE18-F232-FEEBF12C6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884" y="371755"/>
            <a:ext cx="2499639" cy="646331"/>
          </a:xfrm>
          <a:prstGeom prst="rect">
            <a:avLst/>
          </a:prstGeom>
        </p:spPr>
      </p:pic>
      <p:sp>
        <p:nvSpPr>
          <p:cNvPr id="7" name="Textplatzhalter 1">
            <a:extLst>
              <a:ext uri="{FF2B5EF4-FFF2-40B4-BE49-F238E27FC236}">
                <a16:creationId xmlns:a16="http://schemas.microsoft.com/office/drawing/2014/main" id="{495D247C-3990-F710-3B69-A9418654EFD0}"/>
              </a:ext>
            </a:extLst>
          </p:cNvPr>
          <p:cNvSpPr txBox="1">
            <a:spLocks/>
          </p:cNvSpPr>
          <p:nvPr/>
        </p:nvSpPr>
        <p:spPr>
          <a:xfrm>
            <a:off x="472476" y="371755"/>
            <a:ext cx="8370581" cy="572613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>
                <a:solidFill>
                  <a:srgbClr val="003F75"/>
                </a:solidFill>
                <a:latin typeface="Arial Black"/>
                <a:ea typeface="+mn-ea"/>
                <a:cs typeface="Arial Black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Scenarios for AV expansion in BW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76B9738-8F37-F960-18E8-53838C6B0C45}"/>
              </a:ext>
            </a:extLst>
          </p:cNvPr>
          <p:cNvSpPr txBox="1"/>
          <p:nvPr/>
        </p:nvSpPr>
        <p:spPr>
          <a:xfrm>
            <a:off x="472476" y="1562933"/>
            <a:ext cx="11472926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Three expansion scenarios were defined within expert workshops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 on 1, 3 or 5% of </a:t>
            </a:r>
            <a:r>
              <a:rPr lang="en-GB" sz="24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agricultural land</a:t>
            </a:r>
            <a:endParaRPr lang="en-GB" sz="24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addition, landscape quality was considered as restriction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kern="0" dirty="0">
                <a:latin typeface="Arial" panose="020B0604020202020204" pitchFamily="34" charset="0"/>
                <a:cs typeface="Arial" panose="020B0604020202020204" pitchFamily="34" charset="0"/>
              </a:rPr>
              <a:t>In all scenarios we considered legal and technical constraints, e. g. nature conservation areas or plot slope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272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3BE92-A543-EEAB-65AD-0EBC1B674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2EA9A6DC-1D8B-2927-CFE7-269F91257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884" y="371755"/>
            <a:ext cx="2499639" cy="646331"/>
          </a:xfrm>
          <a:prstGeom prst="rect">
            <a:avLst/>
          </a:prstGeom>
        </p:spPr>
      </p:pic>
      <p:sp>
        <p:nvSpPr>
          <p:cNvPr id="7" name="Textplatzhalter 1">
            <a:extLst>
              <a:ext uri="{FF2B5EF4-FFF2-40B4-BE49-F238E27FC236}">
                <a16:creationId xmlns:a16="http://schemas.microsoft.com/office/drawing/2014/main" id="{EAE1655B-1A6B-86DC-2878-FCD2020CFFB2}"/>
              </a:ext>
            </a:extLst>
          </p:cNvPr>
          <p:cNvSpPr txBox="1">
            <a:spLocks/>
          </p:cNvSpPr>
          <p:nvPr/>
        </p:nvSpPr>
        <p:spPr>
          <a:xfrm>
            <a:off x="472476" y="371755"/>
            <a:ext cx="8370581" cy="572613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>
                <a:solidFill>
                  <a:srgbClr val="003F75"/>
                </a:solidFill>
                <a:latin typeface="Arial Black"/>
                <a:ea typeface="+mn-ea"/>
                <a:cs typeface="Arial Black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Results: Placement of AV systems</a:t>
            </a:r>
          </a:p>
        </p:txBody>
      </p:sp>
      <p:pic>
        <p:nvPicPr>
          <p:cNvPr id="3" name="Grafik 2" descr="Ein Bild, das Text, Screenshot, Diagramm, Reihe enthält.&#10;&#10;Automatisch generierte Beschreibung">
            <a:extLst>
              <a:ext uri="{FF2B5EF4-FFF2-40B4-BE49-F238E27FC236}">
                <a16:creationId xmlns:a16="http://schemas.microsoft.com/office/drawing/2014/main" id="{8E50F3B0-2544-405D-E918-1403FA7F5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03" y="1378838"/>
            <a:ext cx="7691846" cy="45474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EC16304-00A0-6F9A-CAD2-F083FF490A65}"/>
              </a:ext>
            </a:extLst>
          </p:cNvPr>
          <p:cNvSpPr txBox="1"/>
          <p:nvPr/>
        </p:nvSpPr>
        <p:spPr>
          <a:xfrm>
            <a:off x="8843057" y="1378838"/>
            <a:ext cx="302099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2F5597"/>
                </a:solidFill>
              </a:rPr>
              <a:t>In Scenario 1 </a:t>
            </a:r>
            <a:r>
              <a:rPr lang="de-DE" sz="2400" dirty="0" err="1">
                <a:solidFill>
                  <a:srgbClr val="2F5597"/>
                </a:solidFill>
              </a:rPr>
              <a:t>about</a:t>
            </a:r>
            <a:r>
              <a:rPr lang="de-DE" sz="2400" dirty="0">
                <a:solidFill>
                  <a:srgbClr val="2F5597"/>
                </a:solidFill>
              </a:rPr>
              <a:t> 60% </a:t>
            </a:r>
            <a:r>
              <a:rPr lang="de-DE" sz="2400" dirty="0" err="1">
                <a:solidFill>
                  <a:srgbClr val="2F5597"/>
                </a:solidFill>
              </a:rPr>
              <a:t>of</a:t>
            </a:r>
            <a:r>
              <a:rPr lang="de-DE" sz="2400" dirty="0">
                <a:solidFill>
                  <a:srgbClr val="2F5597"/>
                </a:solidFill>
              </a:rPr>
              <a:t> AV </a:t>
            </a:r>
            <a:r>
              <a:rPr lang="de-DE" sz="2400" dirty="0" err="1">
                <a:solidFill>
                  <a:srgbClr val="2F5597"/>
                </a:solidFill>
              </a:rPr>
              <a:t>systems</a:t>
            </a:r>
            <a:r>
              <a:rPr lang="de-DE" sz="2400" dirty="0">
                <a:solidFill>
                  <a:srgbClr val="2F5597"/>
                </a:solidFill>
              </a:rPr>
              <a:t> </a:t>
            </a:r>
            <a:r>
              <a:rPr lang="de-DE" sz="2400" dirty="0" err="1">
                <a:solidFill>
                  <a:srgbClr val="2F5597"/>
                </a:solidFill>
              </a:rPr>
              <a:t>are</a:t>
            </a:r>
            <a:r>
              <a:rPr lang="de-DE" sz="2400" dirty="0">
                <a:solidFill>
                  <a:srgbClr val="2F5597"/>
                </a:solidFill>
              </a:rPr>
              <a:t> </a:t>
            </a:r>
            <a:r>
              <a:rPr lang="de-DE" sz="2400" dirty="0" err="1">
                <a:solidFill>
                  <a:srgbClr val="2F5597"/>
                </a:solidFill>
              </a:rPr>
              <a:t>installed</a:t>
            </a:r>
            <a:r>
              <a:rPr lang="de-DE" sz="2400" dirty="0">
                <a:solidFill>
                  <a:srgbClr val="2F5597"/>
                </a:solidFill>
              </a:rPr>
              <a:t> on </a:t>
            </a:r>
            <a:r>
              <a:rPr lang="de-DE" sz="2400" dirty="0" err="1">
                <a:solidFill>
                  <a:srgbClr val="2F5597"/>
                </a:solidFill>
              </a:rPr>
              <a:t>arable</a:t>
            </a:r>
            <a:r>
              <a:rPr lang="de-DE" sz="2400" dirty="0">
                <a:solidFill>
                  <a:srgbClr val="2F5597"/>
                </a:solidFill>
              </a:rPr>
              <a:t> </a:t>
            </a:r>
            <a:r>
              <a:rPr lang="de-DE" sz="2400" dirty="0" err="1">
                <a:solidFill>
                  <a:srgbClr val="2F5597"/>
                </a:solidFill>
              </a:rPr>
              <a:t>land</a:t>
            </a:r>
            <a:endParaRPr lang="de-DE" sz="2400" dirty="0">
              <a:solidFill>
                <a:srgbClr val="2F5597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rgbClr val="2F5597"/>
                </a:solidFill>
              </a:rPr>
              <a:t>Strawberries</a:t>
            </a:r>
            <a:r>
              <a:rPr lang="de-DE" sz="2400" dirty="0">
                <a:solidFill>
                  <a:srgbClr val="2F5597"/>
                </a:solidFill>
              </a:rPr>
              <a:t> and </a:t>
            </a:r>
            <a:r>
              <a:rPr lang="de-DE" sz="2400" dirty="0" err="1">
                <a:solidFill>
                  <a:srgbClr val="2F5597"/>
                </a:solidFill>
              </a:rPr>
              <a:t>cereals</a:t>
            </a:r>
            <a:r>
              <a:rPr lang="de-DE" sz="2400" dirty="0">
                <a:solidFill>
                  <a:srgbClr val="2F5597"/>
                </a:solidFill>
              </a:rPr>
              <a:t> </a:t>
            </a:r>
            <a:r>
              <a:rPr lang="de-DE" sz="2400" dirty="0" err="1">
                <a:solidFill>
                  <a:srgbClr val="2F5597"/>
                </a:solidFill>
              </a:rPr>
              <a:t>are</a:t>
            </a:r>
            <a:r>
              <a:rPr lang="de-DE" sz="2400" dirty="0">
                <a:solidFill>
                  <a:srgbClr val="2F5597"/>
                </a:solidFill>
              </a:rPr>
              <a:t> </a:t>
            </a:r>
            <a:r>
              <a:rPr lang="de-DE" sz="2400" dirty="0" err="1">
                <a:solidFill>
                  <a:srgbClr val="2F5597"/>
                </a:solidFill>
              </a:rPr>
              <a:t>the</a:t>
            </a:r>
            <a:r>
              <a:rPr lang="de-DE" sz="2400" dirty="0">
                <a:solidFill>
                  <a:srgbClr val="2F5597"/>
                </a:solidFill>
              </a:rPr>
              <a:t> </a:t>
            </a:r>
            <a:r>
              <a:rPr lang="de-DE" sz="2400" dirty="0" err="1">
                <a:solidFill>
                  <a:srgbClr val="2F5597"/>
                </a:solidFill>
              </a:rPr>
              <a:t>most</a:t>
            </a:r>
            <a:r>
              <a:rPr lang="de-DE" sz="2400" dirty="0">
                <a:solidFill>
                  <a:srgbClr val="2F5597"/>
                </a:solidFill>
              </a:rPr>
              <a:t> dominant </a:t>
            </a:r>
            <a:r>
              <a:rPr lang="de-DE" sz="2400" dirty="0" err="1">
                <a:solidFill>
                  <a:srgbClr val="2F5597"/>
                </a:solidFill>
              </a:rPr>
              <a:t>crops</a:t>
            </a:r>
            <a:r>
              <a:rPr lang="de-DE" sz="2400" dirty="0">
                <a:solidFill>
                  <a:srgbClr val="2F5597"/>
                </a:solidFill>
              </a:rPr>
              <a:t> </a:t>
            </a:r>
            <a:r>
              <a:rPr lang="de-DE" sz="2400" dirty="0" err="1">
                <a:solidFill>
                  <a:srgbClr val="2F5597"/>
                </a:solidFill>
              </a:rPr>
              <a:t>grown</a:t>
            </a:r>
            <a:r>
              <a:rPr lang="de-DE" sz="2400" dirty="0">
                <a:solidFill>
                  <a:srgbClr val="2F5597"/>
                </a:solidFill>
              </a:rPr>
              <a:t> in AV </a:t>
            </a:r>
            <a:r>
              <a:rPr lang="de-DE" sz="2400" dirty="0" err="1">
                <a:solidFill>
                  <a:srgbClr val="2F5597"/>
                </a:solidFill>
              </a:rPr>
              <a:t>systems</a:t>
            </a:r>
            <a:r>
              <a:rPr lang="de-DE" sz="2400" dirty="0">
                <a:solidFill>
                  <a:srgbClr val="2F5597"/>
                </a:solidFill>
              </a:rPr>
              <a:t> on </a:t>
            </a:r>
            <a:r>
              <a:rPr lang="de-DE" sz="2400" dirty="0" err="1">
                <a:solidFill>
                  <a:srgbClr val="2F5597"/>
                </a:solidFill>
              </a:rPr>
              <a:t>arable</a:t>
            </a:r>
            <a:r>
              <a:rPr lang="de-DE" sz="2400" dirty="0">
                <a:solidFill>
                  <a:srgbClr val="2F5597"/>
                </a:solidFill>
              </a:rPr>
              <a:t> </a:t>
            </a:r>
            <a:r>
              <a:rPr lang="de-DE" sz="2400" dirty="0" err="1">
                <a:solidFill>
                  <a:srgbClr val="2F5597"/>
                </a:solidFill>
              </a:rPr>
              <a:t>land</a:t>
            </a:r>
            <a:endParaRPr lang="de-DE" sz="2400" dirty="0">
              <a:solidFill>
                <a:srgbClr val="2F5597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2F5597"/>
                </a:solidFill>
              </a:rPr>
              <a:t>Further </a:t>
            </a:r>
            <a:r>
              <a:rPr lang="de-DE" sz="2400" dirty="0" err="1">
                <a:solidFill>
                  <a:srgbClr val="2F5597"/>
                </a:solidFill>
              </a:rPr>
              <a:t>expansion</a:t>
            </a:r>
            <a:r>
              <a:rPr lang="de-DE" sz="2400" dirty="0">
                <a:solidFill>
                  <a:srgbClr val="2F5597"/>
                </a:solidFill>
              </a:rPr>
              <a:t> </a:t>
            </a:r>
            <a:r>
              <a:rPr lang="de-DE" sz="2400" dirty="0" err="1">
                <a:solidFill>
                  <a:srgbClr val="2F5597"/>
                </a:solidFill>
              </a:rPr>
              <a:t>takes</a:t>
            </a:r>
            <a:r>
              <a:rPr lang="de-DE" sz="2400" dirty="0">
                <a:solidFill>
                  <a:srgbClr val="2F5597"/>
                </a:solidFill>
              </a:rPr>
              <a:t> </a:t>
            </a:r>
            <a:r>
              <a:rPr lang="de-DE" sz="2400" dirty="0" err="1">
                <a:solidFill>
                  <a:srgbClr val="2F5597"/>
                </a:solidFill>
              </a:rPr>
              <a:t>only</a:t>
            </a:r>
            <a:r>
              <a:rPr lang="de-DE" sz="2400" dirty="0">
                <a:solidFill>
                  <a:srgbClr val="2F5597"/>
                </a:solidFill>
              </a:rPr>
              <a:t> </a:t>
            </a:r>
            <a:r>
              <a:rPr lang="de-DE" sz="2400" dirty="0" err="1">
                <a:solidFill>
                  <a:srgbClr val="2F5597"/>
                </a:solidFill>
              </a:rPr>
              <a:t>place</a:t>
            </a:r>
            <a:r>
              <a:rPr lang="de-DE" sz="2400" dirty="0">
                <a:solidFill>
                  <a:srgbClr val="2F5597"/>
                </a:solidFill>
              </a:rPr>
              <a:t> on </a:t>
            </a:r>
            <a:r>
              <a:rPr lang="de-DE" sz="2400" dirty="0" err="1">
                <a:solidFill>
                  <a:srgbClr val="2F5597"/>
                </a:solidFill>
              </a:rPr>
              <a:t>grassland</a:t>
            </a:r>
            <a:endParaRPr lang="de-DE" sz="2400" dirty="0">
              <a:solidFill>
                <a:srgbClr val="2F5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879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C28EA-A61D-3AB2-A8BB-BF2B699AE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">
            <a:extLst>
              <a:ext uri="{FF2B5EF4-FFF2-40B4-BE49-F238E27FC236}">
                <a16:creationId xmlns:a16="http://schemas.microsoft.com/office/drawing/2014/main" id="{FAF520E2-243E-12DA-F449-DCFBD4740E98}"/>
              </a:ext>
            </a:extLst>
          </p:cNvPr>
          <p:cNvSpPr txBox="1">
            <a:spLocks/>
          </p:cNvSpPr>
          <p:nvPr/>
        </p:nvSpPr>
        <p:spPr>
          <a:xfrm>
            <a:off x="472477" y="221284"/>
            <a:ext cx="8370581" cy="572613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>
                <a:solidFill>
                  <a:srgbClr val="003F75"/>
                </a:solidFill>
                <a:latin typeface="Arial Black"/>
                <a:ea typeface="+mn-ea"/>
                <a:cs typeface="Arial Black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Economic and GHG emission impacts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C35CE207-6AD7-7BC3-A98E-5669338B3C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25297"/>
              </p:ext>
            </p:extLst>
          </p:nvPr>
        </p:nvGraphicFramePr>
        <p:xfrm>
          <a:off x="440981" y="867615"/>
          <a:ext cx="11278542" cy="5814262"/>
        </p:xfrm>
        <a:graphic>
          <a:graphicData uri="http://schemas.openxmlformats.org/drawingml/2006/table">
            <a:tbl>
              <a:tblPr firstRow="1" firstCol="1" bandRow="1"/>
              <a:tblGrid>
                <a:gridCol w="1260285">
                  <a:extLst>
                    <a:ext uri="{9D8B030D-6E8A-4147-A177-3AD203B41FA5}">
                      <a16:colId xmlns:a16="http://schemas.microsoft.com/office/drawing/2014/main" val="210068171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46378286"/>
                    </a:ext>
                  </a:extLst>
                </a:gridCol>
                <a:gridCol w="509030">
                  <a:extLst>
                    <a:ext uri="{9D8B030D-6E8A-4147-A177-3AD203B41FA5}">
                      <a16:colId xmlns:a16="http://schemas.microsoft.com/office/drawing/2014/main" val="1640283091"/>
                    </a:ext>
                  </a:extLst>
                </a:gridCol>
                <a:gridCol w="683504">
                  <a:extLst>
                    <a:ext uri="{9D8B030D-6E8A-4147-A177-3AD203B41FA5}">
                      <a16:colId xmlns:a16="http://schemas.microsoft.com/office/drawing/2014/main" val="32821259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59097438"/>
                    </a:ext>
                  </a:extLst>
                </a:gridCol>
                <a:gridCol w="596566">
                  <a:extLst>
                    <a:ext uri="{9D8B030D-6E8A-4147-A177-3AD203B41FA5}">
                      <a16:colId xmlns:a16="http://schemas.microsoft.com/office/drawing/2014/main" val="669551"/>
                    </a:ext>
                  </a:extLst>
                </a:gridCol>
                <a:gridCol w="1157160">
                  <a:extLst>
                    <a:ext uri="{9D8B030D-6E8A-4147-A177-3AD203B41FA5}">
                      <a16:colId xmlns:a16="http://schemas.microsoft.com/office/drawing/2014/main" val="3689564757"/>
                    </a:ext>
                  </a:extLst>
                </a:gridCol>
                <a:gridCol w="66987">
                  <a:extLst>
                    <a:ext uri="{9D8B030D-6E8A-4147-A177-3AD203B41FA5}">
                      <a16:colId xmlns:a16="http://schemas.microsoft.com/office/drawing/2014/main" val="571360649"/>
                    </a:ext>
                  </a:extLst>
                </a:gridCol>
                <a:gridCol w="683504">
                  <a:extLst>
                    <a:ext uri="{9D8B030D-6E8A-4147-A177-3AD203B41FA5}">
                      <a16:colId xmlns:a16="http://schemas.microsoft.com/office/drawing/2014/main" val="2545627617"/>
                    </a:ext>
                  </a:extLst>
                </a:gridCol>
                <a:gridCol w="1492916">
                  <a:extLst>
                    <a:ext uri="{9D8B030D-6E8A-4147-A177-3AD203B41FA5}">
                      <a16:colId xmlns:a16="http://schemas.microsoft.com/office/drawing/2014/main" val="723972869"/>
                    </a:ext>
                  </a:extLst>
                </a:gridCol>
                <a:gridCol w="66987">
                  <a:extLst>
                    <a:ext uri="{9D8B030D-6E8A-4147-A177-3AD203B41FA5}">
                      <a16:colId xmlns:a16="http://schemas.microsoft.com/office/drawing/2014/main" val="2304732799"/>
                    </a:ext>
                  </a:extLst>
                </a:gridCol>
                <a:gridCol w="849583">
                  <a:extLst>
                    <a:ext uri="{9D8B030D-6E8A-4147-A177-3AD203B41FA5}">
                      <a16:colId xmlns:a16="http://schemas.microsoft.com/office/drawing/2014/main" val="3489585724"/>
                    </a:ext>
                  </a:extLst>
                </a:gridCol>
                <a:gridCol w="594767">
                  <a:extLst>
                    <a:ext uri="{9D8B030D-6E8A-4147-A177-3AD203B41FA5}">
                      <a16:colId xmlns:a16="http://schemas.microsoft.com/office/drawing/2014/main" val="2061017043"/>
                    </a:ext>
                  </a:extLst>
                </a:gridCol>
                <a:gridCol w="850181">
                  <a:extLst>
                    <a:ext uri="{9D8B030D-6E8A-4147-A177-3AD203B41FA5}">
                      <a16:colId xmlns:a16="http://schemas.microsoft.com/office/drawing/2014/main" val="3116028675"/>
                    </a:ext>
                  </a:extLst>
                </a:gridCol>
                <a:gridCol w="683504">
                  <a:extLst>
                    <a:ext uri="{9D8B030D-6E8A-4147-A177-3AD203B41FA5}">
                      <a16:colId xmlns:a16="http://schemas.microsoft.com/office/drawing/2014/main" val="2155946576"/>
                    </a:ext>
                  </a:extLst>
                </a:gridCol>
                <a:gridCol w="683504">
                  <a:extLst>
                    <a:ext uri="{9D8B030D-6E8A-4147-A177-3AD203B41FA5}">
                      <a16:colId xmlns:a16="http://schemas.microsoft.com/office/drawing/2014/main" val="3097954613"/>
                    </a:ext>
                  </a:extLst>
                </a:gridCol>
                <a:gridCol w="683504">
                  <a:extLst>
                    <a:ext uri="{9D8B030D-6E8A-4147-A177-3AD203B41FA5}">
                      <a16:colId xmlns:a16="http://schemas.microsoft.com/office/drawing/2014/main" val="3811321823"/>
                    </a:ext>
                  </a:extLst>
                </a:gridCol>
              </a:tblGrid>
              <a:tr h="18586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00" b="1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Parameter</a:t>
                      </a:r>
                      <a:endParaRPr lang="de-DE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00" b="1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</a:t>
                      </a:r>
                      <a:endParaRPr lang="de-DE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 b="1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b="1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Changes in relation to reference scenario Scen_0 in</a:t>
                      </a:r>
                      <a:endParaRPr lang="de-DE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388147"/>
                  </a:ext>
                </a:extLst>
              </a:tr>
              <a:tr h="283783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00" b="1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Scen_0</a:t>
                      </a:r>
                      <a:endParaRPr lang="de-DE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00" b="1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Scen_A1</a:t>
                      </a:r>
                      <a:endParaRPr lang="de-DE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00" b="1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Scen_A3</a:t>
                      </a:r>
                      <a:endParaRPr lang="de-DE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00" b="1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Scen_A5</a:t>
                      </a:r>
                      <a:endParaRPr lang="de-DE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00" b="1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Scen_A5_0.9</a:t>
                      </a:r>
                      <a:endParaRPr lang="de-DE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00" b="1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Scen_A5_1.1</a:t>
                      </a:r>
                      <a:endParaRPr lang="de-DE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00" b="1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Scen_A5_</a:t>
                      </a:r>
                      <a:endParaRPr lang="de-DE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00" b="1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StwBerry_price</a:t>
                      </a:r>
                      <a:endParaRPr lang="de-DE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00" b="1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Scen_B1</a:t>
                      </a:r>
                      <a:endParaRPr lang="de-DE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00" b="1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Scen_B3</a:t>
                      </a:r>
                      <a:endParaRPr lang="de-DE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00" b="1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Scen_B5</a:t>
                      </a:r>
                      <a:endParaRPr lang="de-DE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339607"/>
                  </a:ext>
                </a:extLst>
              </a:tr>
              <a:tr h="28378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b="1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Marginal GM change per ha of AV </a:t>
                      </a:r>
                      <a:endParaRPr lang="de-DE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5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</a:t>
                      </a:r>
                      <a:endParaRPr lang="de-DE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5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5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-35</a:t>
                      </a:r>
                      <a:endParaRPr lang="de-DE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5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-37</a:t>
                      </a:r>
                      <a:endParaRPr lang="de-DE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5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-39</a:t>
                      </a:r>
                      <a:endParaRPr lang="de-DE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5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-76</a:t>
                      </a:r>
                      <a:endParaRPr lang="de-DE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5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de-DE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5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-39</a:t>
                      </a:r>
                      <a:endParaRPr lang="de-DE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5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-38</a:t>
                      </a:r>
                      <a:endParaRPr lang="de-DE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5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-59</a:t>
                      </a:r>
                      <a:endParaRPr lang="de-DE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5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-150</a:t>
                      </a:r>
                      <a:endParaRPr lang="de-DE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4984639"/>
                  </a:ext>
                </a:extLst>
              </a:tr>
              <a:tr h="9459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00" b="1" kern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Gross</a:t>
                      </a:r>
                      <a:r>
                        <a:rPr lang="de-DE" sz="1000" b="1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000" b="1" kern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margin</a:t>
                      </a:r>
                      <a:endParaRPr lang="de-DE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05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Mio. €</a:t>
                      </a:r>
                      <a:endParaRPr lang="de-DE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05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845.85</a:t>
                      </a:r>
                      <a:endParaRPr lang="de-DE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1.19%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1.08%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0.95%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-0.38%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2.57%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0.41%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1.15%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0.99%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-0.50%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5378151"/>
                  </a:ext>
                </a:extLst>
              </a:tr>
              <a:tr h="9459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00" b="1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05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05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2179250"/>
                  </a:ext>
                </a:extLst>
              </a:tr>
              <a:tr h="30745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00" b="1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Agricultural production</a:t>
                      </a:r>
                      <a:endParaRPr lang="de-DE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05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05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5005931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marL="10795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0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Food production</a:t>
                      </a:r>
                      <a:endParaRPr lang="de-DE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05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1,000 GE</a:t>
                      </a:r>
                      <a:endParaRPr lang="de-DE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05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94,415</a:t>
                      </a:r>
                      <a:endParaRPr lang="de-DE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-0.13%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-0.15%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-0.18%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-0.26%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-0.01%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-0.18%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-0.13%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-0.18%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-0.40%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204907"/>
                  </a:ext>
                </a:extLst>
              </a:tr>
              <a:tr h="9459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0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05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05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92802"/>
                  </a:ext>
                </a:extLst>
              </a:tr>
              <a:tr h="32353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b="1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GHG emissions in agricultural sector </a:t>
                      </a:r>
                      <a:endParaRPr lang="de-DE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1035266"/>
                  </a:ext>
                </a:extLst>
              </a:tr>
              <a:tr h="283783">
                <a:tc gridSpan="2">
                  <a:txBody>
                    <a:bodyPr/>
                    <a:lstStyle/>
                    <a:p>
                      <a:pPr marL="10795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Nitrous oxide emissions (direct- and indirect)</a:t>
                      </a:r>
                      <a:endParaRPr lang="de-DE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05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1,000 t CO</a:t>
                      </a:r>
                      <a:r>
                        <a:rPr lang="de-DE" sz="1050" kern="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de-DE" sz="105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050" kern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</a:t>
                      </a:r>
                      <a:r>
                        <a:rPr lang="de-DE" sz="105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de-DE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05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1,015</a:t>
                      </a:r>
                      <a:endParaRPr lang="de-DE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-0.14%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-0.20%</a:t>
                      </a:r>
                      <a:endParaRPr lang="de-DE" dirty="0"/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-0.27%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-0.44%</a:t>
                      </a:r>
                      <a:endParaRPr lang="de-DE" dirty="0"/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-0.05%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-0.26%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-0.14%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-0.25%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-0.49%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1047134"/>
                  </a:ext>
                </a:extLst>
              </a:tr>
              <a:tr h="94594"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0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05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05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dirty="0"/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dirty="0"/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846960"/>
                  </a:ext>
                </a:extLst>
              </a:tr>
              <a:tr h="28378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00" b="1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GHG emissions supply chain </a:t>
                      </a:r>
                      <a:endParaRPr lang="de-DE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05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1,000 t CO</a:t>
                      </a:r>
                      <a:r>
                        <a:rPr lang="de-DE" sz="1050" kern="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de-DE" sz="105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050" kern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</a:t>
                      </a:r>
                      <a:r>
                        <a:rPr lang="de-DE" sz="105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de-DE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05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1,319</a:t>
                      </a:r>
                      <a:endParaRPr lang="de-DE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-0.13%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-0.19%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-0.24%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-0.35%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-0.16%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-0.24%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-0.13%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-0.23%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-0.43%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4333870"/>
                  </a:ext>
                </a:extLst>
              </a:tr>
              <a:tr h="378377">
                <a:tc>
                  <a:txBody>
                    <a:bodyPr/>
                    <a:lstStyle/>
                    <a:p>
                      <a:pPr marL="10795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 </a:t>
                      </a:r>
                      <a:r>
                        <a:rPr lang="de-DE" sz="1000" kern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supply</a:t>
                      </a:r>
                      <a:endParaRPr lang="de-DE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05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1,000 t CO</a:t>
                      </a:r>
                      <a:r>
                        <a:rPr lang="de-DE" sz="1050" kern="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de-DE" sz="105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050" kern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</a:t>
                      </a:r>
                      <a:r>
                        <a:rPr lang="de-DE" sz="105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de-DE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05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05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de-DE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-1,334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-3,808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-6,289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-6,263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-6,328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-6,289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-1,333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-3,797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-6,439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6629067"/>
                  </a:ext>
                </a:extLst>
              </a:tr>
              <a:tr h="378377">
                <a:tc>
                  <a:txBody>
                    <a:bodyPr/>
                    <a:lstStyle/>
                    <a:p>
                      <a:pPr marL="10795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 </a:t>
                      </a:r>
                      <a:r>
                        <a:rPr lang="de-DE" sz="1000" kern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construction</a:t>
                      </a:r>
                      <a:r>
                        <a:rPr lang="de-DE" sz="10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de-DE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05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1,000 t CO</a:t>
                      </a:r>
                      <a:r>
                        <a:rPr lang="de-DE" sz="1050" kern="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de-DE" sz="105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050" kern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</a:t>
                      </a:r>
                      <a:r>
                        <a:rPr lang="de-DE" sz="105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de-DE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05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05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de-DE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349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580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580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582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580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349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583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689876"/>
                  </a:ext>
                </a:extLst>
              </a:tr>
              <a:tr h="28378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00" b="1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iLUC</a:t>
                      </a:r>
                      <a:endParaRPr lang="de-DE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05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1,000 t CO</a:t>
                      </a:r>
                      <a:r>
                        <a:rPr lang="de-DE" sz="1050" kern="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de-DE" sz="105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050" kern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</a:t>
                      </a:r>
                      <a:r>
                        <a:rPr lang="de-DE" sz="105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de-DE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05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de-DE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4.8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6.8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4.8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10.4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6821879"/>
                  </a:ext>
                </a:extLst>
              </a:tr>
              <a:tr h="9459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00" b="1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05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05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b="1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b="1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b="1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b="1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b="1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b="1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b="1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3710351"/>
                  </a:ext>
                </a:extLst>
              </a:tr>
              <a:tr h="28378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b="1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GHG emissions </a:t>
                      </a:r>
                      <a:endParaRPr lang="de-DE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050" b="1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1,000 t CO</a:t>
                      </a:r>
                      <a:r>
                        <a:rPr lang="de-DE" sz="1050" b="1" kern="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de-DE" sz="1050" b="1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050" b="1" kern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</a:t>
                      </a:r>
                      <a:r>
                        <a:rPr lang="de-DE" sz="1050" b="1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de-DE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050" b="1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2,334</a:t>
                      </a:r>
                      <a:endParaRPr lang="de-DE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1,117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-1,126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-3,375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-3,352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-3,413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-3,377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1,119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-1,115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-3,522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150604"/>
                  </a:ext>
                </a:extLst>
              </a:tr>
              <a:tr h="283783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000" b="1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de-DE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000" b="1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-52%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-148%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-245%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-244%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-246%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-245%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-52%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-148%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de-DE" sz="12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-251%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6" marR="1103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1063397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32275251-94B1-8ECE-16A5-B52DE5A67471}"/>
              </a:ext>
            </a:extLst>
          </p:cNvPr>
          <p:cNvSpPr/>
          <p:nvPr/>
        </p:nvSpPr>
        <p:spPr>
          <a:xfrm>
            <a:off x="11030674" y="2372812"/>
            <a:ext cx="720345" cy="4398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5E2F46-12BA-356F-1D64-55B9DA521E53}"/>
              </a:ext>
            </a:extLst>
          </p:cNvPr>
          <p:cNvSpPr/>
          <p:nvPr/>
        </p:nvSpPr>
        <p:spPr>
          <a:xfrm>
            <a:off x="7444452" y="5770466"/>
            <a:ext cx="720345" cy="4398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9115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E2321E03D2354E9190B577D56D54E7" ma:contentTypeVersion="2" ma:contentTypeDescription="Create a new document." ma:contentTypeScope="" ma:versionID="80c03c2860955ac14cd637859af16ff0">
  <xsd:schema xmlns:xsd="http://www.w3.org/2001/XMLSchema" xmlns:xs="http://www.w3.org/2001/XMLSchema" xmlns:p="http://schemas.microsoft.com/office/2006/metadata/properties" xmlns:ns1="http://schemas.microsoft.com/sharepoint/v3" xmlns:ns2="30355ef0-b855-4ebb-a92a-a6c79f7573fd" targetNamespace="http://schemas.microsoft.com/office/2006/metadata/properties" ma:root="true" ma:fieldsID="93666a9fa8e6f26f07a97bcd12991a47" ns1:_="" ns2:_="">
    <xsd:import namespace="http://schemas.microsoft.com/sharepoint/v3"/>
    <xsd:import namespace="30355ef0-b855-4ebb-a92a-a6c79f7573f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55ef0-b855-4ebb-a92a-a6c79f7573f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7D8E55A-FDE7-4B12-8A05-BC9C1F689828}"/>
</file>

<file path=customXml/itemProps2.xml><?xml version="1.0" encoding="utf-8"?>
<ds:datastoreItem xmlns:ds="http://schemas.openxmlformats.org/officeDocument/2006/customXml" ds:itemID="{65761F7C-35E4-4467-9EEC-E599A927326A}"/>
</file>

<file path=customXml/itemProps3.xml><?xml version="1.0" encoding="utf-8"?>
<ds:datastoreItem xmlns:ds="http://schemas.openxmlformats.org/officeDocument/2006/customXml" ds:itemID="{514087F7-4313-4AA9-8D0A-DD286737CE5B}"/>
</file>

<file path=customXml/itemProps4.xml><?xml version="1.0" encoding="utf-8"?>
<ds:datastoreItem xmlns:ds="http://schemas.openxmlformats.org/officeDocument/2006/customXml" ds:itemID="{54CC85F8-4DFC-413A-ACA3-866BC94EB23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1791</Words>
  <Application>Microsoft Macintosh PowerPoint</Application>
  <PresentationFormat>Breitbild</PresentationFormat>
  <Paragraphs>341</Paragraphs>
  <Slides>12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410b-PC137</dc:creator>
  <cp:lastModifiedBy>Christian Sponagel</cp:lastModifiedBy>
  <cp:revision>888</cp:revision>
  <dcterms:created xsi:type="dcterms:W3CDTF">2023-04-24T09:48:33Z</dcterms:created>
  <dcterms:modified xsi:type="dcterms:W3CDTF">2024-09-25T21:45:29Z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0x010100AAE2321E03D2354E9190B577D56D54E7</vt:lpwstr>
  </property>
</Properties>
</file>