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31"/>
  </p:notesMasterIdLst>
  <p:sldIdLst>
    <p:sldId id="655" r:id="rId3"/>
    <p:sldId id="257" r:id="rId4"/>
    <p:sldId id="482" r:id="rId5"/>
    <p:sldId id="477" r:id="rId6"/>
    <p:sldId id="363" r:id="rId7"/>
    <p:sldId id="664" r:id="rId8"/>
    <p:sldId id="537" r:id="rId9"/>
    <p:sldId id="665" r:id="rId10"/>
    <p:sldId id="656" r:id="rId11"/>
    <p:sldId id="657" r:id="rId12"/>
    <p:sldId id="658" r:id="rId13"/>
    <p:sldId id="668" r:id="rId14"/>
    <p:sldId id="667" r:id="rId15"/>
    <p:sldId id="659" r:id="rId16"/>
    <p:sldId id="661" r:id="rId17"/>
    <p:sldId id="640" r:id="rId18"/>
    <p:sldId id="645" r:id="rId19"/>
    <p:sldId id="476" r:id="rId20"/>
    <p:sldId id="631" r:id="rId21"/>
    <p:sldId id="593" r:id="rId22"/>
    <p:sldId id="663" r:id="rId23"/>
    <p:sldId id="550" r:id="rId24"/>
    <p:sldId id="586" r:id="rId25"/>
    <p:sldId id="256" r:id="rId26"/>
    <p:sldId id="662" r:id="rId27"/>
    <p:sldId id="258" r:id="rId28"/>
    <p:sldId id="545" r:id="rId29"/>
    <p:sldId id="666" r:id="rId3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Debbie Webster" initials="DW" lastIdx="9" clrIdx="0"/>
  <p:cmAuthor id="3" name="Karl Longley" initials="KL" lastIdx="1" clrIdx="1">
    <p:extLst>
      <p:ext uri="{19B8F6BF-5375-455C-9EA6-DF929625EA0E}">
        <p15:presenceInfo xmlns:p15="http://schemas.microsoft.com/office/powerpoint/2012/main" userId="Karl Longley" providerId="None"/>
      </p:ext>
    </p:extLst>
  </p:cmAuthor>
  <p:cmAuthor id="4" name="Karl Longley" initials="KL [2]" lastIdx="1" clrIdx="2">
    <p:extLst>
      <p:ext uri="{19B8F6BF-5375-455C-9EA6-DF929625EA0E}">
        <p15:presenceInfo xmlns:p15="http://schemas.microsoft.com/office/powerpoint/2012/main" userId="8543c053d9ac71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varScale="1">
        <p:scale>
          <a:sx n="138" d="100"/>
          <a:sy n="138" d="100"/>
        </p:scale>
        <p:origin x="126" y="378"/>
      </p:cViewPr>
      <p:guideLst/>
    </p:cSldViewPr>
  </p:slideViewPr>
  <p:notesTextViewPr>
    <p:cViewPr>
      <p:scale>
        <a:sx n="3" d="2"/>
        <a:sy n="3" d="2"/>
      </p:scale>
      <p:origin x="0" y="0"/>
    </p:cViewPr>
  </p:notesTextViewPr>
  <p:sorterViewPr>
    <p:cViewPr varScale="1">
      <p:scale>
        <a:sx n="100" d="100"/>
        <a:sy n="100" d="100"/>
      </p:scale>
      <p:origin x="0" y="-2958"/>
    </p:cViewPr>
  </p:sorterViewPr>
  <p:notesViewPr>
    <p:cSldViewPr snapToGrid="0">
      <p:cViewPr varScale="1">
        <p:scale>
          <a:sx n="65" d="100"/>
          <a:sy n="65" d="100"/>
        </p:scale>
        <p:origin x="333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4-09-13T13:27:32.526" idx="1">
    <p:pos x="10" y="10"/>
    <p:text>1. Realign slides with title.
2. Add info on IX+ treatment add slide of kale grn with treated water.
3. Incorporate reuse/resource recovery, econoimcs, sustainability and environment.
4. Growing demand for water suitable for agriculture and potable use with decreasing supplies available -- how to address this dilemna??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4-22T16:06:05.893" idx="1">
    <p:pos x="7250" y="304"/>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DDC6F85-FF9E-4E4B-9FFA-E259C77D9D44}" type="datetimeFigureOut">
              <a:rPr lang="en-US" smtClean="0"/>
              <a:t>9/26/2024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014ABFE-2AA1-45A9-9C38-8FDE10B310B6}" type="slidenum">
              <a:rPr lang="en-US" smtClean="0"/>
              <a:t>‹#›</a:t>
            </a:fld>
            <a:endParaRPr lang="en-US"/>
          </a:p>
        </p:txBody>
      </p:sp>
    </p:spTree>
    <p:extLst>
      <p:ext uri="{BB962C8B-B14F-4D97-AF65-F5344CB8AC3E}">
        <p14:creationId xmlns:p14="http://schemas.microsoft.com/office/powerpoint/2010/main" val="384408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rystalinks.com/seve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1494" indent="-289036">
              <a:defRPr>
                <a:solidFill>
                  <a:schemeClr val="tx1"/>
                </a:solidFill>
                <a:latin typeface="Tahoma" panose="020B0604030504040204" pitchFamily="34" charset="0"/>
              </a:defRPr>
            </a:lvl2pPr>
            <a:lvl3pPr marL="1156145" indent="-231229">
              <a:defRPr>
                <a:solidFill>
                  <a:schemeClr val="tx1"/>
                </a:solidFill>
                <a:latin typeface="Tahoma" panose="020B0604030504040204" pitchFamily="34" charset="0"/>
              </a:defRPr>
            </a:lvl3pPr>
            <a:lvl4pPr marL="1618602" indent="-231229">
              <a:defRPr>
                <a:solidFill>
                  <a:schemeClr val="tx1"/>
                </a:solidFill>
                <a:latin typeface="Tahoma" panose="020B0604030504040204" pitchFamily="34" charset="0"/>
              </a:defRPr>
            </a:lvl4pPr>
            <a:lvl5pPr marL="2081060" indent="-231229">
              <a:defRPr>
                <a:solidFill>
                  <a:schemeClr val="tx1"/>
                </a:solidFill>
                <a:latin typeface="Tahoma" panose="020B0604030504040204" pitchFamily="34" charset="0"/>
              </a:defRPr>
            </a:lvl5pPr>
            <a:lvl6pPr marL="2543518" indent="-231229" eaLnBrk="0" fontAlgn="base" hangingPunct="0">
              <a:spcBef>
                <a:spcPct val="0"/>
              </a:spcBef>
              <a:spcAft>
                <a:spcPct val="0"/>
              </a:spcAft>
              <a:defRPr>
                <a:solidFill>
                  <a:schemeClr val="tx1"/>
                </a:solidFill>
                <a:latin typeface="Tahoma" panose="020B0604030504040204" pitchFamily="34" charset="0"/>
              </a:defRPr>
            </a:lvl6pPr>
            <a:lvl7pPr marL="3005976" indent="-231229" eaLnBrk="0" fontAlgn="base" hangingPunct="0">
              <a:spcBef>
                <a:spcPct val="0"/>
              </a:spcBef>
              <a:spcAft>
                <a:spcPct val="0"/>
              </a:spcAft>
              <a:defRPr>
                <a:solidFill>
                  <a:schemeClr val="tx1"/>
                </a:solidFill>
                <a:latin typeface="Tahoma" panose="020B0604030504040204" pitchFamily="34" charset="0"/>
              </a:defRPr>
            </a:lvl7pPr>
            <a:lvl8pPr marL="3468434" indent="-231229" eaLnBrk="0" fontAlgn="base" hangingPunct="0">
              <a:spcBef>
                <a:spcPct val="0"/>
              </a:spcBef>
              <a:spcAft>
                <a:spcPct val="0"/>
              </a:spcAft>
              <a:defRPr>
                <a:solidFill>
                  <a:schemeClr val="tx1"/>
                </a:solidFill>
                <a:latin typeface="Tahoma" panose="020B0604030504040204" pitchFamily="34" charset="0"/>
              </a:defRPr>
            </a:lvl8pPr>
            <a:lvl9pPr marL="3930891" indent="-231229" eaLnBrk="0" fontAlgn="base" hangingPunct="0">
              <a:spcBef>
                <a:spcPct val="0"/>
              </a:spcBef>
              <a:spcAft>
                <a:spcPct val="0"/>
              </a:spcAft>
              <a:defRPr>
                <a:solidFill>
                  <a:schemeClr val="tx1"/>
                </a:solidFill>
                <a:latin typeface="Tahoma" panose="020B0604030504040204" pitchFamily="34" charset="0"/>
              </a:defRPr>
            </a:lvl9pPr>
          </a:lstStyle>
          <a:p>
            <a:fld id="{05766F11-72B4-4EA9-902E-23820C7A0792}"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5123" name="Rectangle 2"/>
          <p:cNvSpPr>
            <a:spLocks noGrp="1" noRot="1" noChangeAspect="1" noChangeArrowheads="1" noTextEdit="1"/>
          </p:cNvSpPr>
          <p:nvPr>
            <p:ph type="sldImg"/>
          </p:nvPr>
        </p:nvSpPr>
        <p:spPr>
          <a:xfrm>
            <a:off x="2195513" y="150813"/>
            <a:ext cx="2135187" cy="1200150"/>
          </a:xfrm>
          <a:ln/>
        </p:spPr>
      </p:sp>
      <p:sp>
        <p:nvSpPr>
          <p:cNvPr id="5124" name="Rectangle 3"/>
          <p:cNvSpPr>
            <a:spLocks noGrp="1" noChangeArrowheads="1"/>
          </p:cNvSpPr>
          <p:nvPr>
            <p:ph type="body" idx="1"/>
          </p:nvPr>
        </p:nvSpPr>
        <p:spPr>
          <a:xfrm>
            <a:off x="463339" y="1590657"/>
            <a:ext cx="6100621" cy="2873446"/>
          </a:xfrm>
          <a:noFill/>
        </p:spPr>
        <p:txBody>
          <a:bodyPr/>
          <a:lstStyle/>
          <a:p>
            <a:pPr eaLnBrk="1" hangingPunct="1"/>
            <a:endParaRPr lang="en-US" altLang="en-US" sz="1400">
              <a:cs typeface="Times New Roman" panose="02020603050405020304" pitchFamily="18" charset="0"/>
            </a:endParaRPr>
          </a:p>
        </p:txBody>
      </p:sp>
    </p:spTree>
    <p:extLst>
      <p:ext uri="{BB962C8B-B14F-4D97-AF65-F5344CB8AC3E}">
        <p14:creationId xmlns:p14="http://schemas.microsoft.com/office/powerpoint/2010/main" val="192012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6540EF-C3D6-4104-9204-BD7A2C12BABD}" type="slidenum">
              <a:rPr lang="en-US" smtClean="0"/>
              <a:pPr>
                <a:defRPr/>
              </a:pPr>
              <a:t>17</a:t>
            </a:fld>
            <a:endParaRPr lang="en-US" dirty="0"/>
          </a:p>
        </p:txBody>
      </p:sp>
    </p:spTree>
    <p:extLst>
      <p:ext uri="{BB962C8B-B14F-4D97-AF65-F5344CB8AC3E}">
        <p14:creationId xmlns:p14="http://schemas.microsoft.com/office/powerpoint/2010/main" val="334181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1494" indent="-289036">
              <a:defRPr>
                <a:solidFill>
                  <a:schemeClr val="tx1"/>
                </a:solidFill>
                <a:latin typeface="Tahoma" panose="020B0604030504040204" pitchFamily="34" charset="0"/>
              </a:defRPr>
            </a:lvl2pPr>
            <a:lvl3pPr marL="1156145" indent="-231229">
              <a:defRPr>
                <a:solidFill>
                  <a:schemeClr val="tx1"/>
                </a:solidFill>
                <a:latin typeface="Tahoma" panose="020B0604030504040204" pitchFamily="34" charset="0"/>
              </a:defRPr>
            </a:lvl3pPr>
            <a:lvl4pPr marL="1618602" indent="-231229">
              <a:defRPr>
                <a:solidFill>
                  <a:schemeClr val="tx1"/>
                </a:solidFill>
                <a:latin typeface="Tahoma" panose="020B0604030504040204" pitchFamily="34" charset="0"/>
              </a:defRPr>
            </a:lvl4pPr>
            <a:lvl5pPr marL="2081060" indent="-231229">
              <a:defRPr>
                <a:solidFill>
                  <a:schemeClr val="tx1"/>
                </a:solidFill>
                <a:latin typeface="Tahoma" panose="020B0604030504040204" pitchFamily="34" charset="0"/>
              </a:defRPr>
            </a:lvl5pPr>
            <a:lvl6pPr marL="2543518" indent="-231229" eaLnBrk="0" fontAlgn="base" hangingPunct="0">
              <a:spcBef>
                <a:spcPct val="0"/>
              </a:spcBef>
              <a:spcAft>
                <a:spcPct val="0"/>
              </a:spcAft>
              <a:defRPr>
                <a:solidFill>
                  <a:schemeClr val="tx1"/>
                </a:solidFill>
                <a:latin typeface="Tahoma" panose="020B0604030504040204" pitchFamily="34" charset="0"/>
              </a:defRPr>
            </a:lvl6pPr>
            <a:lvl7pPr marL="3005976" indent="-231229" eaLnBrk="0" fontAlgn="base" hangingPunct="0">
              <a:spcBef>
                <a:spcPct val="0"/>
              </a:spcBef>
              <a:spcAft>
                <a:spcPct val="0"/>
              </a:spcAft>
              <a:defRPr>
                <a:solidFill>
                  <a:schemeClr val="tx1"/>
                </a:solidFill>
                <a:latin typeface="Tahoma" panose="020B0604030504040204" pitchFamily="34" charset="0"/>
              </a:defRPr>
            </a:lvl7pPr>
            <a:lvl8pPr marL="3468434" indent="-231229" eaLnBrk="0" fontAlgn="base" hangingPunct="0">
              <a:spcBef>
                <a:spcPct val="0"/>
              </a:spcBef>
              <a:spcAft>
                <a:spcPct val="0"/>
              </a:spcAft>
              <a:defRPr>
                <a:solidFill>
                  <a:schemeClr val="tx1"/>
                </a:solidFill>
                <a:latin typeface="Tahoma" panose="020B0604030504040204" pitchFamily="34" charset="0"/>
              </a:defRPr>
            </a:lvl8pPr>
            <a:lvl9pPr marL="3930891" indent="-231229" eaLnBrk="0" fontAlgn="base" hangingPunct="0">
              <a:spcBef>
                <a:spcPct val="0"/>
              </a:spcBef>
              <a:spcAft>
                <a:spcPct val="0"/>
              </a:spcAft>
              <a:defRPr>
                <a:solidFill>
                  <a:schemeClr val="tx1"/>
                </a:solidFill>
                <a:latin typeface="Tahoma" panose="020B0604030504040204" pitchFamily="34" charset="0"/>
              </a:defRPr>
            </a:lvl9pPr>
          </a:lstStyle>
          <a:p>
            <a:fld id="{E42A1838-2F86-43CC-A135-FA5EDD5D7FBF}"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398463" y="692150"/>
            <a:ext cx="6156325" cy="3463925"/>
          </a:xfrm>
          <a:ln/>
        </p:spPr>
      </p:sp>
      <p:sp>
        <p:nvSpPr>
          <p:cNvPr id="7172" name="Rectangle 3"/>
          <p:cNvSpPr>
            <a:spLocks noGrp="1" noChangeArrowheads="1"/>
          </p:cNvSpPr>
          <p:nvPr>
            <p:ph type="body" idx="1"/>
          </p:nvPr>
        </p:nvSpPr>
        <p:spPr>
          <a:noFill/>
        </p:spPr>
        <p:txBody>
          <a:bodyPr/>
          <a:lstStyle/>
          <a:p>
            <a:r>
              <a:rPr lang="en-US" altLang="en-US" dirty="0"/>
              <a:t>Both the areas around the </a:t>
            </a:r>
            <a:r>
              <a:rPr lang="en-US" altLang="en-US" dirty="0" err="1"/>
              <a:t>Euphratges</a:t>
            </a:r>
            <a:r>
              <a:rPr lang="en-US" altLang="en-US" dirty="0"/>
              <a:t> River near Babylon and the SJV have a history of being rich irrigated agricultural areas.  Both however are victims of salt build up in the soil due to irrigation that is a step towards desertification.</a:t>
            </a:r>
          </a:p>
          <a:p>
            <a:pPr eaLnBrk="1" hangingPunct="1"/>
            <a:endParaRPr lang="en-US" altLang="en-US" dirty="0"/>
          </a:p>
          <a:p>
            <a:pPr eaLnBrk="1" hangingPunct="1"/>
            <a:r>
              <a:rPr lang="en-US" altLang="en-US" dirty="0"/>
              <a:t>Located in Mesopotamia.  The ancient Hanging Gardens of Babylon in the palace of Nebuchadnezzar II (604-562 BC) is one of the </a:t>
            </a:r>
            <a:r>
              <a:rPr lang="en-US" altLang="en-US" dirty="0">
                <a:hlinkClick r:id="rId3"/>
              </a:rPr>
              <a:t>Seven Wonders of the World</a:t>
            </a:r>
            <a:r>
              <a:rPr lang="en-US" altLang="en-US" dirty="0"/>
              <a:t>. The greatness of this achievement serves as an indication of the level of ancient Babylonian art and architecture. </a:t>
            </a:r>
          </a:p>
          <a:p>
            <a:pPr eaLnBrk="1" hangingPunct="1"/>
            <a:r>
              <a:rPr lang="en-US" altLang="en-US" dirty="0"/>
              <a:t>The Hanging Gardens were built on top of stone arches 23 </a:t>
            </a:r>
            <a:r>
              <a:rPr lang="en-US" altLang="en-US" dirty="0" err="1"/>
              <a:t>metres</a:t>
            </a:r>
            <a:r>
              <a:rPr lang="en-US" altLang="en-US" dirty="0"/>
              <a:t> above ground and watered from the Euphrates by a complicated mechanical system. The Hanging Gardens of Babylon, built by King Nebuchadnezzar II about 600 BC, were a </a:t>
            </a:r>
            <a:r>
              <a:rPr lang="en-US" altLang="en-US" dirty="0" err="1"/>
              <a:t>mountainlike</a:t>
            </a:r>
            <a:r>
              <a:rPr lang="en-US" altLang="en-US" dirty="0"/>
              <a:t> series of planted terraces. </a:t>
            </a:r>
          </a:p>
          <a:p>
            <a:pPr eaLnBrk="1" hangingPunct="1"/>
            <a:r>
              <a:rPr lang="en-US" altLang="en-US" dirty="0"/>
              <a:t>The Hanging Gardens of Babylon were a series of terraces filled with plants. Excavations have found an elaborate tunnel and pulley system that apparently brought water from the ground level to the top terrace. </a:t>
            </a:r>
          </a:p>
          <a:p>
            <a:pPr eaLnBrk="1" hangingPunct="1"/>
            <a:r>
              <a:rPr lang="en-US" altLang="en-US" dirty="0"/>
              <a:t>http://www.crystalinks.com/babylonian.html</a:t>
            </a:r>
          </a:p>
        </p:txBody>
      </p:sp>
    </p:spTree>
    <p:extLst>
      <p:ext uri="{BB962C8B-B14F-4D97-AF65-F5344CB8AC3E}">
        <p14:creationId xmlns:p14="http://schemas.microsoft.com/office/powerpoint/2010/main" val="347230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a:t>Size</a:t>
            </a:r>
            <a:r>
              <a:rPr lang="en-US" altLang="en-US" baseline="0" dirty="0"/>
              <a:t> and significance of Central Valley Region</a:t>
            </a:r>
            <a:endParaRPr lang="en-US" altLang="en-US" dirty="0"/>
          </a:p>
        </p:txBody>
      </p:sp>
    </p:spTree>
    <p:extLst>
      <p:ext uri="{BB962C8B-B14F-4D97-AF65-F5344CB8AC3E}">
        <p14:creationId xmlns:p14="http://schemas.microsoft.com/office/powerpoint/2010/main" val="429334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0988">
              <a:lnSpc>
                <a:spcPct val="95000"/>
              </a:lnSpc>
              <a:spcBef>
                <a:spcPts val="0"/>
              </a:spcBef>
            </a:pPr>
            <a:r>
              <a:rPr lang="en-US" sz="1600" dirty="0">
                <a:solidFill>
                  <a:schemeClr val="tx1"/>
                </a:solidFill>
              </a:rPr>
              <a:t>Salt Control Program</a:t>
            </a:r>
          </a:p>
          <a:p>
            <a:pPr marL="628650" indent="-290513">
              <a:lnSpc>
                <a:spcPct val="95000"/>
              </a:lnSpc>
              <a:spcBef>
                <a:spcPts val="0"/>
              </a:spcBef>
              <a:buClrTx/>
              <a:buFont typeface="Courier New" panose="02070309020205020404" pitchFamily="49" charset="0"/>
              <a:buChar char="─"/>
            </a:pPr>
            <a:r>
              <a:rPr lang="en-US" sz="1600" dirty="0"/>
              <a:t>First 10 years (Phase I) - P&amp;O Study support: $357,000 to $696,000 per year</a:t>
            </a:r>
          </a:p>
          <a:p>
            <a:pPr marL="628650" indent="-290513">
              <a:lnSpc>
                <a:spcPct val="95000"/>
              </a:lnSpc>
              <a:spcBef>
                <a:spcPts val="0"/>
              </a:spcBef>
              <a:buClrTx/>
              <a:buFont typeface="Courier New" panose="02070309020205020404" pitchFamily="49" charset="0"/>
              <a:buChar char="─"/>
            </a:pPr>
            <a:r>
              <a:rPr lang="en-US" sz="1600" dirty="0"/>
              <a:t>After 10 years (Phases II and III) – Costs speculative at this time; will be revised after the completion of the P&amp;O Study</a:t>
            </a:r>
          </a:p>
          <a:p>
            <a:pPr marL="285750" lvl="2" indent="-280988">
              <a:lnSpc>
                <a:spcPct val="95000"/>
              </a:lnSpc>
              <a:spcBef>
                <a:spcPts val="0"/>
              </a:spcBef>
            </a:pPr>
            <a:r>
              <a:rPr lang="en-US" sz="1600" dirty="0">
                <a:solidFill>
                  <a:schemeClr val="tx1"/>
                </a:solidFill>
              </a:rPr>
              <a:t>Nitrate Control Program</a:t>
            </a:r>
          </a:p>
          <a:p>
            <a:pPr marL="628650" indent="-290513">
              <a:lnSpc>
                <a:spcPct val="95000"/>
              </a:lnSpc>
              <a:spcBef>
                <a:spcPts val="0"/>
              </a:spcBef>
              <a:buClrTx/>
              <a:buFont typeface="Courier New" panose="02070309020205020404" pitchFamily="49" charset="0"/>
              <a:buChar char="─"/>
            </a:pPr>
            <a:r>
              <a:rPr lang="en-US" sz="1600" dirty="0"/>
              <a:t>Providing short-term safe drinking water supplies and development of Management Zones in Priority 1 and 2 basins/</a:t>
            </a:r>
            <a:r>
              <a:rPr lang="en-US" sz="1600" dirty="0" err="1"/>
              <a:t>subbasins</a:t>
            </a:r>
            <a:r>
              <a:rPr lang="en-US" sz="1600" dirty="0"/>
              <a:t> - $24.1 million $35.9 million per year</a:t>
            </a:r>
          </a:p>
          <a:p>
            <a:pPr marL="628650" indent="-290513">
              <a:lnSpc>
                <a:spcPct val="95000"/>
              </a:lnSpc>
              <a:spcBef>
                <a:spcPts val="0"/>
              </a:spcBef>
              <a:buClrTx/>
              <a:buFont typeface="Courier New" panose="02070309020205020404" pitchFamily="49" charset="0"/>
              <a:buChar char="─"/>
            </a:pPr>
            <a:r>
              <a:rPr lang="en-US" sz="1600" dirty="0"/>
              <a:t>Costs associated with long-term restoration efforts speculative at this time</a:t>
            </a:r>
          </a:p>
          <a:p>
            <a:pPr marL="285750" lvl="2" indent="-280988">
              <a:lnSpc>
                <a:spcPct val="95000"/>
              </a:lnSpc>
              <a:spcBef>
                <a:spcPts val="0"/>
              </a:spcBef>
            </a:pPr>
            <a:r>
              <a:rPr lang="en-US" sz="1600" dirty="0">
                <a:solidFill>
                  <a:schemeClr val="tx1"/>
                </a:solidFill>
              </a:rPr>
              <a:t>Surveillance and Monitoring Program</a:t>
            </a:r>
          </a:p>
          <a:p>
            <a:pPr marL="688975" indent="-350838">
              <a:lnSpc>
                <a:spcPct val="95000"/>
              </a:lnSpc>
              <a:spcBef>
                <a:spcPts val="0"/>
              </a:spcBef>
              <a:buClrTx/>
              <a:buFont typeface="Courier New" panose="02070309020205020404" pitchFamily="49" charset="0"/>
              <a:buChar char="─"/>
            </a:pPr>
            <a:r>
              <a:rPr lang="en-US" sz="1600" dirty="0"/>
              <a:t>$70,000 to $130,000 per year</a:t>
            </a:r>
          </a:p>
          <a:p>
            <a:endParaRPr lang="en-US" sz="1600"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48BEDC-F395-4F7D-AE71-8173BAE7409A}" type="slidenum">
              <a:rPr lang="en-US" smtClean="0"/>
              <a:t>20</a:t>
            </a:fld>
            <a:endParaRPr lang="en-US"/>
          </a:p>
        </p:txBody>
      </p:sp>
    </p:spTree>
    <p:extLst>
      <p:ext uri="{BB962C8B-B14F-4D97-AF65-F5344CB8AC3E}">
        <p14:creationId xmlns:p14="http://schemas.microsoft.com/office/powerpoint/2010/main" val="341243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48BEDC-F395-4F7D-AE71-8173BAE7409A}" type="slidenum">
              <a:rPr lang="en-US" smtClean="0"/>
              <a:t>22</a:t>
            </a:fld>
            <a:endParaRPr lang="en-US"/>
          </a:p>
        </p:txBody>
      </p:sp>
    </p:spTree>
    <p:extLst>
      <p:ext uri="{BB962C8B-B14F-4D97-AF65-F5344CB8AC3E}">
        <p14:creationId xmlns:p14="http://schemas.microsoft.com/office/powerpoint/2010/main" val="179407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indent="-346075">
              <a:lnSpc>
                <a:spcPct val="95000"/>
              </a:lnSpc>
              <a:spcBef>
                <a:spcPts val="0"/>
              </a:spcBef>
              <a:buClr>
                <a:schemeClr val="tx1"/>
              </a:buClr>
              <a:buFont typeface="Arial" panose="020B0604020202020204" pitchFamily="34" charset="0"/>
              <a:buChar char="•"/>
            </a:pPr>
            <a:r>
              <a:rPr lang="en-US" sz="1600" dirty="0">
                <a:latin typeface="+mn-lt"/>
              </a:rPr>
              <a:t>Only available for discharges to groundwater</a:t>
            </a:r>
          </a:p>
          <a:p>
            <a:pPr marL="346075" indent="-346075">
              <a:lnSpc>
                <a:spcPct val="95000"/>
              </a:lnSpc>
              <a:spcBef>
                <a:spcPts val="0"/>
              </a:spcBef>
              <a:buClr>
                <a:schemeClr val="tx1"/>
              </a:buClr>
              <a:buFont typeface="Arial" panose="020B0604020202020204" pitchFamily="34" charset="0"/>
              <a:buChar char="•"/>
            </a:pPr>
            <a:r>
              <a:rPr lang="en-US" sz="1600" dirty="0">
                <a:latin typeface="+mn-lt"/>
              </a:rPr>
              <a:t>Should be located in the same basin or management zone as the discharge(s)</a:t>
            </a:r>
          </a:p>
          <a:p>
            <a:pPr marL="346075" indent="-346075">
              <a:lnSpc>
                <a:spcPct val="95000"/>
              </a:lnSpc>
              <a:spcBef>
                <a:spcPts val="0"/>
              </a:spcBef>
              <a:buClr>
                <a:schemeClr val="tx1"/>
              </a:buClr>
              <a:buFont typeface="Arial" panose="020B0604020202020204" pitchFamily="34" charset="0"/>
              <a:buChar char="•"/>
            </a:pPr>
            <a:r>
              <a:rPr lang="en-US" sz="1600" dirty="0">
                <a:latin typeface="+mn-lt"/>
              </a:rPr>
              <a:t>Shall be for substantially the same pollutant. </a:t>
            </a:r>
          </a:p>
          <a:p>
            <a:pPr marL="346075" indent="-346075">
              <a:lnSpc>
                <a:spcPct val="95000"/>
              </a:lnSpc>
              <a:spcBef>
                <a:spcPts val="0"/>
              </a:spcBef>
              <a:buClr>
                <a:schemeClr val="tx1"/>
              </a:buClr>
              <a:buFont typeface="Arial" panose="020B0604020202020204" pitchFamily="34" charset="0"/>
              <a:buChar char="•"/>
            </a:pPr>
            <a:r>
              <a:rPr lang="en-US" sz="1600" dirty="0">
                <a:latin typeface="+mn-lt"/>
              </a:rPr>
              <a:t>Net effect will be functionally-equivalent to or better than what would have occurred by requiring traditional compliance or by prohibiting the discharge</a:t>
            </a:r>
          </a:p>
          <a:p>
            <a:pPr marL="346075" indent="-346075">
              <a:lnSpc>
                <a:spcPct val="95000"/>
              </a:lnSpc>
              <a:spcBef>
                <a:spcPts val="0"/>
              </a:spcBef>
              <a:buClr>
                <a:schemeClr val="tx1"/>
              </a:buClr>
              <a:buFont typeface="Arial" panose="020B0604020202020204" pitchFamily="34" charset="0"/>
              <a:buChar char="•"/>
            </a:pPr>
            <a:r>
              <a:rPr lang="en-US" sz="1600" dirty="0">
                <a:latin typeface="+mn-lt"/>
              </a:rPr>
              <a:t>For groundwater basins with no assimilative capacity, offset ratio must be &gt; 1:1</a:t>
            </a:r>
          </a:p>
          <a:p>
            <a:pPr marL="346075" indent="-346075">
              <a:lnSpc>
                <a:spcPct val="95000"/>
              </a:lnSpc>
              <a:spcBef>
                <a:spcPts val="0"/>
              </a:spcBef>
              <a:buClr>
                <a:schemeClr val="tx1"/>
              </a:buClr>
              <a:buFont typeface="Arial" panose="020B0604020202020204" pitchFamily="34" charset="0"/>
              <a:buChar char="•"/>
            </a:pPr>
            <a:r>
              <a:rPr lang="en-US" sz="1600" dirty="0">
                <a:latin typeface="+mn-lt"/>
              </a:rPr>
              <a:t>Offsets can </a:t>
            </a:r>
            <a:r>
              <a:rPr lang="en-US" sz="1600" u="sng" dirty="0">
                <a:latin typeface="+mn-lt"/>
              </a:rPr>
              <a:t>not</a:t>
            </a:r>
            <a:r>
              <a:rPr lang="en-US" sz="1600" dirty="0">
                <a:latin typeface="+mn-lt"/>
              </a:rPr>
              <a:t>:</a:t>
            </a:r>
          </a:p>
          <a:p>
            <a:pPr marL="747713" lvl="1" indent="-346075">
              <a:lnSpc>
                <a:spcPct val="95000"/>
              </a:lnSpc>
              <a:spcBef>
                <a:spcPts val="0"/>
              </a:spcBef>
              <a:buClr>
                <a:schemeClr val="tx1"/>
              </a:buClr>
              <a:buFont typeface="Wingdings" panose="05000000000000000000" pitchFamily="2" charset="2"/>
              <a:buChar char="ü"/>
            </a:pPr>
            <a:r>
              <a:rPr lang="en-US" sz="1600" dirty="0">
                <a:solidFill>
                  <a:schemeClr val="tx1"/>
                </a:solidFill>
                <a:latin typeface="+mn-lt"/>
              </a:rPr>
              <a:t>Result in unmitigated localized impairments to sensitive areas with drinking water wells</a:t>
            </a:r>
          </a:p>
          <a:p>
            <a:pPr marL="747713" lvl="1" indent="-346075">
              <a:lnSpc>
                <a:spcPct val="95000"/>
              </a:lnSpc>
              <a:spcBef>
                <a:spcPts val="0"/>
              </a:spcBef>
              <a:buClr>
                <a:schemeClr val="tx1"/>
              </a:buClr>
              <a:buFont typeface="Wingdings" panose="05000000000000000000" pitchFamily="2" charset="2"/>
              <a:buChar char="ü"/>
            </a:pPr>
            <a:r>
              <a:rPr lang="en-US" sz="1600" dirty="0">
                <a:solidFill>
                  <a:schemeClr val="tx1"/>
                </a:solidFill>
                <a:latin typeface="+mn-lt"/>
              </a:rPr>
              <a:t>Have a disproportionate impact on disadvantaged communities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48BEDC-F395-4F7D-AE71-8173BAE7409A}" type="slidenum">
              <a:rPr lang="en-US" smtClean="0"/>
              <a:t>23</a:t>
            </a:fld>
            <a:endParaRPr lang="en-US"/>
          </a:p>
        </p:txBody>
      </p:sp>
    </p:spTree>
    <p:extLst>
      <p:ext uri="{BB962C8B-B14F-4D97-AF65-F5344CB8AC3E}">
        <p14:creationId xmlns:p14="http://schemas.microsoft.com/office/powerpoint/2010/main" val="219001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14ABFE-2AA1-45A9-9C38-8FDE10B310B6}" type="slidenum">
              <a:rPr lang="en-US" smtClean="0"/>
              <a:t>27</a:t>
            </a:fld>
            <a:endParaRPr lang="en-US"/>
          </a:p>
        </p:txBody>
      </p:sp>
    </p:spTree>
    <p:extLst>
      <p:ext uri="{BB962C8B-B14F-4D97-AF65-F5344CB8AC3E}">
        <p14:creationId xmlns:p14="http://schemas.microsoft.com/office/powerpoint/2010/main" val="168214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not new and the amount of land salinized exceeds 77 million acres.  However, an article in the Smithsonian magazine states that about 7.7 square miles of land in arid and semi-arid parts of the world is lost to salinization every day.</a:t>
            </a:r>
          </a:p>
          <a:p>
            <a:endParaRPr lang="en-US" dirty="0"/>
          </a:p>
        </p:txBody>
      </p:sp>
      <p:sp>
        <p:nvSpPr>
          <p:cNvPr id="4" name="Slide Number Placeholder 3"/>
          <p:cNvSpPr>
            <a:spLocks noGrp="1"/>
          </p:cNvSpPr>
          <p:nvPr>
            <p:ph type="sldNum" sz="quarter" idx="10"/>
          </p:nvPr>
        </p:nvSpPr>
        <p:spPr/>
        <p:txBody>
          <a:bodyPr/>
          <a:lstStyle/>
          <a:p>
            <a:fld id="{2014ABFE-2AA1-45A9-9C38-8FDE10B310B6}" type="slidenum">
              <a:rPr lang="en-US" smtClean="0"/>
              <a:t>2</a:t>
            </a:fld>
            <a:endParaRPr lang="en-US" dirty="0"/>
          </a:p>
        </p:txBody>
      </p:sp>
    </p:spTree>
    <p:extLst>
      <p:ext uri="{BB962C8B-B14F-4D97-AF65-F5344CB8AC3E}">
        <p14:creationId xmlns:p14="http://schemas.microsoft.com/office/powerpoint/2010/main" val="205988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5CADE7D-C2FF-42B6-BF3D-09DC7B0B41EE}" type="slidenum">
              <a:rPr lang="en-US" altLang="en-US"/>
              <a:pPr/>
              <a:t>3</a:t>
            </a:fld>
            <a:endParaRPr lang="en-US" altLang="en-US"/>
          </a:p>
        </p:txBody>
      </p:sp>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2C49D1B-C888-45EB-93BE-0CB8821CEA12}" type="slidenum">
              <a:rPr lang="en-AU" altLang="en-US" sz="1200"/>
              <a:pPr algn="r"/>
              <a:t>3</a:t>
            </a:fld>
            <a:endParaRPr lang="en-AU" altLang="en-US" sz="1200"/>
          </a:p>
        </p:txBody>
      </p:sp>
      <p:sp>
        <p:nvSpPr>
          <p:cNvPr id="37891" name="Rectangle 2"/>
          <p:cNvSpPr>
            <a:spLocks noGrp="1" noRot="1" noChangeAspect="1" noChangeArrowheads="1" noTextEdit="1"/>
          </p:cNvSpPr>
          <p:nvPr>
            <p:ph type="sldImg"/>
          </p:nvPr>
        </p:nvSpPr>
        <p:spPr>
          <a:xfrm>
            <a:off x="382588" y="685800"/>
            <a:ext cx="6094412" cy="3429000"/>
          </a:xfrm>
          <a:ln/>
          <a:extLst>
            <a:ext uri="{909E8E84-426E-40DD-AFC4-6F175D3DCCD1}">
              <a14:hiddenFill xmlns:a14="http://schemas.microsoft.com/office/drawing/2010/main">
                <a:noFill/>
              </a14:hiddenFill>
            </a:ext>
          </a:extLst>
        </p:spPr>
      </p:sp>
      <p:sp>
        <p:nvSpPr>
          <p:cNvPr id="37892" name="Rectangle 3"/>
          <p:cNvSpPr>
            <a:spLocks noGrp="1" noChangeArrowheads="1"/>
          </p:cNvSpPr>
          <p:nvPr>
            <p:ph type="body" idx="1"/>
          </p:nvPr>
        </p:nvSpPr>
        <p:spPr/>
        <p:txBody>
          <a:bodyPr/>
          <a:lstStyle/>
          <a:p>
            <a:pPr marL="228600" indent="-228600">
              <a:spcBef>
                <a:spcPct val="0"/>
              </a:spcBef>
            </a:pPr>
            <a:r>
              <a:rPr lang="en-US" altLang="en-US" dirty="0"/>
              <a:t>Different expressions of salinity </a:t>
            </a:r>
          </a:p>
          <a:p>
            <a:pPr marL="228600" indent="-228600">
              <a:spcBef>
                <a:spcPct val="0"/>
              </a:spcBef>
            </a:pPr>
            <a:r>
              <a:rPr lang="en-US" altLang="en-US" dirty="0"/>
              <a:t>Examples of salinity </a:t>
            </a:r>
          </a:p>
          <a:p>
            <a:pPr marL="228600" indent="-228600">
              <a:spcBef>
                <a:spcPct val="0"/>
              </a:spcBef>
              <a:buFontTx/>
              <a:buAutoNum type="arabicPeriod"/>
            </a:pPr>
            <a:r>
              <a:rPr lang="en-US" altLang="en-US" dirty="0"/>
              <a:t>Urban salinity</a:t>
            </a:r>
          </a:p>
          <a:p>
            <a:pPr marL="228600" indent="-228600">
              <a:spcBef>
                <a:spcPct val="0"/>
              </a:spcBef>
              <a:buFontTx/>
              <a:buAutoNum type="arabicPeriod"/>
            </a:pPr>
            <a:r>
              <a:rPr lang="en-US" altLang="en-US" dirty="0"/>
              <a:t>Dryland salinity</a:t>
            </a:r>
          </a:p>
          <a:p>
            <a:pPr marL="228600" indent="-228600">
              <a:spcBef>
                <a:spcPct val="0"/>
              </a:spcBef>
              <a:buFontTx/>
              <a:buAutoNum type="arabicPeriod"/>
            </a:pPr>
            <a:r>
              <a:rPr lang="en-US" altLang="en-US" dirty="0"/>
              <a:t>Dryland salinity</a:t>
            </a:r>
          </a:p>
          <a:p>
            <a:pPr marL="228600" indent="-228600">
              <a:spcBef>
                <a:spcPct val="0"/>
              </a:spcBef>
              <a:buFontTx/>
              <a:buAutoNum type="arabicPeriod"/>
            </a:pPr>
            <a:r>
              <a:rPr lang="en-US" altLang="en-US" dirty="0"/>
              <a:t>Irrigation salinity</a:t>
            </a:r>
            <a:endParaRPr lang="en-AU" altLang="en-US" dirty="0"/>
          </a:p>
          <a:p>
            <a:pPr marL="228600" indent="-228600">
              <a:spcBef>
                <a:spcPct val="0"/>
              </a:spcBef>
            </a:pPr>
            <a:endParaRPr lang="en-AU" altLang="en-US" dirty="0"/>
          </a:p>
        </p:txBody>
      </p:sp>
    </p:spTree>
    <p:extLst>
      <p:ext uri="{BB962C8B-B14F-4D97-AF65-F5344CB8AC3E}">
        <p14:creationId xmlns:p14="http://schemas.microsoft.com/office/powerpoint/2010/main" val="151567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1494" indent="-289036">
              <a:defRPr>
                <a:solidFill>
                  <a:schemeClr val="tx1"/>
                </a:solidFill>
                <a:latin typeface="Tahoma" panose="020B0604030504040204" pitchFamily="34" charset="0"/>
              </a:defRPr>
            </a:lvl2pPr>
            <a:lvl3pPr marL="1156145" indent="-231229">
              <a:defRPr>
                <a:solidFill>
                  <a:schemeClr val="tx1"/>
                </a:solidFill>
                <a:latin typeface="Tahoma" panose="020B0604030504040204" pitchFamily="34" charset="0"/>
              </a:defRPr>
            </a:lvl3pPr>
            <a:lvl4pPr marL="1618602" indent="-231229">
              <a:defRPr>
                <a:solidFill>
                  <a:schemeClr val="tx1"/>
                </a:solidFill>
                <a:latin typeface="Tahoma" panose="020B0604030504040204" pitchFamily="34" charset="0"/>
              </a:defRPr>
            </a:lvl4pPr>
            <a:lvl5pPr marL="2081060" indent="-231229">
              <a:defRPr>
                <a:solidFill>
                  <a:schemeClr val="tx1"/>
                </a:solidFill>
                <a:latin typeface="Tahoma" panose="020B0604030504040204" pitchFamily="34" charset="0"/>
              </a:defRPr>
            </a:lvl5pPr>
            <a:lvl6pPr marL="2543518" indent="-231229" eaLnBrk="0" fontAlgn="base" hangingPunct="0">
              <a:spcBef>
                <a:spcPct val="0"/>
              </a:spcBef>
              <a:spcAft>
                <a:spcPct val="0"/>
              </a:spcAft>
              <a:defRPr>
                <a:solidFill>
                  <a:schemeClr val="tx1"/>
                </a:solidFill>
                <a:latin typeface="Tahoma" panose="020B0604030504040204" pitchFamily="34" charset="0"/>
              </a:defRPr>
            </a:lvl6pPr>
            <a:lvl7pPr marL="3005976" indent="-231229" eaLnBrk="0" fontAlgn="base" hangingPunct="0">
              <a:spcBef>
                <a:spcPct val="0"/>
              </a:spcBef>
              <a:spcAft>
                <a:spcPct val="0"/>
              </a:spcAft>
              <a:defRPr>
                <a:solidFill>
                  <a:schemeClr val="tx1"/>
                </a:solidFill>
                <a:latin typeface="Tahoma" panose="020B0604030504040204" pitchFamily="34" charset="0"/>
              </a:defRPr>
            </a:lvl7pPr>
            <a:lvl8pPr marL="3468434" indent="-231229" eaLnBrk="0" fontAlgn="base" hangingPunct="0">
              <a:spcBef>
                <a:spcPct val="0"/>
              </a:spcBef>
              <a:spcAft>
                <a:spcPct val="0"/>
              </a:spcAft>
              <a:defRPr>
                <a:solidFill>
                  <a:schemeClr val="tx1"/>
                </a:solidFill>
                <a:latin typeface="Tahoma" panose="020B0604030504040204" pitchFamily="34" charset="0"/>
              </a:defRPr>
            </a:lvl8pPr>
            <a:lvl9pPr marL="3930891" indent="-231229" eaLnBrk="0" fontAlgn="base" hangingPunct="0">
              <a:spcBef>
                <a:spcPct val="0"/>
              </a:spcBef>
              <a:spcAft>
                <a:spcPct val="0"/>
              </a:spcAft>
              <a:defRPr>
                <a:solidFill>
                  <a:schemeClr val="tx1"/>
                </a:solidFill>
                <a:latin typeface="Tahoma" panose="020B0604030504040204" pitchFamily="34" charset="0"/>
              </a:defRPr>
            </a:lvl9pPr>
          </a:lstStyle>
          <a:p>
            <a:fld id="{5BC61782-5BD2-44D6-99FC-7B94281F9E84}"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xfrm>
            <a:off x="398463" y="692150"/>
            <a:ext cx="6156325" cy="3463925"/>
          </a:xfrm>
          <a:ln/>
        </p:spPr>
      </p:sp>
      <p:sp>
        <p:nvSpPr>
          <p:cNvPr id="9220" name="Rectangle 3"/>
          <p:cNvSpPr>
            <a:spLocks noGrp="1" noChangeArrowheads="1"/>
          </p:cNvSpPr>
          <p:nvPr>
            <p:ph type="body" idx="1"/>
          </p:nvPr>
        </p:nvSpPr>
        <p:spPr>
          <a:xfrm>
            <a:off x="398463" y="4444861"/>
            <a:ext cx="6002337" cy="4492662"/>
          </a:xfrm>
          <a:noFill/>
        </p:spPr>
        <p:txBody>
          <a:bodyPr/>
          <a:lstStyle/>
          <a:p>
            <a:pPr eaLnBrk="1" hangingPunct="1"/>
            <a:r>
              <a:rPr lang="en-US" altLang="en-US" sz="1400" dirty="0"/>
              <a:t>The picture on the left was taken in the area the Russian Far East and northeastern China.</a:t>
            </a:r>
          </a:p>
          <a:p>
            <a:pPr eaLnBrk="1" hangingPunct="1"/>
            <a:endParaRPr lang="en-US" altLang="en-US" sz="1400" dirty="0"/>
          </a:p>
          <a:p>
            <a:pPr eaLnBrk="1" hangingPunct="1"/>
            <a:r>
              <a:rPr lang="en-US" altLang="en-US" sz="1400" dirty="0"/>
              <a:t>The picture on the right is much closer to home – it was taken on the west side of the SJV in a large pond used to evaporate agriculture drainage water.</a:t>
            </a:r>
          </a:p>
          <a:p>
            <a:pPr eaLnBrk="1" hangingPunct="1"/>
            <a:endParaRPr lang="en-US" altLang="en-US" sz="1400" dirty="0"/>
          </a:p>
          <a:p>
            <a:pPr eaLnBrk="1" hangingPunct="1"/>
            <a:r>
              <a:rPr lang="en-US" altLang="en-US" sz="1400" dirty="0"/>
              <a:t>High levels of salt can:</a:t>
            </a:r>
          </a:p>
          <a:p>
            <a:pPr marL="171450" indent="-171450" eaLnBrk="1" hangingPunct="1">
              <a:buFont typeface="Arial" panose="020B0604020202020204" pitchFamily="34" charset="0"/>
              <a:buChar char="•"/>
            </a:pPr>
            <a:r>
              <a:rPr lang="en-US" altLang="en-US" sz="1400" dirty="0"/>
              <a:t>impair water quality, </a:t>
            </a:r>
          </a:p>
          <a:p>
            <a:pPr marL="171450" indent="-171450" eaLnBrk="1" hangingPunct="1">
              <a:buFont typeface="Arial" panose="020B0604020202020204" pitchFamily="34" charset="0"/>
              <a:buChar char="•"/>
            </a:pPr>
            <a:r>
              <a:rPr lang="en-US" altLang="en-US" sz="1400" dirty="0"/>
              <a:t>reduce crop production,</a:t>
            </a:r>
          </a:p>
          <a:p>
            <a:pPr marL="171450" indent="-171450" eaLnBrk="1" hangingPunct="1">
              <a:buFont typeface="Arial" panose="020B0604020202020204" pitchFamily="34" charset="0"/>
              <a:buChar char="•"/>
            </a:pPr>
            <a:r>
              <a:rPr lang="en-US" altLang="en-US" sz="1400" dirty="0"/>
              <a:t> affect drinking water</a:t>
            </a:r>
          </a:p>
          <a:p>
            <a:pPr marL="171450" indent="-171450" eaLnBrk="1" hangingPunct="1">
              <a:buFont typeface="Arial" panose="020B0604020202020204" pitchFamily="34" charset="0"/>
              <a:buChar char="•"/>
            </a:pPr>
            <a:r>
              <a:rPr lang="en-US" altLang="en-US" sz="1400" dirty="0"/>
              <a:t>supplies, and </a:t>
            </a:r>
          </a:p>
          <a:p>
            <a:pPr marL="171450" indent="-171450" eaLnBrk="1" hangingPunct="1">
              <a:buFont typeface="Arial" panose="020B0604020202020204" pitchFamily="34" charset="0"/>
              <a:buChar char="•"/>
            </a:pPr>
            <a:r>
              <a:rPr lang="en-US" altLang="en-US" sz="1400" dirty="0"/>
              <a:t>alter ecological functions and habitats. </a:t>
            </a:r>
          </a:p>
          <a:p>
            <a:pPr marL="171450" indent="-171450" eaLnBrk="1" hangingPunct="1">
              <a:buFont typeface="Arial" panose="020B0604020202020204" pitchFamily="34" charset="0"/>
              <a:buChar char="•"/>
            </a:pPr>
            <a:endParaRPr lang="en-US" altLang="en-US" sz="1400" dirty="0"/>
          </a:p>
          <a:p>
            <a:pPr eaLnBrk="1" hangingPunct="1"/>
            <a:r>
              <a:rPr lang="en-US" altLang="en-US" sz="1400" dirty="0"/>
              <a:t>Salt accumulation has resulted in:</a:t>
            </a:r>
          </a:p>
          <a:p>
            <a:pPr marL="171450" indent="-171450" eaLnBrk="1" hangingPunct="1">
              <a:buFont typeface="Arial" panose="020B0604020202020204" pitchFamily="34" charset="0"/>
              <a:buChar char="•"/>
            </a:pPr>
            <a:r>
              <a:rPr lang="en-US" altLang="en-US" sz="1400" dirty="0"/>
              <a:t>approximately 250,000 acres being taken out of production and </a:t>
            </a:r>
          </a:p>
          <a:p>
            <a:pPr marL="171450" indent="-171450" eaLnBrk="1" hangingPunct="1">
              <a:buFont typeface="Arial" panose="020B0604020202020204" pitchFamily="34" charset="0"/>
              <a:buChar char="•"/>
            </a:pPr>
            <a:r>
              <a:rPr lang="en-US" altLang="en-US" sz="1400" dirty="0"/>
              <a:t>1.5 million acres out of approx. 7 M irrigated acres salinity impaired in the Valley. </a:t>
            </a:r>
          </a:p>
          <a:p>
            <a:pPr eaLnBrk="1" hangingPunct="1"/>
            <a:endParaRPr lang="en-US" altLang="en-US" sz="1400" dirty="0"/>
          </a:p>
          <a:p>
            <a:pPr eaLnBrk="1" hangingPunct="1"/>
            <a:r>
              <a:rPr lang="en-US" altLang="en-US" sz="1400" dirty="0"/>
              <a:t>Future economic impacts of salts on Valley could exceed $1.5 B per year If not addressed,   (Central Valley RWQCB, 2018).</a:t>
            </a:r>
          </a:p>
        </p:txBody>
      </p:sp>
    </p:spTree>
    <p:extLst>
      <p:ext uri="{BB962C8B-B14F-4D97-AF65-F5344CB8AC3E}">
        <p14:creationId xmlns:p14="http://schemas.microsoft.com/office/powerpoint/2010/main" val="403043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a:t>In arid areas, alternative water sources must be considered to sustain crop production</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a:t>Article:  Almond trees are allowed to die due to lack of irrigation water.</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a:t>Similar conditions are seen in other areas where only salty water is available for irrigation during times when better quality water is unavailable.</a:t>
            </a:r>
          </a:p>
        </p:txBody>
      </p:sp>
      <p:sp>
        <p:nvSpPr>
          <p:cNvPr id="4" name="Slide Number Placeholder 3"/>
          <p:cNvSpPr>
            <a:spLocks noGrp="1"/>
          </p:cNvSpPr>
          <p:nvPr>
            <p:ph type="sldNum" sz="quarter" idx="5"/>
          </p:nvPr>
        </p:nvSpPr>
        <p:spPr/>
        <p:txBody>
          <a:bodyPr/>
          <a:lstStyle/>
          <a:p>
            <a:fld id="{17FD8660-E810-43C6-8243-0A17442F6AE3}" type="slidenum">
              <a:rPr lang="en-US" smtClean="0"/>
              <a:t>5</a:t>
            </a:fld>
            <a:endParaRPr lang="en-US"/>
          </a:p>
        </p:txBody>
      </p:sp>
    </p:spTree>
    <p:extLst>
      <p:ext uri="{BB962C8B-B14F-4D97-AF65-F5344CB8AC3E}">
        <p14:creationId xmlns:p14="http://schemas.microsoft.com/office/powerpoint/2010/main" val="108560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14ABFE-2AA1-45A9-9C38-8FDE10B310B6}" type="slidenum">
              <a:rPr lang="en-US" smtClean="0"/>
              <a:t>6</a:t>
            </a:fld>
            <a:endParaRPr lang="en-US"/>
          </a:p>
        </p:txBody>
      </p:sp>
    </p:spTree>
    <p:extLst>
      <p:ext uri="{BB962C8B-B14F-4D97-AF65-F5344CB8AC3E}">
        <p14:creationId xmlns:p14="http://schemas.microsoft.com/office/powerpoint/2010/main" val="334292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48BEDC-F395-4F7D-AE71-8173BAE7409A}" type="slidenum">
              <a:rPr lang="en-US" smtClean="0"/>
              <a:t>7</a:t>
            </a:fld>
            <a:endParaRPr lang="en-US"/>
          </a:p>
        </p:txBody>
      </p:sp>
    </p:spTree>
    <p:extLst>
      <p:ext uri="{BB962C8B-B14F-4D97-AF65-F5344CB8AC3E}">
        <p14:creationId xmlns:p14="http://schemas.microsoft.com/office/powerpoint/2010/main" val="299176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search?q=picture+of+resource+recovery+from+reverse+osmosis&amp;client=firefox-b-1-d&amp;sca_esv=86609044e19b39fb&amp;sca_upv=1&amp;sxsrf=ADLYWIK6cUHugmKgz8PFPt_RlJFXjDpPkQ%3A1726708906193&amp;ei=qnzrZqnDC5CH0PEPkLGBkAY&amp;oq=picture+of+resource+recovery+from&amp;gs_lp=Egxnd3Mtd2l6LXNlcnAiIXBpY3R1cmUgb2YgcmVzb3VyY2UgcmVjb3ZlcnkgZnJvbSoCCAAyBRAhGKABMgUQIRigATIFECEYoAEyBRAhGKABMgUQIRigATIFECEYnwUyBRAhGJ8FMgUQIRifBUjjcFDtDFjSR3ABeAGQAQCYAZECoAHqHaoBBzExLjIxLjG4AQHIAQD4AQGYAiKgAqQfwgIKEAAYsAMY1gQYR8ICBBAjGCfCAgsQLhiABBiRAhiKBcICCxAAGIAEGJECGIoFwgIKEAAYgAQYQxiKBcICCxAuGIAEGNEDGMcBwgIOEC4YgAQYsQMYgwEYigXCAgsQABiABBixAxiDAcICDhAuGIAEGLEDGNEDGMcBwgIKEC4YgAQYQxiKBcICEBAAGIAEGLEDGEMYgwEYigXCAgUQABiABMICCBAAGIAEGLEDwgIEEAAYA8ICDhAAGIAEGLEDGIMBGIoFwgIKEAAYgAQYFBiHAsICCBAAGIAEGKIEwgIGEAAYFhgewgIFECEYqwKYAwDiAwUSATEgQIgGAZAGCJIHBjUuMjguMaAHsbIC&amp;sclient=gws-wiz-serp</a:t>
            </a:r>
          </a:p>
        </p:txBody>
      </p:sp>
      <p:sp>
        <p:nvSpPr>
          <p:cNvPr id="4" name="Slide Number Placeholder 3"/>
          <p:cNvSpPr>
            <a:spLocks noGrp="1"/>
          </p:cNvSpPr>
          <p:nvPr>
            <p:ph type="sldNum" sz="quarter" idx="5"/>
          </p:nvPr>
        </p:nvSpPr>
        <p:spPr/>
        <p:txBody>
          <a:bodyPr/>
          <a:lstStyle/>
          <a:p>
            <a:fld id="{2014ABFE-2AA1-45A9-9C38-8FDE10B310B6}" type="slidenum">
              <a:rPr lang="en-US" smtClean="0"/>
              <a:t>15</a:t>
            </a:fld>
            <a:endParaRPr lang="en-US"/>
          </a:p>
        </p:txBody>
      </p:sp>
    </p:spTree>
    <p:extLst>
      <p:ext uri="{BB962C8B-B14F-4D97-AF65-F5344CB8AC3E}">
        <p14:creationId xmlns:p14="http://schemas.microsoft.com/office/powerpoint/2010/main" val="23393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14ABFE-2AA1-45A9-9C38-8FDE10B310B6}" type="slidenum">
              <a:rPr lang="en-US" smtClean="0"/>
              <a:t>16</a:t>
            </a:fld>
            <a:endParaRPr lang="en-US"/>
          </a:p>
        </p:txBody>
      </p:sp>
    </p:spTree>
    <p:extLst>
      <p:ext uri="{BB962C8B-B14F-4D97-AF65-F5344CB8AC3E}">
        <p14:creationId xmlns:p14="http://schemas.microsoft.com/office/powerpoint/2010/main" val="264049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1CE2AA-5322-43D2-8826-6254307A8284}"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262008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CE2AA-5322-43D2-8826-6254307A8284}"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344408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CE2AA-5322-43D2-8826-6254307A8284}"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176201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838201" y="6356353"/>
            <a:ext cx="5786887" cy="365125"/>
          </a:xfrm>
        </p:spPr>
        <p:txBody>
          <a:bodyPr/>
          <a:lstStyle>
            <a:lvl1pPr>
              <a:defRPr>
                <a:solidFill>
                  <a:srgbClr val="A6A6A6"/>
                </a:solidFill>
              </a:defRPr>
            </a:lvl1pPr>
          </a:lstStyle>
          <a:p>
            <a:pPr>
              <a:defRPr/>
            </a:pPr>
            <a:r>
              <a:rPr lang="en-US"/>
              <a:t>5/31/2018</a:t>
            </a:r>
            <a:endParaRPr lang="en-US" dirty="0"/>
          </a:p>
        </p:txBody>
      </p:sp>
      <p:sp>
        <p:nvSpPr>
          <p:cNvPr id="6" name="Slide Number Placeholder 5"/>
          <p:cNvSpPr>
            <a:spLocks noGrp="1"/>
          </p:cNvSpPr>
          <p:nvPr>
            <p:ph type="sldNum" sz="quarter" idx="15"/>
          </p:nvPr>
        </p:nvSpPr>
        <p:spPr/>
        <p:txBody>
          <a:bodyPr/>
          <a:lstStyle>
            <a:lvl1pPr>
              <a:defRPr baseline="0">
                <a:ln>
                  <a:noFill/>
                </a:ln>
                <a:solidFill>
                  <a:schemeClr val="bg1">
                    <a:lumMod val="65000"/>
                  </a:schemeClr>
                </a:solidFill>
              </a:defRPr>
            </a:lvl1pPr>
          </a:lstStyle>
          <a:p>
            <a:pPr>
              <a:defRPr/>
            </a:pPr>
            <a:fld id="{F7AD01B6-12E7-48A0-9CA7-A0D85F537AD8}" type="slidenum">
              <a:rPr lang="en-US" smtClean="0"/>
              <a:pPr>
                <a:defRPr/>
              </a:pPr>
              <a:t>‹#›</a:t>
            </a:fld>
            <a:endParaRPr lang="en-US" dirty="0"/>
          </a:p>
        </p:txBody>
      </p:sp>
    </p:spTree>
    <p:extLst>
      <p:ext uri="{BB962C8B-B14F-4D97-AF65-F5344CB8AC3E}">
        <p14:creationId xmlns:p14="http://schemas.microsoft.com/office/powerpoint/2010/main" val="23281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321736" y="6400800"/>
            <a:ext cx="6243189"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Public Hearing - Salt &amp; Nitrate Management Plan – March 9, 2017</a:t>
            </a:r>
          </a:p>
        </p:txBody>
      </p:sp>
      <p:sp>
        <p:nvSpPr>
          <p:cNvPr id="5" name="Date Placeholder 3"/>
          <p:cNvSpPr>
            <a:spLocks noGrp="1"/>
          </p:cNvSpPr>
          <p:nvPr>
            <p:ph type="dt" sz="half" idx="14"/>
          </p:nvPr>
        </p:nvSpPr>
        <p:spPr/>
        <p:txBody>
          <a:bodyPr/>
          <a:lstStyle>
            <a:lvl1pPr>
              <a:defRPr>
                <a:solidFill>
                  <a:srgbClr val="A6A6A6"/>
                </a:solidFill>
              </a:defRPr>
            </a:lvl1pPr>
          </a:lstStyle>
          <a:p>
            <a:pPr>
              <a:defRPr/>
            </a:pPr>
            <a:r>
              <a:rPr lang="en-US"/>
              <a:t>5/31/2018</a:t>
            </a:r>
            <a:endParaRPr lang="en-US" dirty="0"/>
          </a:p>
        </p:txBody>
      </p:sp>
      <p:sp>
        <p:nvSpPr>
          <p:cNvPr id="6" name="Slide Number Placeholder 5"/>
          <p:cNvSpPr>
            <a:spLocks noGrp="1"/>
          </p:cNvSpPr>
          <p:nvPr>
            <p:ph type="sldNum" sz="quarter" idx="15"/>
          </p:nvPr>
        </p:nvSpPr>
        <p:spPr/>
        <p:txBody>
          <a:bodyPr/>
          <a:lstStyle>
            <a:lvl1pPr>
              <a:defRPr baseline="0">
                <a:ln>
                  <a:noFill/>
                </a:ln>
                <a:solidFill>
                  <a:schemeClr val="bg1">
                    <a:lumMod val="65000"/>
                  </a:schemeClr>
                </a:solidFill>
              </a:defRPr>
            </a:lvl1pPr>
          </a:lstStyle>
          <a:p>
            <a:pPr>
              <a:defRPr/>
            </a:pPr>
            <a:fld id="{F7AD01B6-12E7-48A0-9CA7-A0D85F537AD8}" type="slidenum">
              <a:rPr lang="en-US" smtClean="0"/>
              <a:pPr>
                <a:defRPr/>
              </a:pPr>
              <a:t>‹#›</a:t>
            </a:fld>
            <a:endParaRPr lang="en-US" dirty="0"/>
          </a:p>
        </p:txBody>
      </p:sp>
    </p:spTree>
    <p:extLst>
      <p:ext uri="{BB962C8B-B14F-4D97-AF65-F5344CB8AC3E}">
        <p14:creationId xmlns:p14="http://schemas.microsoft.com/office/powerpoint/2010/main" val="132481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p:txBody>
          <a:bodyPr/>
          <a:lstStyle>
            <a:lvl1pPr>
              <a:defRPr>
                <a:solidFill>
                  <a:srgbClr val="A6A6A6"/>
                </a:solidFill>
              </a:defRPr>
            </a:lvl1pPr>
          </a:lstStyle>
          <a:p>
            <a:pPr>
              <a:defRPr/>
            </a:pPr>
            <a:r>
              <a:rPr lang="en-US"/>
              <a:t>5/31/2018</a:t>
            </a:r>
            <a:endParaRPr lang="en-US" dirty="0"/>
          </a:p>
        </p:txBody>
      </p:sp>
      <p:sp>
        <p:nvSpPr>
          <p:cNvPr id="6" name="Slide Number Placeholder 5"/>
          <p:cNvSpPr>
            <a:spLocks noGrp="1"/>
          </p:cNvSpPr>
          <p:nvPr>
            <p:ph type="sldNum" sz="quarter" idx="15"/>
          </p:nvPr>
        </p:nvSpPr>
        <p:spPr/>
        <p:txBody>
          <a:bodyPr/>
          <a:lstStyle>
            <a:lvl1pPr>
              <a:defRPr baseline="0">
                <a:ln>
                  <a:noFill/>
                </a:ln>
                <a:solidFill>
                  <a:schemeClr val="bg1">
                    <a:lumMod val="65000"/>
                  </a:schemeClr>
                </a:solidFill>
              </a:defRPr>
            </a:lvl1pPr>
          </a:lstStyle>
          <a:p>
            <a:pPr>
              <a:defRPr/>
            </a:pPr>
            <a:fld id="{F7AD01B6-12E7-48A0-9CA7-A0D85F537AD8}" type="slidenum">
              <a:rPr lang="en-US" smtClean="0"/>
              <a:pPr>
                <a:defRPr/>
              </a:pPr>
              <a:t>‹#›</a:t>
            </a:fld>
            <a:endParaRPr lang="en-US" dirty="0"/>
          </a:p>
        </p:txBody>
      </p:sp>
    </p:spTree>
    <p:extLst>
      <p:ext uri="{BB962C8B-B14F-4D97-AF65-F5344CB8AC3E}">
        <p14:creationId xmlns:p14="http://schemas.microsoft.com/office/powerpoint/2010/main" val="300079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838199" y="6356353"/>
            <a:ext cx="5499340" cy="365125"/>
          </a:xfrm>
        </p:spPr>
        <p:txBody>
          <a:bodyPr/>
          <a:lstStyle>
            <a:lvl1pPr>
              <a:defRPr>
                <a:solidFill>
                  <a:srgbClr val="A6A6A6"/>
                </a:solidFill>
              </a:defRPr>
            </a:lvl1pPr>
          </a:lstStyle>
          <a:p>
            <a:pPr>
              <a:defRPr/>
            </a:pPr>
            <a:r>
              <a:rPr lang="en-US"/>
              <a:t>5/31/2018</a:t>
            </a:r>
            <a:endParaRPr lang="en-US" dirty="0"/>
          </a:p>
        </p:txBody>
      </p:sp>
      <p:sp>
        <p:nvSpPr>
          <p:cNvPr id="6" name="Slide Number Placeholder 5"/>
          <p:cNvSpPr>
            <a:spLocks noGrp="1"/>
          </p:cNvSpPr>
          <p:nvPr>
            <p:ph type="sldNum" sz="quarter" idx="15"/>
          </p:nvPr>
        </p:nvSpPr>
        <p:spPr/>
        <p:txBody>
          <a:bodyPr/>
          <a:lstStyle>
            <a:lvl1pPr>
              <a:defRPr baseline="0">
                <a:ln>
                  <a:noFill/>
                </a:ln>
                <a:solidFill>
                  <a:schemeClr val="bg1">
                    <a:lumMod val="65000"/>
                  </a:schemeClr>
                </a:solidFill>
              </a:defRPr>
            </a:lvl1pPr>
          </a:lstStyle>
          <a:p>
            <a:pPr>
              <a:defRPr/>
            </a:pPr>
            <a:fld id="{F7AD01B6-12E7-48A0-9CA7-A0D85F537AD8}" type="slidenum">
              <a:rPr lang="en-US" smtClean="0"/>
              <a:pPr>
                <a:defRPr/>
              </a:pPr>
              <a:t>‹#›</a:t>
            </a:fld>
            <a:endParaRPr lang="en-US" dirty="0"/>
          </a:p>
        </p:txBody>
      </p:sp>
    </p:spTree>
    <p:extLst>
      <p:ext uri="{BB962C8B-B14F-4D97-AF65-F5344CB8AC3E}">
        <p14:creationId xmlns:p14="http://schemas.microsoft.com/office/powerpoint/2010/main" val="114273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BA39-ABEA-49E3-9AAA-A8FA5D90F7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D04E46-B44A-6BCB-755F-1B58BD9D8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381C0F-5BAF-AB44-4599-ED8B557AB24D}"/>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5" name="Footer Placeholder 4">
            <a:extLst>
              <a:ext uri="{FF2B5EF4-FFF2-40B4-BE49-F238E27FC236}">
                <a16:creationId xmlns:a16="http://schemas.microsoft.com/office/drawing/2014/main" id="{4A342E28-B99E-9CA0-D662-255034D4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3F40D-0A08-FFBC-F4A9-BBDBF986BB24}"/>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73435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E6F8-C267-6BE4-E319-BF11430E6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3365F-077F-5FB4-9032-3B43DF4A7A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C2349-E684-6763-65B9-541B42FB8030}"/>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5" name="Footer Placeholder 4">
            <a:extLst>
              <a:ext uri="{FF2B5EF4-FFF2-40B4-BE49-F238E27FC236}">
                <a16:creationId xmlns:a16="http://schemas.microsoft.com/office/drawing/2014/main" id="{8544DB41-E65C-ACA1-15BD-6542BE8DC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4C24F-B597-067A-A92E-A2DA3FC3581B}"/>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4202494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5804-CEDC-F60C-A5DE-0954A4774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68DEB1-E2D3-830A-4F3F-125B6004E8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006E4-8D6A-015F-0F4F-0A31F50279CE}"/>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5" name="Footer Placeholder 4">
            <a:extLst>
              <a:ext uri="{FF2B5EF4-FFF2-40B4-BE49-F238E27FC236}">
                <a16:creationId xmlns:a16="http://schemas.microsoft.com/office/drawing/2014/main" id="{D15F4E9C-15C9-9ABD-8BBF-E0FD225E2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F15AB-CB49-960C-84C2-C5CAC73E0FCB}"/>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304285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9E5E-5A1E-4CE0-CA48-F9EF33664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4C711-0E89-7A1B-8E54-2E3944C9E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AEA63F-31FF-79E0-480B-BAF788F4BF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1E0A3-3226-7B96-B44C-F42BB51C956E}"/>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6" name="Footer Placeholder 5">
            <a:extLst>
              <a:ext uri="{FF2B5EF4-FFF2-40B4-BE49-F238E27FC236}">
                <a16:creationId xmlns:a16="http://schemas.microsoft.com/office/drawing/2014/main" id="{E06C4FAF-AEDC-4AFF-8B7B-2F46D9FC1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98C56-AB4B-5B8A-93F7-EDBA7F1C79CB}"/>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117500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CE2AA-5322-43D2-8826-6254307A8284}"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2216711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3CC9-C40D-C319-8593-6CAB5DE599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5511FE-8809-F002-B91C-791EAD5069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2ACBE-95E6-D717-E197-9500664B2D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191037-8BF0-91BF-E7C8-1F8CF48C6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EE32B-801D-B202-773E-22D5E26209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ADDA66-4D5E-9D7D-720F-B9EDA9A76C91}"/>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8" name="Footer Placeholder 7">
            <a:extLst>
              <a:ext uri="{FF2B5EF4-FFF2-40B4-BE49-F238E27FC236}">
                <a16:creationId xmlns:a16="http://schemas.microsoft.com/office/drawing/2014/main" id="{13C90C56-75E0-5C5F-D074-0E0A64E7FD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956188-09EC-600D-DD3E-53BAA20C4D51}"/>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216281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7ABE-543A-7AEF-014D-43CDBCFA0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E2455-529A-073E-65DD-5721C5121E7E}"/>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4" name="Footer Placeholder 3">
            <a:extLst>
              <a:ext uri="{FF2B5EF4-FFF2-40B4-BE49-F238E27FC236}">
                <a16:creationId xmlns:a16="http://schemas.microsoft.com/office/drawing/2014/main" id="{D0F78395-D63E-7FCE-9183-F82345515C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7FBB3-B8A0-2912-5DC6-1DAC9F58527C}"/>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2799835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85EE28-5E68-7ED1-A91C-68798EEA92B7}"/>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3" name="Footer Placeholder 2">
            <a:extLst>
              <a:ext uri="{FF2B5EF4-FFF2-40B4-BE49-F238E27FC236}">
                <a16:creationId xmlns:a16="http://schemas.microsoft.com/office/drawing/2014/main" id="{8171D78D-6830-C7F0-AD65-D642BD311C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BEE5F6-D93B-6B8A-FD81-7B6C0B4A7C10}"/>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4035423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0ED7-CD1B-07CC-3F29-150727B5F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3402C-3372-246B-4657-458201536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82FC30-A49F-0F97-5645-850F7735C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96FF28-C140-3FF1-766B-128590F3AC56}"/>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6" name="Footer Placeholder 5">
            <a:extLst>
              <a:ext uri="{FF2B5EF4-FFF2-40B4-BE49-F238E27FC236}">
                <a16:creationId xmlns:a16="http://schemas.microsoft.com/office/drawing/2014/main" id="{586BBEDA-D705-96C8-300C-2EAC29D8C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E9331-34F8-080A-081D-E9FAFEC39AC1}"/>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3898381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289A-573C-629E-EB10-D92D866E0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E9990A-848A-6A9D-50C5-01ED42F61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54DDDA-173E-41A0-B867-E24D68742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BC325-C0D9-D634-13FB-FA98E226754D}"/>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6" name="Footer Placeholder 5">
            <a:extLst>
              <a:ext uri="{FF2B5EF4-FFF2-40B4-BE49-F238E27FC236}">
                <a16:creationId xmlns:a16="http://schemas.microsoft.com/office/drawing/2014/main" id="{D407BA91-F9D1-CAEE-7916-5E77FD8BE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C968F-F386-973E-9B5D-5F8763CAB2B0}"/>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383367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E649-76CF-220C-922B-598EA24B3C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68CA2B-6C84-4B5E-718E-E1E67DF8B3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770DC-04F1-D197-A42B-3D840E88DC22}"/>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5" name="Footer Placeholder 4">
            <a:extLst>
              <a:ext uri="{FF2B5EF4-FFF2-40B4-BE49-F238E27FC236}">
                <a16:creationId xmlns:a16="http://schemas.microsoft.com/office/drawing/2014/main" id="{91511C09-8ED2-5066-E888-3278CCB3F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9E9C1-5787-A622-C28D-0546DB4D46D2}"/>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425623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F7A4C-25D1-2988-BFFC-5D6A3C8E4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05BAA3-FF10-4195-3659-F488D0A2EA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6AA3F-D51E-84B5-7E3B-9D925F524F62}"/>
              </a:ext>
            </a:extLst>
          </p:cNvPr>
          <p:cNvSpPr>
            <a:spLocks noGrp="1"/>
          </p:cNvSpPr>
          <p:nvPr>
            <p:ph type="dt" sz="half" idx="10"/>
          </p:nvPr>
        </p:nvSpPr>
        <p:spPr/>
        <p:txBody>
          <a:bodyPr/>
          <a:lstStyle/>
          <a:p>
            <a:fld id="{FE413EF1-38B2-415E-A0ED-296E1AB0B74B}" type="datetimeFigureOut">
              <a:rPr lang="en-US" smtClean="0"/>
              <a:t>9/26/2024</a:t>
            </a:fld>
            <a:endParaRPr lang="en-US"/>
          </a:p>
        </p:txBody>
      </p:sp>
      <p:sp>
        <p:nvSpPr>
          <p:cNvPr id="5" name="Footer Placeholder 4">
            <a:extLst>
              <a:ext uri="{FF2B5EF4-FFF2-40B4-BE49-F238E27FC236}">
                <a16:creationId xmlns:a16="http://schemas.microsoft.com/office/drawing/2014/main" id="{8F9E1AE0-F26E-C7A0-1D84-1D54D9074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E174F-DB4A-53BF-57DE-8E675AEE5CCA}"/>
              </a:ext>
            </a:extLst>
          </p:cNvPr>
          <p:cNvSpPr>
            <a:spLocks noGrp="1"/>
          </p:cNvSpPr>
          <p:nvPr>
            <p:ph type="sldNum" sz="quarter" idx="12"/>
          </p:nvPr>
        </p:nvSpPr>
        <p:spPr/>
        <p:txBody>
          <a:bodyPr/>
          <a:lstStyle/>
          <a:p>
            <a:fld id="{45F85A5D-A224-4285-A5BF-237DCE799852}" type="slidenum">
              <a:rPr lang="en-US" smtClean="0"/>
              <a:t>‹#›</a:t>
            </a:fld>
            <a:endParaRPr lang="en-US"/>
          </a:p>
        </p:txBody>
      </p:sp>
    </p:spTree>
    <p:extLst>
      <p:ext uri="{BB962C8B-B14F-4D97-AF65-F5344CB8AC3E}">
        <p14:creationId xmlns:p14="http://schemas.microsoft.com/office/powerpoint/2010/main" val="92163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1CE2AA-5322-43D2-8826-6254307A8284}"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350116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1CE2AA-5322-43D2-8826-6254307A8284}"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197701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1CE2AA-5322-43D2-8826-6254307A8284}"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162703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1CE2AA-5322-43D2-8826-6254307A8284}"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47692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CE2AA-5322-43D2-8826-6254307A8284}"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327949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1CE2AA-5322-43D2-8826-6254307A8284}"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32794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1CE2AA-5322-43D2-8826-6254307A8284}"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65B4D-1256-41DF-86BC-05CF94D7D729}" type="slidenum">
              <a:rPr lang="en-US" smtClean="0"/>
              <a:t>‹#›</a:t>
            </a:fld>
            <a:endParaRPr lang="en-US"/>
          </a:p>
        </p:txBody>
      </p:sp>
    </p:spTree>
    <p:extLst>
      <p:ext uri="{BB962C8B-B14F-4D97-AF65-F5344CB8AC3E}">
        <p14:creationId xmlns:p14="http://schemas.microsoft.com/office/powerpoint/2010/main" val="251636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0070C0"/>
            </a:gs>
            <a:gs pos="5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CE2AA-5322-43D2-8826-6254307A8284}" type="datetimeFigureOut">
              <a:rPr lang="en-US" smtClean="0"/>
              <a:t>9/26/2024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65B4D-1256-41DF-86BC-05CF94D7D729}" type="slidenum">
              <a:rPr lang="en-US" smtClean="0"/>
              <a:t>‹#›</a:t>
            </a:fld>
            <a:endParaRPr lang="en-US"/>
          </a:p>
        </p:txBody>
      </p:sp>
    </p:spTree>
    <p:extLst>
      <p:ext uri="{BB962C8B-B14F-4D97-AF65-F5344CB8AC3E}">
        <p14:creationId xmlns:p14="http://schemas.microsoft.com/office/powerpoint/2010/main" val="320832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 id="2147483699" r:id="rId13"/>
    <p:sldLayoutId id="2147483703" r:id="rId14"/>
    <p:sldLayoutId id="214748370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0F02D-E70D-844F-F5D8-8EBE6EF0BA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5B3CA9-485C-5240-0B48-88C2DE02E4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4E71-853E-3606-FA2C-808E1737B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413EF1-38B2-415E-A0ED-296E1AB0B74B}" type="datetimeFigureOut">
              <a:rPr lang="en-US" smtClean="0"/>
              <a:t>9/26/2024</a:t>
            </a:fld>
            <a:endParaRPr lang="en-US"/>
          </a:p>
        </p:txBody>
      </p:sp>
      <p:sp>
        <p:nvSpPr>
          <p:cNvPr id="5" name="Footer Placeholder 4">
            <a:extLst>
              <a:ext uri="{FF2B5EF4-FFF2-40B4-BE49-F238E27FC236}">
                <a16:creationId xmlns:a16="http://schemas.microsoft.com/office/drawing/2014/main" id="{0192D46A-032D-E3BD-2D40-60199E375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E7C00C-23C1-DA31-9E82-C60EEAAD35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F85A5D-A224-4285-A5BF-237DCE799852}" type="slidenum">
              <a:rPr lang="en-US" smtClean="0"/>
              <a:t>‹#›</a:t>
            </a:fld>
            <a:endParaRPr lang="en-US"/>
          </a:p>
        </p:txBody>
      </p:sp>
    </p:spTree>
    <p:extLst>
      <p:ext uri="{BB962C8B-B14F-4D97-AF65-F5344CB8AC3E}">
        <p14:creationId xmlns:p14="http://schemas.microsoft.com/office/powerpoint/2010/main" val="21509905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35.jpeg"/><Relationship Id="rId4" Type="http://schemas.openxmlformats.org/officeDocument/2006/relationships/hyperlink" Target="https://www.google.com/imgres?imgurl=https%3A%2F%2Fstatesymbolsusa.org%2Fsites%2Fstatesymbolsusa.org%2Ffiles%2Fprimary-images%2FSanJoaquinSoilstatesoilCA.jpg&amp;imgrefurl=https%3A%2F%2Fstatesymbolsusa.org%2Fsymbol-official-item%2Fcalifornia%2Fstate-soil%2Fsan-joaquin&amp;docid=dtC6EVKpwCdfTM&amp;tbnid=Yg5J0v36aRe-MM%3A&amp;vet=12ahUKEwjfh4Hy4rPnAhUJgK0KHV6iCG84ZBAzKDIwMnoECAEQaA..i&amp;w=640&amp;h=431&amp;bih=962&amp;biw=1920&amp;q=san%20joaquin%20valley%20agricultural%20pictures&amp;ved=2ahUKEwjfh4Hy4rPnAhUJgK0KHV6iCG84ZBAzKDIwMnoECAEQaA&amp;iact=mrc&amp;uact=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oi.org/10.1016/j.desal.2022.116093" TargetMode="Externa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newswatch.nationalgeographic.com/files/2013/04/ghost-town-by-glory-river.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bloomberg.com/news/features/2021-06-23/california-drought-is-withering-almond-dairy-farms-in-food-inflation-threat" TargetMode="External"/><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460977" y="793488"/>
            <a:ext cx="11584919" cy="1199214"/>
          </a:xfrm>
        </p:spPr>
        <p:txBody>
          <a:bodyPr>
            <a:normAutofit/>
          </a:bodyPr>
          <a:lstStyle/>
          <a:p>
            <a:pPr defTabSz="731838">
              <a:defRPr/>
            </a:pPr>
            <a:r>
              <a:rPr lang="en-US" altLang="en-US" b="1" dirty="0">
                <a:solidFill>
                  <a:srgbClr val="FF0000"/>
                </a:solidFill>
                <a:latin typeface="Bahnschrift SemiBold" panose="020B0502040204020203" pitchFamily="34" charset="0"/>
              </a:rPr>
              <a:t>Salinity – Threats and Challenges</a:t>
            </a:r>
          </a:p>
        </p:txBody>
      </p:sp>
      <p:sp>
        <p:nvSpPr>
          <p:cNvPr id="55299" name="Rectangle 3"/>
          <p:cNvSpPr>
            <a:spLocks noGrp="1" noChangeArrowheads="1"/>
          </p:cNvSpPr>
          <p:nvPr>
            <p:ph type="subTitle" idx="1"/>
          </p:nvPr>
        </p:nvSpPr>
        <p:spPr>
          <a:xfrm>
            <a:off x="1449238" y="3056562"/>
            <a:ext cx="9092246" cy="1295400"/>
          </a:xfrm>
        </p:spPr>
        <p:txBody>
          <a:bodyPr>
            <a:normAutofit fontScale="85000" lnSpcReduction="10000"/>
          </a:bodyPr>
          <a:lstStyle/>
          <a:p>
            <a:pPr defTabSz="731838">
              <a:defRPr/>
            </a:pPr>
            <a:r>
              <a:rPr lang="en-US" altLang="en-US" sz="2800" b="1" dirty="0">
                <a:solidFill>
                  <a:schemeClr val="accent5">
                    <a:lumMod val="75000"/>
                  </a:schemeClr>
                </a:solidFill>
              </a:rPr>
              <a:t>Dr. Karl Longley, PE</a:t>
            </a:r>
          </a:p>
          <a:p>
            <a:pPr defTabSz="731838">
              <a:defRPr/>
            </a:pPr>
            <a:r>
              <a:rPr lang="en-US" altLang="en-US" b="1" dirty="0">
                <a:solidFill>
                  <a:schemeClr val="accent5">
                    <a:lumMod val="75000"/>
                  </a:schemeClr>
                </a:solidFill>
              </a:rPr>
              <a:t>Professor Emeritus, Lyles College of Engineering, California State University, Fresno</a:t>
            </a:r>
          </a:p>
          <a:p>
            <a:pPr defTabSz="731838">
              <a:defRPr/>
            </a:pPr>
            <a:r>
              <a:rPr lang="en-US" altLang="en-US" b="1" dirty="0">
                <a:solidFill>
                  <a:schemeClr val="accent5">
                    <a:lumMod val="75000"/>
                  </a:schemeClr>
                </a:solidFill>
              </a:rPr>
              <a:t>Past Member &amp; Chair, Central Valley Regional Water Quality Control Board</a:t>
            </a:r>
          </a:p>
        </p:txBody>
      </p:sp>
    </p:spTree>
    <p:extLst>
      <p:ext uri="{BB962C8B-B14F-4D97-AF65-F5344CB8AC3E}">
        <p14:creationId xmlns:p14="http://schemas.microsoft.com/office/powerpoint/2010/main" val="304988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7156-84E8-2619-B7A6-DB609FAB55CC}"/>
              </a:ext>
            </a:extLst>
          </p:cNvPr>
          <p:cNvSpPr>
            <a:spLocks noGrp="1"/>
          </p:cNvSpPr>
          <p:nvPr>
            <p:ph type="title"/>
          </p:nvPr>
        </p:nvSpPr>
        <p:spPr>
          <a:xfrm>
            <a:off x="838200" y="365125"/>
            <a:ext cx="10515600" cy="1018402"/>
          </a:xfrm>
        </p:spPr>
        <p:txBody>
          <a:bodyPr>
            <a:normAutofit fontScale="90000"/>
          </a:bodyPr>
          <a:lstStyle/>
          <a:p>
            <a:r>
              <a:rPr lang="en-US" sz="4400" b="1" dirty="0">
                <a:solidFill>
                  <a:schemeClr val="accent5">
                    <a:lumMod val="75000"/>
                  </a:schemeClr>
                </a:solidFill>
              </a:rPr>
              <a:t>Salinity Management - Blending</a:t>
            </a:r>
            <a:br>
              <a:rPr lang="en-US" sz="4400" dirty="0"/>
            </a:br>
            <a:br>
              <a:rPr lang="en-US" sz="4400" dirty="0"/>
            </a:br>
            <a:endParaRPr lang="en-US" dirty="0"/>
          </a:p>
        </p:txBody>
      </p:sp>
      <p:pic>
        <p:nvPicPr>
          <p:cNvPr id="4" name="Content Placeholder 3">
            <a:extLst>
              <a:ext uri="{FF2B5EF4-FFF2-40B4-BE49-F238E27FC236}">
                <a16:creationId xmlns:a16="http://schemas.microsoft.com/office/drawing/2014/main" id="{87311198-8386-E4B5-51B7-E921F44CB73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36960" y="1029475"/>
            <a:ext cx="3108340" cy="1747984"/>
          </a:xfrm>
          <a:prstGeom prst="rect">
            <a:avLst/>
          </a:prstGeom>
        </p:spPr>
      </p:pic>
      <p:sp>
        <p:nvSpPr>
          <p:cNvPr id="5" name="TextBox 4">
            <a:extLst>
              <a:ext uri="{FF2B5EF4-FFF2-40B4-BE49-F238E27FC236}">
                <a16:creationId xmlns:a16="http://schemas.microsoft.com/office/drawing/2014/main" id="{A5AA409D-76CD-83A9-6676-211A56159CFD}"/>
              </a:ext>
            </a:extLst>
          </p:cNvPr>
          <p:cNvSpPr txBox="1"/>
          <p:nvPr/>
        </p:nvSpPr>
        <p:spPr>
          <a:xfrm>
            <a:off x="941033" y="2849359"/>
            <a:ext cx="3104267" cy="461665"/>
          </a:xfrm>
          <a:prstGeom prst="rect">
            <a:avLst/>
          </a:prstGeom>
          <a:noFill/>
        </p:spPr>
        <p:txBody>
          <a:bodyPr wrap="square" rtlCol="0">
            <a:spAutoFit/>
          </a:bodyPr>
          <a:lstStyle/>
          <a:p>
            <a:r>
              <a:rPr lang="en-US" sz="800" dirty="0"/>
              <a:t>https://www.researchgate.net/figure/Figure-S3-5-Produced-water-used-for-irrigation-in-Cawelo-water-district-Photo-credit_fig9_314230321</a:t>
            </a:r>
          </a:p>
        </p:txBody>
      </p:sp>
      <p:pic>
        <p:nvPicPr>
          <p:cNvPr id="6" name="Picture 5">
            <a:extLst>
              <a:ext uri="{FF2B5EF4-FFF2-40B4-BE49-F238E27FC236}">
                <a16:creationId xmlns:a16="http://schemas.microsoft.com/office/drawing/2014/main" id="{C38C3405-6907-4576-CB7F-05E74A541CCE}"/>
              </a:ext>
            </a:extLst>
          </p:cNvPr>
          <p:cNvPicPr>
            <a:picLocks noChangeAspect="1"/>
          </p:cNvPicPr>
          <p:nvPr/>
        </p:nvPicPr>
        <p:blipFill>
          <a:blip r:embed="rId3"/>
          <a:stretch>
            <a:fillRect/>
          </a:stretch>
        </p:blipFill>
        <p:spPr>
          <a:xfrm>
            <a:off x="8059843" y="2042945"/>
            <a:ext cx="3293957" cy="2074492"/>
          </a:xfrm>
          <a:prstGeom prst="rect">
            <a:avLst/>
          </a:prstGeom>
        </p:spPr>
      </p:pic>
      <p:pic>
        <p:nvPicPr>
          <p:cNvPr id="7" name="Picture 6">
            <a:extLst>
              <a:ext uri="{FF2B5EF4-FFF2-40B4-BE49-F238E27FC236}">
                <a16:creationId xmlns:a16="http://schemas.microsoft.com/office/drawing/2014/main" id="{DCC8236A-85C4-6F5B-77A9-A6E23C4B9A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500" y="3693110"/>
            <a:ext cx="3092800" cy="2061866"/>
          </a:xfrm>
          <a:prstGeom prst="rect">
            <a:avLst/>
          </a:prstGeom>
        </p:spPr>
      </p:pic>
      <p:sp>
        <p:nvSpPr>
          <p:cNvPr id="8" name="TextBox 7">
            <a:extLst>
              <a:ext uri="{FF2B5EF4-FFF2-40B4-BE49-F238E27FC236}">
                <a16:creationId xmlns:a16="http://schemas.microsoft.com/office/drawing/2014/main" id="{74051330-5D04-51EE-DEF9-E08A40446BE7}"/>
              </a:ext>
            </a:extLst>
          </p:cNvPr>
          <p:cNvSpPr txBox="1"/>
          <p:nvPr/>
        </p:nvSpPr>
        <p:spPr>
          <a:xfrm>
            <a:off x="7492752" y="4199357"/>
            <a:ext cx="3861048" cy="215444"/>
          </a:xfrm>
          <a:prstGeom prst="rect">
            <a:avLst/>
          </a:prstGeom>
          <a:noFill/>
        </p:spPr>
        <p:txBody>
          <a:bodyPr wrap="square" rtlCol="0">
            <a:spAutoFit/>
          </a:bodyPr>
          <a:lstStyle/>
          <a:p>
            <a:r>
              <a:rPr lang="en-US" sz="800" dirty="0"/>
              <a:t>https://www.researchgate.net/figure/SPRINKLER-SYSTEM-IRRIGATION_fig2_296431554</a:t>
            </a:r>
          </a:p>
        </p:txBody>
      </p:sp>
      <p:sp>
        <p:nvSpPr>
          <p:cNvPr id="9" name="TextBox 8">
            <a:extLst>
              <a:ext uri="{FF2B5EF4-FFF2-40B4-BE49-F238E27FC236}">
                <a16:creationId xmlns:a16="http://schemas.microsoft.com/office/drawing/2014/main" id="{6F15DF19-37A5-8E13-FB47-E22C64334E08}"/>
              </a:ext>
            </a:extLst>
          </p:cNvPr>
          <p:cNvSpPr txBox="1"/>
          <p:nvPr/>
        </p:nvSpPr>
        <p:spPr>
          <a:xfrm>
            <a:off x="952500" y="5906229"/>
            <a:ext cx="3204562" cy="461665"/>
          </a:xfrm>
          <a:prstGeom prst="rect">
            <a:avLst/>
          </a:prstGeom>
          <a:noFill/>
        </p:spPr>
        <p:txBody>
          <a:bodyPr wrap="square" rtlCol="0">
            <a:spAutoFit/>
          </a:bodyPr>
          <a:lstStyle/>
          <a:p>
            <a:r>
              <a:rPr lang="en-US" sz="800" dirty="0"/>
              <a:t>https://en.m.wikipedia.org/wiki/Friant-Kern_Canal#/media/File:2013,_California_46_Bridge_over_Friant-Kern_Canal,_Central_Valley_Project_Irrigation_System_-_panoramio.jpg</a:t>
            </a:r>
          </a:p>
        </p:txBody>
      </p:sp>
      <p:sp>
        <p:nvSpPr>
          <p:cNvPr id="10" name="TextBox 9">
            <a:extLst>
              <a:ext uri="{FF2B5EF4-FFF2-40B4-BE49-F238E27FC236}">
                <a16:creationId xmlns:a16="http://schemas.microsoft.com/office/drawing/2014/main" id="{C1D68E04-2189-72CB-72B5-A897AB47E98D}"/>
              </a:ext>
            </a:extLst>
          </p:cNvPr>
          <p:cNvSpPr txBox="1"/>
          <p:nvPr/>
        </p:nvSpPr>
        <p:spPr>
          <a:xfrm>
            <a:off x="4717997" y="3311024"/>
            <a:ext cx="1378003" cy="369332"/>
          </a:xfrm>
          <a:prstGeom prst="rect">
            <a:avLst/>
          </a:prstGeom>
          <a:noFill/>
          <a:ln w="15875">
            <a:solidFill>
              <a:schemeClr val="accent1"/>
            </a:solidFill>
          </a:ln>
        </p:spPr>
        <p:txBody>
          <a:bodyPr wrap="square" rtlCol="0">
            <a:spAutoFit/>
          </a:bodyPr>
          <a:lstStyle/>
          <a:p>
            <a:r>
              <a:rPr lang="en-US" dirty="0">
                <a:solidFill>
                  <a:schemeClr val="accent5">
                    <a:lumMod val="75000"/>
                  </a:schemeClr>
                </a:solidFill>
              </a:rPr>
              <a:t>BLENDING</a:t>
            </a:r>
          </a:p>
        </p:txBody>
      </p:sp>
      <p:sp>
        <p:nvSpPr>
          <p:cNvPr id="11" name="Arrow: Up 10">
            <a:extLst>
              <a:ext uri="{FF2B5EF4-FFF2-40B4-BE49-F238E27FC236}">
                <a16:creationId xmlns:a16="http://schemas.microsoft.com/office/drawing/2014/main" id="{FD70358C-07E7-8733-E8EB-C03A0589A159}"/>
              </a:ext>
            </a:extLst>
          </p:cNvPr>
          <p:cNvSpPr/>
          <p:nvPr/>
        </p:nvSpPr>
        <p:spPr>
          <a:xfrm rot="8045115">
            <a:off x="4532240" y="2242829"/>
            <a:ext cx="251758" cy="906508"/>
          </a:xfrm>
          <a:prstGeom prst="upArrow">
            <a:avLst>
              <a:gd name="adj1" fmla="val 50000"/>
              <a:gd name="adj2" fmla="val 1542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054587F-F843-6FA3-5F1B-12CEA7B373A1}"/>
              </a:ext>
            </a:extLst>
          </p:cNvPr>
          <p:cNvSpPr/>
          <p:nvPr/>
        </p:nvSpPr>
        <p:spPr>
          <a:xfrm rot="3059705">
            <a:off x="4462629" y="3819372"/>
            <a:ext cx="251758" cy="906508"/>
          </a:xfrm>
          <a:prstGeom prst="upArrow">
            <a:avLst>
              <a:gd name="adj1" fmla="val 50000"/>
              <a:gd name="adj2" fmla="val 1542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E649112F-8D2C-99F9-DC0B-FDD4BE180D95}"/>
              </a:ext>
            </a:extLst>
          </p:cNvPr>
          <p:cNvSpPr/>
          <p:nvPr/>
        </p:nvSpPr>
        <p:spPr>
          <a:xfrm rot="5400000">
            <a:off x="6999543" y="2685710"/>
            <a:ext cx="251758" cy="1619959"/>
          </a:xfrm>
          <a:prstGeom prst="upArrow">
            <a:avLst>
              <a:gd name="adj1" fmla="val 50000"/>
              <a:gd name="adj2" fmla="val 1542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E71010A-3E4E-84A2-2B1C-934C2ED4A55E}"/>
              </a:ext>
            </a:extLst>
          </p:cNvPr>
          <p:cNvSpPr txBox="1"/>
          <p:nvPr/>
        </p:nvSpPr>
        <p:spPr>
          <a:xfrm>
            <a:off x="4099552" y="4634642"/>
            <a:ext cx="2651105" cy="369332"/>
          </a:xfrm>
          <a:prstGeom prst="rect">
            <a:avLst/>
          </a:prstGeom>
          <a:noFill/>
        </p:spPr>
        <p:txBody>
          <a:bodyPr wrap="square" rtlCol="0">
            <a:spAutoFit/>
          </a:bodyPr>
          <a:lstStyle/>
          <a:p>
            <a:r>
              <a:rPr lang="en-US" dirty="0"/>
              <a:t>300 mg/L @ 1,893 L/min</a:t>
            </a:r>
          </a:p>
        </p:txBody>
      </p:sp>
      <p:sp>
        <p:nvSpPr>
          <p:cNvPr id="15" name="TextBox 14">
            <a:extLst>
              <a:ext uri="{FF2B5EF4-FFF2-40B4-BE49-F238E27FC236}">
                <a16:creationId xmlns:a16="http://schemas.microsoft.com/office/drawing/2014/main" id="{CF6E200C-21B7-593B-6D45-2410B3AE8A15}"/>
              </a:ext>
            </a:extLst>
          </p:cNvPr>
          <p:cNvSpPr txBox="1"/>
          <p:nvPr/>
        </p:nvSpPr>
        <p:spPr>
          <a:xfrm>
            <a:off x="4000901" y="1926787"/>
            <a:ext cx="2314542" cy="338554"/>
          </a:xfrm>
          <a:prstGeom prst="rect">
            <a:avLst/>
          </a:prstGeom>
          <a:noFill/>
        </p:spPr>
        <p:txBody>
          <a:bodyPr wrap="square" rtlCol="0">
            <a:spAutoFit/>
          </a:bodyPr>
          <a:lstStyle/>
          <a:p>
            <a:r>
              <a:rPr lang="en-US" sz="1600" dirty="0"/>
              <a:t>1200 mg/L @ 379 L/min</a:t>
            </a:r>
          </a:p>
        </p:txBody>
      </p:sp>
      <p:sp>
        <p:nvSpPr>
          <p:cNvPr id="18" name="TextBox 17">
            <a:extLst>
              <a:ext uri="{FF2B5EF4-FFF2-40B4-BE49-F238E27FC236}">
                <a16:creationId xmlns:a16="http://schemas.microsoft.com/office/drawing/2014/main" id="{70198BF1-47B0-20F8-8A0A-6A166F4FCEFB}"/>
              </a:ext>
            </a:extLst>
          </p:cNvPr>
          <p:cNvSpPr txBox="1"/>
          <p:nvPr/>
        </p:nvSpPr>
        <p:spPr>
          <a:xfrm>
            <a:off x="5531299" y="2975966"/>
            <a:ext cx="2579861" cy="369332"/>
          </a:xfrm>
          <a:prstGeom prst="rect">
            <a:avLst/>
          </a:prstGeom>
          <a:noFill/>
        </p:spPr>
        <p:txBody>
          <a:bodyPr wrap="square" rtlCol="0">
            <a:spAutoFit/>
          </a:bodyPr>
          <a:lstStyle/>
          <a:p>
            <a:r>
              <a:rPr lang="en-US" dirty="0"/>
              <a:t>408 mg/L @ 2,271 L/min</a:t>
            </a:r>
          </a:p>
        </p:txBody>
      </p:sp>
      <p:pic>
        <p:nvPicPr>
          <p:cNvPr id="20" name="Picture 19">
            <a:extLst>
              <a:ext uri="{FF2B5EF4-FFF2-40B4-BE49-F238E27FC236}">
                <a16:creationId xmlns:a16="http://schemas.microsoft.com/office/drawing/2014/main" id="{B010D296-31E3-39AE-107F-2703676611C0}"/>
              </a:ext>
            </a:extLst>
          </p:cNvPr>
          <p:cNvPicPr>
            <a:picLocks noChangeAspect="1"/>
          </p:cNvPicPr>
          <p:nvPr/>
        </p:nvPicPr>
        <p:blipFill>
          <a:blip r:embed="rId5"/>
          <a:stretch>
            <a:fillRect/>
          </a:stretch>
        </p:blipFill>
        <p:spPr>
          <a:xfrm>
            <a:off x="4422136" y="5034641"/>
            <a:ext cx="7686612" cy="1333253"/>
          </a:xfrm>
          <a:prstGeom prst="rect">
            <a:avLst/>
          </a:prstGeom>
        </p:spPr>
      </p:pic>
    </p:spTree>
    <p:extLst>
      <p:ext uri="{BB962C8B-B14F-4D97-AF65-F5344CB8AC3E}">
        <p14:creationId xmlns:p14="http://schemas.microsoft.com/office/powerpoint/2010/main" val="401019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1D23-6C52-8039-6564-B79F003F42CF}"/>
              </a:ext>
            </a:extLst>
          </p:cNvPr>
          <p:cNvSpPr>
            <a:spLocks noGrp="1"/>
          </p:cNvSpPr>
          <p:nvPr>
            <p:ph type="title"/>
          </p:nvPr>
        </p:nvSpPr>
        <p:spPr>
          <a:xfrm>
            <a:off x="838200" y="365126"/>
            <a:ext cx="10515600" cy="457066"/>
          </a:xfrm>
        </p:spPr>
        <p:txBody>
          <a:bodyPr>
            <a:normAutofit fontScale="90000"/>
          </a:bodyPr>
          <a:lstStyle/>
          <a:p>
            <a:r>
              <a:rPr lang="en-US" sz="4400" b="1" dirty="0">
                <a:solidFill>
                  <a:schemeClr val="accent5">
                    <a:lumMod val="75000"/>
                  </a:schemeClr>
                </a:solidFill>
              </a:rPr>
              <a:t>Salinity Management - Biological Uptake of Salts</a:t>
            </a:r>
          </a:p>
        </p:txBody>
      </p:sp>
      <p:pic>
        <p:nvPicPr>
          <p:cNvPr id="5" name="Content Placeholder 4">
            <a:extLst>
              <a:ext uri="{FF2B5EF4-FFF2-40B4-BE49-F238E27FC236}">
                <a16:creationId xmlns:a16="http://schemas.microsoft.com/office/drawing/2014/main" id="{5241CD85-723C-D3CB-B5D6-02EF08B9223D}"/>
              </a:ext>
            </a:extLst>
          </p:cNvPr>
          <p:cNvPicPr>
            <a:picLocks noGrp="1" noChangeAspect="1"/>
          </p:cNvPicPr>
          <p:nvPr>
            <p:ph idx="1"/>
          </p:nvPr>
        </p:nvPicPr>
        <p:blipFill>
          <a:blip r:embed="rId2"/>
          <a:stretch>
            <a:fillRect/>
          </a:stretch>
        </p:blipFill>
        <p:spPr>
          <a:xfrm>
            <a:off x="1026477" y="1285780"/>
            <a:ext cx="7594635" cy="5096732"/>
          </a:xfrm>
        </p:spPr>
      </p:pic>
      <p:sp>
        <p:nvSpPr>
          <p:cNvPr id="6" name="TextBox 5">
            <a:extLst>
              <a:ext uri="{FF2B5EF4-FFF2-40B4-BE49-F238E27FC236}">
                <a16:creationId xmlns:a16="http://schemas.microsoft.com/office/drawing/2014/main" id="{12727DD2-1615-5903-3DAF-9D62ED14BC39}"/>
              </a:ext>
            </a:extLst>
          </p:cNvPr>
          <p:cNvSpPr txBox="1"/>
          <p:nvPr/>
        </p:nvSpPr>
        <p:spPr>
          <a:xfrm>
            <a:off x="8823960" y="1399032"/>
            <a:ext cx="2688336" cy="3785652"/>
          </a:xfrm>
          <a:prstGeom prst="rect">
            <a:avLst/>
          </a:prstGeom>
          <a:noFill/>
        </p:spPr>
        <p:txBody>
          <a:bodyPr wrap="square" rtlCol="0">
            <a:spAutoFit/>
          </a:bodyPr>
          <a:lstStyle/>
          <a:p>
            <a:r>
              <a:rPr lang="en-US" sz="2400" dirty="0"/>
              <a:t>The Panoche Water and Drainage District collects drainage water and provides it as recycled water to irrigate crops such as Jose Tall Wheat Grass and pistachios.</a:t>
            </a:r>
          </a:p>
        </p:txBody>
      </p:sp>
    </p:spTree>
    <p:extLst>
      <p:ext uri="{BB962C8B-B14F-4D97-AF65-F5344CB8AC3E}">
        <p14:creationId xmlns:p14="http://schemas.microsoft.com/office/powerpoint/2010/main" val="281349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FC81-A1F4-4EE5-CF1A-BA673B6F27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F58AF09-AE2B-2FBC-D127-3C08A37F65F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5AC34D2-0847-D665-80BD-EC39B47A5D32}"/>
              </a:ext>
            </a:extLst>
          </p:cNvPr>
          <p:cNvPicPr>
            <a:picLocks noChangeAspect="1"/>
          </p:cNvPicPr>
          <p:nvPr/>
        </p:nvPicPr>
        <p:blipFill>
          <a:blip r:embed="rId2"/>
          <a:stretch>
            <a:fillRect/>
          </a:stretch>
        </p:blipFill>
        <p:spPr>
          <a:xfrm>
            <a:off x="-694" y="149"/>
            <a:ext cx="12192694" cy="6858390"/>
          </a:xfrm>
          <a:prstGeom prst="rect">
            <a:avLst/>
          </a:prstGeom>
        </p:spPr>
      </p:pic>
    </p:spTree>
    <p:extLst>
      <p:ext uri="{BB962C8B-B14F-4D97-AF65-F5344CB8AC3E}">
        <p14:creationId xmlns:p14="http://schemas.microsoft.com/office/powerpoint/2010/main" val="85186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3AD2FB-5A72-E142-86B3-F4A408868859}"/>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33665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F2C684D-F467-FE03-90A6-75F4BDA7460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5556C-6416-46DE-7D46-70FD6EB0EACB}"/>
              </a:ext>
            </a:extLst>
          </p:cNvPr>
          <p:cNvSpPr>
            <a:spLocks noGrp="1"/>
          </p:cNvSpPr>
          <p:nvPr>
            <p:ph type="title"/>
          </p:nvPr>
        </p:nvSpPr>
        <p:spPr>
          <a:xfrm>
            <a:off x="477980" y="1079702"/>
            <a:ext cx="4023360" cy="1453128"/>
          </a:xfrm>
        </p:spPr>
        <p:txBody>
          <a:bodyPr vert="horz" lIns="91440" tIns="45720" rIns="91440" bIns="45720" rtlCol="0" anchor="b">
            <a:normAutofit fontScale="90000"/>
          </a:bodyPr>
          <a:lstStyle/>
          <a:p>
            <a:br>
              <a:rPr lang="en-US" sz="4800" b="1" dirty="0">
                <a:solidFill>
                  <a:schemeClr val="bg1"/>
                </a:solidFill>
              </a:rPr>
            </a:br>
            <a:r>
              <a:rPr lang="en-US" sz="4800" b="1" dirty="0">
                <a:solidFill>
                  <a:schemeClr val="bg1"/>
                </a:solidFill>
              </a:rPr>
              <a:t>RO &amp; CDI Desalination</a:t>
            </a:r>
            <a:endParaRPr lang="en-US" sz="4800" dirty="0">
              <a:solidFill>
                <a:schemeClr val="bg1"/>
              </a:solidFill>
            </a:endParaRPr>
          </a:p>
        </p:txBody>
      </p:sp>
      <p:sp>
        <p:nvSpPr>
          <p:cNvPr id="5" name="TextBox 4">
            <a:extLst>
              <a:ext uri="{FF2B5EF4-FFF2-40B4-BE49-F238E27FC236}">
                <a16:creationId xmlns:a16="http://schemas.microsoft.com/office/drawing/2014/main" id="{C4611904-AE7D-4513-D930-95FA3915E3D6}"/>
              </a:ext>
            </a:extLst>
          </p:cNvPr>
          <p:cNvSpPr txBox="1"/>
          <p:nvPr/>
        </p:nvSpPr>
        <p:spPr>
          <a:xfrm>
            <a:off x="458169" y="2840544"/>
            <a:ext cx="4023359" cy="1208141"/>
          </a:xfrm>
          <a:prstGeom prst="rect">
            <a:avLst/>
          </a:prstGeom>
        </p:spPr>
        <p:txBody>
          <a:bodyPr vert="horz" lIns="91440" tIns="45720" rIns="91440" bIns="45720" rtlCol="0">
            <a:normAutofit/>
          </a:bodyPr>
          <a:lstStyle/>
          <a:p>
            <a:pPr>
              <a:lnSpc>
                <a:spcPct val="90000"/>
              </a:lnSpc>
              <a:spcBef>
                <a:spcPts val="1000"/>
              </a:spcBef>
            </a:pPr>
            <a:r>
              <a:rPr lang="en-US" sz="2000" dirty="0">
                <a:solidFill>
                  <a:schemeClr val="bg1"/>
                </a:solidFill>
              </a:rPr>
              <a:t>Santa Monica, California Seawater Desalination Plant</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556C-6416-46DE-7D46-70FD6EB0EACB}"/>
              </a:ext>
            </a:extLst>
          </p:cNvPr>
          <p:cNvSpPr>
            <a:spLocks noGrp="1"/>
          </p:cNvSpPr>
          <p:nvPr>
            <p:ph type="title"/>
          </p:nvPr>
        </p:nvSpPr>
        <p:spPr>
          <a:xfrm>
            <a:off x="838200" y="365125"/>
            <a:ext cx="10515600" cy="892175"/>
          </a:xfrm>
        </p:spPr>
        <p:txBody>
          <a:bodyPr>
            <a:normAutofit fontScale="90000"/>
          </a:bodyPr>
          <a:lstStyle/>
          <a:p>
            <a:pPr algn="ctr"/>
            <a:r>
              <a:rPr lang="en-US" sz="4400" b="1" dirty="0">
                <a:solidFill>
                  <a:schemeClr val="accent5">
                    <a:lumMod val="75000"/>
                  </a:schemeClr>
                </a:solidFill>
              </a:rPr>
              <a:t>Salinity Management – Desalination</a:t>
            </a:r>
            <a:br>
              <a:rPr lang="en-US" sz="4400" b="1" dirty="0">
                <a:solidFill>
                  <a:schemeClr val="accent5">
                    <a:lumMod val="75000"/>
                  </a:schemeClr>
                </a:solidFill>
              </a:rPr>
            </a:br>
            <a:r>
              <a:rPr lang="en-US" sz="4000" b="1" dirty="0">
                <a:solidFill>
                  <a:schemeClr val="accent5">
                    <a:lumMod val="75000"/>
                  </a:schemeClr>
                </a:solidFill>
              </a:rPr>
              <a:t>Brine Disposal &amp; Resource Recovery</a:t>
            </a:r>
            <a:endParaRPr lang="en-US" sz="4000" dirty="0"/>
          </a:p>
        </p:txBody>
      </p:sp>
      <p:pic>
        <p:nvPicPr>
          <p:cNvPr id="4" name="Content Placeholder 3">
            <a:extLst>
              <a:ext uri="{FF2B5EF4-FFF2-40B4-BE49-F238E27FC236}">
                <a16:creationId xmlns:a16="http://schemas.microsoft.com/office/drawing/2014/main" id="{677AD417-EF31-12CB-3CAC-DF60580B5708}"/>
              </a:ext>
            </a:extLst>
          </p:cNvPr>
          <p:cNvPicPr>
            <a:picLocks noGrp="1" noChangeAspect="1"/>
          </p:cNvPicPr>
          <p:nvPr>
            <p:ph idx="1"/>
          </p:nvPr>
        </p:nvPicPr>
        <p:blipFill>
          <a:blip r:embed="rId3"/>
          <a:stretch>
            <a:fillRect/>
          </a:stretch>
        </p:blipFill>
        <p:spPr>
          <a:xfrm>
            <a:off x="624181" y="3058668"/>
            <a:ext cx="5076227" cy="2781772"/>
          </a:xfrm>
          <a:prstGeom prst="rect">
            <a:avLst/>
          </a:prstGeom>
        </p:spPr>
      </p:pic>
      <p:sp>
        <p:nvSpPr>
          <p:cNvPr id="8" name="TextBox 7">
            <a:extLst>
              <a:ext uri="{FF2B5EF4-FFF2-40B4-BE49-F238E27FC236}">
                <a16:creationId xmlns:a16="http://schemas.microsoft.com/office/drawing/2014/main" id="{2535F407-5833-2ACB-1CF0-A5B932617ABE}"/>
              </a:ext>
            </a:extLst>
          </p:cNvPr>
          <p:cNvSpPr txBox="1"/>
          <p:nvPr/>
        </p:nvSpPr>
        <p:spPr>
          <a:xfrm>
            <a:off x="1389888" y="2157984"/>
            <a:ext cx="2596896" cy="738664"/>
          </a:xfrm>
          <a:prstGeom prst="rect">
            <a:avLst/>
          </a:prstGeom>
          <a:noFill/>
        </p:spPr>
        <p:txBody>
          <a:bodyPr wrap="square" rtlCol="0">
            <a:spAutoFit/>
          </a:bodyPr>
          <a:lstStyle/>
          <a:p>
            <a:r>
              <a:rPr lang="en-US" sz="2400" dirty="0"/>
              <a:t>Outfall Diffuser</a:t>
            </a:r>
          </a:p>
          <a:p>
            <a:r>
              <a:rPr lang="en-US" dirty="0"/>
              <a:t>Source:</a:t>
            </a:r>
          </a:p>
        </p:txBody>
      </p:sp>
      <p:sp>
        <p:nvSpPr>
          <p:cNvPr id="9" name="TextBox 8">
            <a:extLst>
              <a:ext uri="{FF2B5EF4-FFF2-40B4-BE49-F238E27FC236}">
                <a16:creationId xmlns:a16="http://schemas.microsoft.com/office/drawing/2014/main" id="{E0FA4BE4-7336-8AAA-47E7-5C58E8206C3B}"/>
              </a:ext>
            </a:extLst>
          </p:cNvPr>
          <p:cNvSpPr txBox="1"/>
          <p:nvPr/>
        </p:nvSpPr>
        <p:spPr>
          <a:xfrm>
            <a:off x="6416039" y="1788652"/>
            <a:ext cx="3981941" cy="738664"/>
          </a:xfrm>
          <a:prstGeom prst="rect">
            <a:avLst/>
          </a:prstGeom>
          <a:noFill/>
        </p:spPr>
        <p:txBody>
          <a:bodyPr wrap="square" rtlCol="0">
            <a:spAutoFit/>
          </a:bodyPr>
          <a:lstStyle/>
          <a:p>
            <a:r>
              <a:rPr lang="en-US" sz="2400" dirty="0"/>
              <a:t>Resource Recovery from Brine</a:t>
            </a:r>
          </a:p>
          <a:p>
            <a:r>
              <a:rPr lang="en-US" dirty="0"/>
              <a:t>Source:</a:t>
            </a:r>
          </a:p>
        </p:txBody>
      </p:sp>
      <p:pic>
        <p:nvPicPr>
          <p:cNvPr id="11" name="Picture 10">
            <a:extLst>
              <a:ext uri="{FF2B5EF4-FFF2-40B4-BE49-F238E27FC236}">
                <a16:creationId xmlns:a16="http://schemas.microsoft.com/office/drawing/2014/main" id="{FEEB4EDF-D951-C3DA-0485-4111FED8E9D6}"/>
              </a:ext>
            </a:extLst>
          </p:cNvPr>
          <p:cNvPicPr>
            <a:picLocks noChangeAspect="1"/>
          </p:cNvPicPr>
          <p:nvPr/>
        </p:nvPicPr>
        <p:blipFill>
          <a:blip r:embed="rId4"/>
          <a:stretch>
            <a:fillRect/>
          </a:stretch>
        </p:blipFill>
        <p:spPr>
          <a:xfrm>
            <a:off x="2277236" y="2616135"/>
            <a:ext cx="1323975" cy="200025"/>
          </a:xfrm>
          <a:prstGeom prst="rect">
            <a:avLst/>
          </a:prstGeom>
        </p:spPr>
      </p:pic>
      <p:pic>
        <p:nvPicPr>
          <p:cNvPr id="12" name="Picture 11">
            <a:extLst>
              <a:ext uri="{FF2B5EF4-FFF2-40B4-BE49-F238E27FC236}">
                <a16:creationId xmlns:a16="http://schemas.microsoft.com/office/drawing/2014/main" id="{9C59A265-BF5D-8E79-AB21-A95FD0A3AC8C}"/>
              </a:ext>
            </a:extLst>
          </p:cNvPr>
          <p:cNvPicPr>
            <a:picLocks noChangeAspect="1"/>
          </p:cNvPicPr>
          <p:nvPr/>
        </p:nvPicPr>
        <p:blipFill>
          <a:blip r:embed="rId5"/>
          <a:stretch>
            <a:fillRect/>
          </a:stretch>
        </p:blipFill>
        <p:spPr>
          <a:xfrm>
            <a:off x="7234572" y="2258407"/>
            <a:ext cx="1322947" cy="201185"/>
          </a:xfrm>
          <a:prstGeom prst="rect">
            <a:avLst/>
          </a:prstGeom>
        </p:spPr>
      </p:pic>
      <p:pic>
        <p:nvPicPr>
          <p:cNvPr id="6" name="Picture 5">
            <a:extLst>
              <a:ext uri="{FF2B5EF4-FFF2-40B4-BE49-F238E27FC236}">
                <a16:creationId xmlns:a16="http://schemas.microsoft.com/office/drawing/2014/main" id="{DCD16CD3-268C-EFE3-5B50-BD9406726C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16039" y="3058668"/>
            <a:ext cx="4472688" cy="2740697"/>
          </a:xfrm>
          <a:prstGeom prst="rect">
            <a:avLst/>
          </a:prstGeom>
        </p:spPr>
      </p:pic>
    </p:spTree>
    <p:extLst>
      <p:ext uri="{BB962C8B-B14F-4D97-AF65-F5344CB8AC3E}">
        <p14:creationId xmlns:p14="http://schemas.microsoft.com/office/powerpoint/2010/main" val="159121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icons-ak.wunderground.com/data/wximagenew/y/YosemiteMan/15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47" y="0"/>
            <a:ext cx="12191996" cy="682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267" y="2446020"/>
            <a:ext cx="11099801" cy="861020"/>
          </a:xfrm>
        </p:spPr>
        <p:txBody>
          <a:bodyPr>
            <a:noAutofit/>
          </a:bodyPr>
          <a:lstStyle/>
          <a:p>
            <a:pPr algn="ctr"/>
            <a:r>
              <a:rPr lang="en-US" b="1" dirty="0">
                <a:latin typeface="+mn-lt"/>
              </a:rPr>
              <a:t>Questions</a:t>
            </a:r>
          </a:p>
        </p:txBody>
      </p:sp>
      <p:sp>
        <p:nvSpPr>
          <p:cNvPr id="10" name="Footer Placeholder 9">
            <a:extLst>
              <a:ext uri="{FF2B5EF4-FFF2-40B4-BE49-F238E27FC236}">
                <a16:creationId xmlns:a16="http://schemas.microsoft.com/office/drawing/2014/main" id="{9722D587-FD2D-4877-8CF7-0643F13EB09C}"/>
              </a:ext>
            </a:extLst>
          </p:cNvPr>
          <p:cNvSpPr>
            <a:spLocks noGrp="1"/>
          </p:cNvSpPr>
          <p:nvPr>
            <p:ph type="ftr" sz="quarter" idx="11"/>
          </p:nvPr>
        </p:nvSpPr>
        <p:spPr/>
        <p:txBody>
          <a:bodyPr/>
          <a:lstStyle/>
          <a:p>
            <a:pPr>
              <a:defRPr/>
            </a:pPr>
            <a:r>
              <a:rPr lang="en-US"/>
              <a:t>Central Valley Water Board Hearing  Item #8                                               31 May 2018 </a:t>
            </a:r>
          </a:p>
        </p:txBody>
      </p:sp>
      <p:sp>
        <p:nvSpPr>
          <p:cNvPr id="11" name="Slide Number Placeholder 10">
            <a:extLst>
              <a:ext uri="{FF2B5EF4-FFF2-40B4-BE49-F238E27FC236}">
                <a16:creationId xmlns:a16="http://schemas.microsoft.com/office/drawing/2014/main" id="{1EF737BD-9D77-44FB-A38D-5B36CD0DD1BA}"/>
              </a:ext>
            </a:extLst>
          </p:cNvPr>
          <p:cNvSpPr>
            <a:spLocks noGrp="1"/>
          </p:cNvSpPr>
          <p:nvPr>
            <p:ph type="sldNum" sz="quarter" idx="12"/>
          </p:nvPr>
        </p:nvSpPr>
        <p:spPr/>
        <p:txBody>
          <a:bodyPr/>
          <a:lstStyle/>
          <a:p>
            <a:pPr>
              <a:defRPr/>
            </a:pPr>
            <a:fld id="{0DE8BC96-8ADF-4C8F-ADBF-E52CDF5388CF}" type="slidenum">
              <a:rPr lang="en-US" smtClean="0"/>
              <a:pPr>
                <a:defRPr/>
              </a:pPr>
              <a:t>16</a:t>
            </a:fld>
            <a:endParaRPr lang="en-US"/>
          </a:p>
        </p:txBody>
      </p:sp>
    </p:spTree>
    <p:extLst>
      <p:ext uri="{BB962C8B-B14F-4D97-AF65-F5344CB8AC3E}">
        <p14:creationId xmlns:p14="http://schemas.microsoft.com/office/powerpoint/2010/main" val="227877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6400" y="1828801"/>
            <a:ext cx="11379200" cy="4265613"/>
          </a:xfrm>
        </p:spPr>
        <p:txBody>
          <a:bodyPr/>
          <a:lstStyle/>
          <a:p>
            <a:r>
              <a:rPr lang="en-US" sz="2800" dirty="0">
                <a:latin typeface="Arial" panose="020B0604020202020204" pitchFamily="34" charset="0"/>
                <a:cs typeface="Arial" panose="020B0604020202020204" pitchFamily="34" charset="0"/>
              </a:rPr>
              <a:t>We embrace the State Board’s philosophy of “Right Water”; incorporating approach into our plan and management, e.g., </a:t>
            </a:r>
          </a:p>
          <a:p>
            <a:pPr lvl="1"/>
            <a:r>
              <a:rPr lang="en-US" sz="2400" dirty="0">
                <a:latin typeface="Arial" panose="020B0604020202020204" pitchFamily="34" charset="0"/>
                <a:cs typeface="Arial" panose="020B0604020202020204" pitchFamily="34" charset="0"/>
              </a:rPr>
              <a:t>Avoid use of drinking water where recycled water will work</a:t>
            </a:r>
          </a:p>
          <a:p>
            <a:pPr lvl="1"/>
            <a:r>
              <a:rPr lang="en-US" sz="2400" dirty="0">
                <a:latin typeface="Arial" panose="020B0604020202020204" pitchFamily="34" charset="0"/>
                <a:cs typeface="Arial" panose="020B0604020202020204" pitchFamily="34" charset="0"/>
              </a:rPr>
              <a:t>Recognize we cannot expect to grow salt-sensitive crops anywhere and everywhere</a:t>
            </a:r>
          </a:p>
          <a:p>
            <a:pPr lvl="1"/>
            <a:r>
              <a:rPr lang="en-US" sz="2400" dirty="0">
                <a:latin typeface="Arial" panose="020B0604020202020204" pitchFamily="34" charset="0"/>
                <a:cs typeface="Arial" panose="020B0604020202020204" pitchFamily="34" charset="0"/>
              </a:rPr>
              <a:t>Everyone is either above or below someone else – No one should expect to be un-impacted</a:t>
            </a:r>
          </a:p>
        </p:txBody>
      </p:sp>
      <p:sp>
        <p:nvSpPr>
          <p:cNvPr id="12" name="Title 6"/>
          <p:cNvSpPr>
            <a:spLocks noGrp="1"/>
          </p:cNvSpPr>
          <p:nvPr>
            <p:ph type="title"/>
          </p:nvPr>
        </p:nvSpPr>
        <p:spPr>
          <a:xfrm>
            <a:off x="304800" y="228600"/>
            <a:ext cx="11582400" cy="1143000"/>
          </a:xfrm>
        </p:spPr>
        <p:txBody>
          <a:bodyPr/>
          <a:lstStyle/>
          <a:p>
            <a:r>
              <a:rPr lang="en-US" sz="3800" dirty="0">
                <a:solidFill>
                  <a:schemeClr val="tx1"/>
                </a:solidFill>
                <a:latin typeface="Arial" panose="020B0604020202020204" pitchFamily="34" charset="0"/>
                <a:cs typeface="Arial" panose="020B0604020202020204" pitchFamily="34" charset="0"/>
              </a:rPr>
              <a:t>Regional Board Regulatory Priorities</a:t>
            </a:r>
            <a:br>
              <a:rPr lang="en-US" sz="4000" dirty="0">
                <a:solidFill>
                  <a:schemeClr val="tx1"/>
                </a:solidFill>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Defining Success</a:t>
            </a:r>
          </a:p>
        </p:txBody>
      </p:sp>
      <p:pic>
        <p:nvPicPr>
          <p:cNvPr id="7" name="Picture 3" descr="http://www.riverpartners.org/img/sjrnwr_planting_76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 y="0"/>
            <a:ext cx="122008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057400" y="2590800"/>
            <a:ext cx="8204201" cy="13845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lnSpc>
                <a:spcPct val="100000"/>
              </a:lnSpc>
              <a:spcBef>
                <a:spcPct val="0"/>
              </a:spcBef>
              <a:spcAft>
                <a:spcPct val="0"/>
              </a:spcAft>
              <a:defRPr sz="3200" b="1" u="none" kern="1200">
                <a:solidFill>
                  <a:srgbClr val="FFFF00"/>
                </a:solidFill>
                <a:latin typeface="+mj-lt"/>
                <a:ea typeface="+mj-ea"/>
                <a:cs typeface="+mj-cs"/>
              </a:defRPr>
            </a:lvl1pPr>
            <a:lvl2pPr algn="l" rtl="0" eaLnBrk="1" fontAlgn="base" hangingPunct="1">
              <a:lnSpc>
                <a:spcPts val="4400"/>
              </a:lnSpc>
              <a:spcBef>
                <a:spcPct val="0"/>
              </a:spcBef>
              <a:spcAft>
                <a:spcPct val="0"/>
              </a:spcAft>
              <a:defRPr sz="4400">
                <a:solidFill>
                  <a:schemeClr val="bg1"/>
                </a:solidFill>
                <a:latin typeface="Calibri" pitchFamily="34" charset="0"/>
              </a:defRPr>
            </a:lvl2pPr>
            <a:lvl3pPr algn="l" rtl="0" eaLnBrk="1" fontAlgn="base" hangingPunct="1">
              <a:lnSpc>
                <a:spcPts val="4400"/>
              </a:lnSpc>
              <a:spcBef>
                <a:spcPct val="0"/>
              </a:spcBef>
              <a:spcAft>
                <a:spcPct val="0"/>
              </a:spcAft>
              <a:defRPr sz="4400">
                <a:solidFill>
                  <a:schemeClr val="bg1"/>
                </a:solidFill>
                <a:latin typeface="Calibri" pitchFamily="34" charset="0"/>
              </a:defRPr>
            </a:lvl3pPr>
            <a:lvl4pPr algn="l" rtl="0" eaLnBrk="1" fontAlgn="base" hangingPunct="1">
              <a:lnSpc>
                <a:spcPts val="4400"/>
              </a:lnSpc>
              <a:spcBef>
                <a:spcPct val="0"/>
              </a:spcBef>
              <a:spcAft>
                <a:spcPct val="0"/>
              </a:spcAft>
              <a:defRPr sz="4400">
                <a:solidFill>
                  <a:schemeClr val="bg1"/>
                </a:solidFill>
                <a:latin typeface="Calibri" pitchFamily="34" charset="0"/>
              </a:defRPr>
            </a:lvl4pPr>
            <a:lvl5pPr algn="l" rtl="0" eaLnBrk="1" fontAlgn="base" hangingPunct="1">
              <a:lnSpc>
                <a:spcPts val="4400"/>
              </a:lnSpc>
              <a:spcBef>
                <a:spcPct val="0"/>
              </a:spcBef>
              <a:spcAft>
                <a:spcPct val="0"/>
              </a:spcAft>
              <a:defRPr sz="4400">
                <a:solidFill>
                  <a:schemeClr val="bg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pPr algn="ctr"/>
            <a:r>
              <a:rPr lang="en-US" sz="6000" dirty="0">
                <a:solidFill>
                  <a:schemeClr val="accent2"/>
                </a:solidFill>
              </a:rPr>
              <a:t>Thank You</a:t>
            </a:r>
          </a:p>
        </p:txBody>
      </p:sp>
      <p:sp>
        <p:nvSpPr>
          <p:cNvPr id="4" name="Footer Placeholder 3">
            <a:extLst>
              <a:ext uri="{FF2B5EF4-FFF2-40B4-BE49-F238E27FC236}">
                <a16:creationId xmlns:a16="http://schemas.microsoft.com/office/drawing/2014/main" id="{7A4229F7-CB10-4AB7-B180-F7986F3F4D06}"/>
              </a:ext>
            </a:extLst>
          </p:cNvPr>
          <p:cNvSpPr>
            <a:spLocks noGrp="1"/>
          </p:cNvSpPr>
          <p:nvPr>
            <p:ph type="ftr" sz="quarter" idx="11"/>
          </p:nvPr>
        </p:nvSpPr>
        <p:spPr/>
        <p:txBody>
          <a:bodyPr/>
          <a:lstStyle/>
          <a:p>
            <a:pPr>
              <a:defRPr/>
            </a:pPr>
            <a:r>
              <a:rPr lang="en-US"/>
              <a:t>Central Valley Water Board Hearing  Item #8                                               31 May 2018 </a:t>
            </a:r>
          </a:p>
        </p:txBody>
      </p:sp>
      <p:sp>
        <p:nvSpPr>
          <p:cNvPr id="5" name="Slide Number Placeholder 4">
            <a:extLst>
              <a:ext uri="{FF2B5EF4-FFF2-40B4-BE49-F238E27FC236}">
                <a16:creationId xmlns:a16="http://schemas.microsoft.com/office/drawing/2014/main" id="{3EB1D5B8-0FE8-45B6-BC6E-C810D12B2541}"/>
              </a:ext>
            </a:extLst>
          </p:cNvPr>
          <p:cNvSpPr>
            <a:spLocks noGrp="1"/>
          </p:cNvSpPr>
          <p:nvPr>
            <p:ph type="sldNum" sz="quarter" idx="12"/>
          </p:nvPr>
        </p:nvSpPr>
        <p:spPr/>
        <p:txBody>
          <a:bodyPr/>
          <a:lstStyle/>
          <a:p>
            <a:pPr>
              <a:defRPr/>
            </a:pPr>
            <a:fld id="{22929561-4164-4E95-AEB3-8F5D96963C79}" type="slidenum">
              <a:rPr lang="en-US" smtClean="0"/>
              <a:pPr>
                <a:defRPr/>
              </a:pPr>
              <a:t>17</a:t>
            </a:fld>
            <a:endParaRPr lang="en-US"/>
          </a:p>
        </p:txBody>
      </p:sp>
    </p:spTree>
    <p:extLst>
      <p:ext uri="{BB962C8B-B14F-4D97-AF65-F5344CB8AC3E}">
        <p14:creationId xmlns:p14="http://schemas.microsoft.com/office/powerpoint/2010/main" val="106368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ngingarde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703" y="729986"/>
            <a:ext cx="5828512" cy="378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1590502" y="4700744"/>
            <a:ext cx="4344785"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900" b="1" dirty="0">
                <a:solidFill>
                  <a:srgbClr val="C00000"/>
                </a:solidFill>
              </a:rPr>
              <a:t>The ancient Hanging Gardens of Babylon in the palace of Nebuchadnezzar II (604-562 BC), one of the ancient Seven Wonders of the World</a:t>
            </a:r>
          </a:p>
        </p:txBody>
      </p:sp>
      <p:pic>
        <p:nvPicPr>
          <p:cNvPr id="5" name="Picture 4" descr="Image result for san joaquin valley agricultural pictures">
            <a:hlinkClick r:id="rId4"/>
          </p:cNvPr>
          <p:cNvPicPr/>
          <p:nvPr/>
        </p:nvPicPr>
        <p:blipFill>
          <a:blip r:embed="rId5">
            <a:extLst>
              <a:ext uri="{28A0092B-C50C-407E-A947-70E740481C1C}">
                <a14:useLocalDpi xmlns:a14="http://schemas.microsoft.com/office/drawing/2010/main"/>
              </a:ext>
            </a:extLst>
          </a:blip>
          <a:srcRect/>
          <a:stretch>
            <a:fillRect/>
          </a:stretch>
        </p:blipFill>
        <p:spPr bwMode="auto">
          <a:xfrm>
            <a:off x="6323215" y="482321"/>
            <a:ext cx="5185801" cy="4803111"/>
          </a:xfrm>
          <a:prstGeom prst="rect">
            <a:avLst/>
          </a:prstGeom>
          <a:noFill/>
          <a:ln>
            <a:noFill/>
          </a:ln>
        </p:spPr>
      </p:pic>
      <p:sp>
        <p:nvSpPr>
          <p:cNvPr id="6" name="Text Box 4"/>
          <p:cNvSpPr txBox="1">
            <a:spLocks noChangeArrowheads="1"/>
          </p:cNvSpPr>
          <p:nvPr/>
        </p:nvSpPr>
        <p:spPr bwMode="auto">
          <a:xfrm>
            <a:off x="6323215" y="5393625"/>
            <a:ext cx="522234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900" b="1" dirty="0">
                <a:solidFill>
                  <a:srgbClr val="C00000"/>
                </a:solidFill>
              </a:rPr>
              <a:t>San Joaquin Valley Agriculture, Currently A Wonder of the World</a:t>
            </a:r>
          </a:p>
        </p:txBody>
      </p:sp>
    </p:spTree>
    <p:extLst>
      <p:ext uri="{BB962C8B-B14F-4D97-AF65-F5344CB8AC3E}">
        <p14:creationId xmlns:p14="http://schemas.microsoft.com/office/powerpoint/2010/main" val="137199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1905001" y="3"/>
            <a:ext cx="8436318" cy="952499"/>
          </a:xfrm>
        </p:spPr>
        <p:txBody>
          <a:bodyPr/>
          <a:lstStyle/>
          <a:p>
            <a:r>
              <a:rPr lang="en-US" altLang="en-US" dirty="0"/>
              <a:t>Central Valley Water Board</a:t>
            </a:r>
          </a:p>
        </p:txBody>
      </p:sp>
      <p:sp>
        <p:nvSpPr>
          <p:cNvPr id="5" name="Slide Number Placeholder 4"/>
          <p:cNvSpPr>
            <a:spLocks noGrp="1"/>
          </p:cNvSpPr>
          <p:nvPr>
            <p:ph type="sldNum" sz="quarter" idx="12"/>
          </p:nvPr>
        </p:nvSpPr>
        <p:spPr/>
        <p:txBody>
          <a:bodyPr/>
          <a:lstStyle/>
          <a:p>
            <a:pPr>
              <a:defRPr/>
            </a:pPr>
            <a:fld id="{076A7D59-F169-4E16-B235-AB6ACFBF7FA9}" type="slidenum">
              <a:rPr lang="en-US" altLang="en-US" smtClean="0"/>
              <a:pPr>
                <a:defRPr/>
              </a:pPr>
              <a:t>19</a:t>
            </a:fld>
            <a:endParaRPr lang="en-US" altLang="en-US" dirty="0"/>
          </a:p>
        </p:txBody>
      </p:sp>
      <p:sp>
        <p:nvSpPr>
          <p:cNvPr id="15" name="Rectangle 7"/>
          <p:cNvSpPr txBox="1">
            <a:spLocks noChangeArrowheads="1"/>
          </p:cNvSpPr>
          <p:nvPr/>
        </p:nvSpPr>
        <p:spPr bwMode="auto">
          <a:xfrm>
            <a:off x="6481011" y="1259382"/>
            <a:ext cx="41910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274638" indent="-274638" algn="l" defTabSz="731838" rtl="0" eaLnBrk="0" fontAlgn="base" hangingPunct="0">
              <a:spcBef>
                <a:spcPct val="20000"/>
              </a:spcBef>
              <a:spcAft>
                <a:spcPct val="0"/>
              </a:spcAft>
              <a:buClr>
                <a:schemeClr val="tx2"/>
              </a:buClr>
              <a:buSzPct val="90000"/>
              <a:buFont typeface="Wingdings" pitchFamily="2" charset="2"/>
              <a:buChar char="l"/>
              <a:defRPr sz="2800">
                <a:solidFill>
                  <a:schemeClr val="tx1"/>
                </a:solidFill>
                <a:latin typeface="+mn-lt"/>
                <a:ea typeface="+mn-ea"/>
                <a:cs typeface="+mn-cs"/>
              </a:defRPr>
            </a:lvl1pPr>
            <a:lvl2pPr marL="593725" indent="-228600" algn="l" defTabSz="731838" rtl="0" eaLnBrk="0" fontAlgn="base" hangingPunct="0">
              <a:spcBef>
                <a:spcPct val="20000"/>
              </a:spcBef>
              <a:spcAft>
                <a:spcPct val="0"/>
              </a:spcAft>
              <a:buClr>
                <a:schemeClr val="tx1"/>
              </a:buClr>
              <a:buSzPct val="60000"/>
              <a:buFont typeface="Wingdings" pitchFamily="2" charset="2"/>
              <a:buChar char="u"/>
              <a:defRPr sz="2400">
                <a:solidFill>
                  <a:schemeClr val="tx1"/>
                </a:solidFill>
                <a:latin typeface="+mn-lt"/>
              </a:defRPr>
            </a:lvl2pPr>
            <a:lvl3pPr marL="914400" indent="-182563" algn="l" defTabSz="731838" rtl="0" eaLnBrk="0" fontAlgn="base" hangingPunct="0">
              <a:spcBef>
                <a:spcPct val="20000"/>
              </a:spcBef>
              <a:spcAft>
                <a:spcPct val="0"/>
              </a:spcAft>
              <a:buClr>
                <a:schemeClr val="tx1"/>
              </a:buClr>
              <a:buSzPct val="75000"/>
              <a:buChar char="—"/>
              <a:defRPr sz="2000">
                <a:solidFill>
                  <a:schemeClr val="tx1"/>
                </a:solidFill>
                <a:latin typeface="+mn-lt"/>
              </a:defRPr>
            </a:lvl3pPr>
            <a:lvl4pPr marL="1279525" indent="-182563" algn="l" defTabSz="731838" rtl="0" eaLnBrk="0" fontAlgn="base" hangingPunct="0">
              <a:spcBef>
                <a:spcPct val="20000"/>
              </a:spcBef>
              <a:spcAft>
                <a:spcPct val="0"/>
              </a:spcAft>
              <a:buClr>
                <a:schemeClr val="tx2"/>
              </a:buClr>
              <a:buSzPct val="80000"/>
              <a:buFont typeface="Wingdings" pitchFamily="2" charset="2"/>
              <a:buChar char="l"/>
              <a:defRPr sz="1800" b="1">
                <a:solidFill>
                  <a:schemeClr val="tx1"/>
                </a:solidFill>
                <a:latin typeface="+mn-lt"/>
              </a:defRPr>
            </a:lvl4pPr>
            <a:lvl5pPr marL="1646238" indent="-182563" algn="l" defTabSz="731838" rtl="0" eaLnBrk="0" fontAlgn="base" hangingPunct="0">
              <a:spcBef>
                <a:spcPct val="20000"/>
              </a:spcBef>
              <a:spcAft>
                <a:spcPct val="0"/>
              </a:spcAft>
              <a:buClr>
                <a:schemeClr val="tx1"/>
              </a:buClr>
              <a:buSzPct val="100000"/>
              <a:buChar char="–"/>
              <a:defRPr sz="1800">
                <a:solidFill>
                  <a:schemeClr val="tx1"/>
                </a:solidFill>
                <a:latin typeface="+mn-lt"/>
              </a:defRPr>
            </a:lvl5pPr>
            <a:lvl6pPr marL="2103438" indent="-182563" algn="l" defTabSz="731838" rtl="0" eaLnBrk="0" fontAlgn="base" hangingPunct="0">
              <a:spcBef>
                <a:spcPct val="20000"/>
              </a:spcBef>
              <a:spcAft>
                <a:spcPct val="0"/>
              </a:spcAft>
              <a:buClr>
                <a:schemeClr val="tx1"/>
              </a:buClr>
              <a:buSzPct val="100000"/>
              <a:buChar char="–"/>
              <a:defRPr sz="1800">
                <a:solidFill>
                  <a:schemeClr val="tx1"/>
                </a:solidFill>
                <a:latin typeface="+mn-lt"/>
              </a:defRPr>
            </a:lvl6pPr>
            <a:lvl7pPr marL="2560638" indent="-182563" algn="l" defTabSz="731838" rtl="0" eaLnBrk="0" fontAlgn="base" hangingPunct="0">
              <a:spcBef>
                <a:spcPct val="20000"/>
              </a:spcBef>
              <a:spcAft>
                <a:spcPct val="0"/>
              </a:spcAft>
              <a:buClr>
                <a:schemeClr val="tx1"/>
              </a:buClr>
              <a:buSzPct val="100000"/>
              <a:buChar char="–"/>
              <a:defRPr sz="1800">
                <a:solidFill>
                  <a:schemeClr val="tx1"/>
                </a:solidFill>
                <a:latin typeface="+mn-lt"/>
              </a:defRPr>
            </a:lvl7pPr>
            <a:lvl8pPr marL="3017838" indent="-182563" algn="l" defTabSz="731838" rtl="0" eaLnBrk="0" fontAlgn="base" hangingPunct="0">
              <a:spcBef>
                <a:spcPct val="20000"/>
              </a:spcBef>
              <a:spcAft>
                <a:spcPct val="0"/>
              </a:spcAft>
              <a:buClr>
                <a:schemeClr val="tx1"/>
              </a:buClr>
              <a:buSzPct val="100000"/>
              <a:buChar char="–"/>
              <a:defRPr sz="1800">
                <a:solidFill>
                  <a:schemeClr val="tx1"/>
                </a:solidFill>
                <a:latin typeface="+mn-lt"/>
              </a:defRPr>
            </a:lvl8pPr>
            <a:lvl9pPr marL="3475038" indent="-182563" algn="l" defTabSz="731838" rtl="0" eaLnBrk="0" fontAlgn="base" hangingPunct="0">
              <a:spcBef>
                <a:spcPct val="20000"/>
              </a:spcBef>
              <a:spcAft>
                <a:spcPct val="0"/>
              </a:spcAft>
              <a:buClr>
                <a:schemeClr val="tx1"/>
              </a:buClr>
              <a:buSzPct val="100000"/>
              <a:buChar char="–"/>
              <a:defRPr sz="1800">
                <a:solidFill>
                  <a:schemeClr val="tx1"/>
                </a:solidFill>
                <a:latin typeface="+mn-lt"/>
              </a:defRPr>
            </a:lvl9pPr>
          </a:lstStyle>
          <a:p>
            <a:pPr>
              <a:lnSpc>
                <a:spcPct val="80000"/>
              </a:lnSpc>
              <a:buClrTx/>
              <a:buFont typeface="Courier New" panose="02070309020205020404" pitchFamily="49" charset="0"/>
              <a:buChar char="o"/>
              <a:defRPr/>
            </a:pPr>
            <a:r>
              <a:rPr lang="en-US" altLang="en-US" b="1" kern="0" dirty="0">
                <a:effectLst>
                  <a:outerShdw blurRad="38100" dist="38100" dir="2700000" algn="tl">
                    <a:srgbClr val="000000"/>
                  </a:outerShdw>
                </a:effectLst>
              </a:rPr>
              <a:t>~ 40% of State’s land area</a:t>
            </a:r>
          </a:p>
          <a:p>
            <a:pPr>
              <a:lnSpc>
                <a:spcPct val="80000"/>
              </a:lnSpc>
              <a:buClrTx/>
              <a:buFont typeface="Courier New" panose="02070309020205020404" pitchFamily="49" charset="0"/>
              <a:buChar char="o"/>
              <a:defRPr/>
            </a:pPr>
            <a:endParaRPr lang="en-US" altLang="en-US" b="1" kern="0" dirty="0">
              <a:effectLst>
                <a:outerShdw blurRad="38100" dist="38100" dir="2700000" algn="tl">
                  <a:srgbClr val="000000"/>
                </a:outerShdw>
              </a:effectLst>
            </a:endParaRPr>
          </a:p>
          <a:p>
            <a:pPr>
              <a:lnSpc>
                <a:spcPct val="80000"/>
              </a:lnSpc>
              <a:buClrTx/>
              <a:buFont typeface="Courier New" panose="02070309020205020404" pitchFamily="49" charset="0"/>
              <a:buChar char="o"/>
              <a:defRPr/>
            </a:pPr>
            <a:r>
              <a:rPr lang="en-US" altLang="en-US" b="1" kern="0" dirty="0">
                <a:effectLst>
                  <a:outerShdw blurRad="38100" dist="38100" dir="2700000" algn="tl">
                    <a:srgbClr val="000000"/>
                  </a:outerShdw>
                </a:effectLst>
              </a:rPr>
              <a:t>~75% of State’s irrigated agriculture</a:t>
            </a:r>
          </a:p>
          <a:p>
            <a:pPr>
              <a:lnSpc>
                <a:spcPct val="80000"/>
              </a:lnSpc>
              <a:buClrTx/>
              <a:buFont typeface="Courier New" panose="02070309020205020404" pitchFamily="49" charset="0"/>
              <a:buChar char="o"/>
              <a:defRPr/>
            </a:pPr>
            <a:r>
              <a:rPr lang="en-US" altLang="en-US" b="1" kern="0" dirty="0">
                <a:effectLst>
                  <a:outerShdw blurRad="38100" dist="38100" dir="2700000" algn="tl">
                    <a:srgbClr val="000000"/>
                  </a:outerShdw>
                </a:effectLst>
              </a:rPr>
              <a:t>   (~7 million acres)</a:t>
            </a:r>
          </a:p>
          <a:p>
            <a:pPr>
              <a:lnSpc>
                <a:spcPct val="80000"/>
              </a:lnSpc>
              <a:buClrTx/>
              <a:buFont typeface="Courier New" panose="02070309020205020404" pitchFamily="49" charset="0"/>
              <a:buChar char="o"/>
              <a:defRPr/>
            </a:pPr>
            <a:endParaRPr lang="en-US" altLang="en-US" b="1" kern="0" dirty="0">
              <a:effectLst>
                <a:outerShdw blurRad="38100" dist="38100" dir="2700000" algn="tl">
                  <a:srgbClr val="000000"/>
                </a:outerShdw>
              </a:effectLst>
            </a:endParaRPr>
          </a:p>
          <a:p>
            <a:pPr>
              <a:lnSpc>
                <a:spcPct val="80000"/>
              </a:lnSpc>
              <a:buClrTx/>
              <a:buFont typeface="Courier New" panose="02070309020205020404" pitchFamily="49" charset="0"/>
              <a:buChar char="o"/>
              <a:defRPr/>
            </a:pPr>
            <a:r>
              <a:rPr lang="en-US" altLang="en-US" b="1" kern="0" dirty="0">
                <a:effectLst>
                  <a:outerShdw blurRad="38100" dist="38100" dir="2700000" algn="tl">
                    <a:srgbClr val="000000"/>
                  </a:outerShdw>
                </a:effectLst>
              </a:rPr>
              <a:t>~ 40% of State’s population that drinks groundwater</a:t>
            </a:r>
            <a:endParaRPr lang="en-US" altLang="en-US" kern="0" dirty="0"/>
          </a:p>
        </p:txBody>
      </p:sp>
      <p:pic>
        <p:nvPicPr>
          <p:cNvPr id="10" name="Picture 6" descr="Region5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259382"/>
            <a:ext cx="4360288" cy="5084268"/>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003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814638" y="3203576"/>
            <a:ext cx="6418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Verdana" panose="020B0604030504040204" pitchFamily="34" charset="0"/>
              </a:rPr>
              <a:t>                                                                             </a:t>
            </a:r>
          </a:p>
        </p:txBody>
      </p:sp>
      <p:pic>
        <p:nvPicPr>
          <p:cNvPr id="2051" name="Picture 5" descr="salt2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6374" y="2305843"/>
            <a:ext cx="7868042" cy="39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6"/>
          <p:cNvSpPr txBox="1">
            <a:spLocks noChangeArrowheads="1"/>
          </p:cNvSpPr>
          <p:nvPr/>
        </p:nvSpPr>
        <p:spPr bwMode="auto">
          <a:xfrm>
            <a:off x="1714130" y="258762"/>
            <a:ext cx="86113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C00000"/>
                </a:solidFill>
              </a:rPr>
              <a:t>Salinity is a World Problem</a:t>
            </a:r>
            <a:r>
              <a:rPr lang="en-US" altLang="en-US" sz="2400" dirty="0"/>
              <a:t>. </a:t>
            </a:r>
          </a:p>
          <a:p>
            <a:pPr marL="342900" indent="-342900" eaLnBrk="1" hangingPunct="1">
              <a:buFont typeface="Arial" panose="020B0604020202020204" pitchFamily="34" charset="0"/>
              <a:buChar char="•"/>
            </a:pPr>
            <a:r>
              <a:rPr lang="en-US" altLang="en-US" sz="2400" dirty="0"/>
              <a:t>This world map shows countries experiencing significant soil salinity issues. </a:t>
            </a:r>
          </a:p>
          <a:p>
            <a:pPr marL="342900" indent="-342900" eaLnBrk="1" hangingPunct="1">
              <a:buFont typeface="Arial" panose="020B0604020202020204" pitchFamily="34" charset="0"/>
              <a:buChar char="•"/>
            </a:pPr>
            <a:r>
              <a:rPr lang="en-US" altLang="en-US" sz="2400" dirty="0"/>
              <a:t>There are currently 77 million hectares of salinized land caused by human activities.</a:t>
            </a:r>
          </a:p>
        </p:txBody>
      </p:sp>
      <p:sp>
        <p:nvSpPr>
          <p:cNvPr id="2053" name="Text Box 7"/>
          <p:cNvSpPr txBox="1">
            <a:spLocks noChangeArrowheads="1"/>
          </p:cNvSpPr>
          <p:nvPr/>
        </p:nvSpPr>
        <p:spPr bwMode="auto">
          <a:xfrm>
            <a:off x="1981200" y="6324600"/>
            <a:ext cx="807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Source: Riverina Environmental Education Centre (Australia) website</a:t>
            </a:r>
          </a:p>
        </p:txBody>
      </p:sp>
    </p:spTree>
    <p:extLst>
      <p:ext uri="{BB962C8B-B14F-4D97-AF65-F5344CB8AC3E}">
        <p14:creationId xmlns:p14="http://schemas.microsoft.com/office/powerpoint/2010/main" val="60356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C34E-2E56-418F-AF96-89396AFDE0C3}"/>
              </a:ext>
            </a:extLst>
          </p:cNvPr>
          <p:cNvSpPr>
            <a:spLocks noGrp="1"/>
          </p:cNvSpPr>
          <p:nvPr>
            <p:ph type="title"/>
          </p:nvPr>
        </p:nvSpPr>
        <p:spPr>
          <a:xfrm>
            <a:off x="885808" y="399812"/>
            <a:ext cx="10088725" cy="878825"/>
          </a:xfrm>
        </p:spPr>
        <p:txBody>
          <a:bodyPr/>
          <a:lstStyle/>
          <a:p>
            <a:pPr>
              <a:lnSpc>
                <a:spcPct val="95000"/>
              </a:lnSpc>
            </a:pPr>
            <a:r>
              <a:rPr lang="en-US" b="1" dirty="0">
                <a:solidFill>
                  <a:srgbClr val="C00000"/>
                </a:solidFill>
              </a:rPr>
              <a:t>Costs to Agriculture (2016 Dollars)</a:t>
            </a:r>
          </a:p>
        </p:txBody>
      </p:sp>
      <p:sp>
        <p:nvSpPr>
          <p:cNvPr id="3" name="Content Placeholder 2">
            <a:extLst>
              <a:ext uri="{FF2B5EF4-FFF2-40B4-BE49-F238E27FC236}">
                <a16:creationId xmlns:a16="http://schemas.microsoft.com/office/drawing/2014/main" id="{96A5F9EE-364C-4DB3-99F7-7120D0FF7B93}"/>
              </a:ext>
            </a:extLst>
          </p:cNvPr>
          <p:cNvSpPr>
            <a:spLocks noGrp="1"/>
          </p:cNvSpPr>
          <p:nvPr>
            <p:ph idx="1"/>
          </p:nvPr>
        </p:nvSpPr>
        <p:spPr>
          <a:xfrm>
            <a:off x="281352" y="1523583"/>
            <a:ext cx="11244603" cy="4587823"/>
          </a:xfrm>
        </p:spPr>
        <p:txBody>
          <a:bodyPr/>
          <a:lstStyle/>
          <a:p>
            <a:pPr marL="285750" lvl="2" indent="-280988">
              <a:lnSpc>
                <a:spcPct val="95000"/>
              </a:lnSpc>
              <a:spcBef>
                <a:spcPts val="0"/>
              </a:spcBef>
            </a:pPr>
            <a:r>
              <a:rPr lang="en-US" sz="2600" dirty="0">
                <a:solidFill>
                  <a:schemeClr val="tx1"/>
                </a:solidFill>
                <a:latin typeface="+mn-lt"/>
              </a:rPr>
              <a:t>Salt Control Program</a:t>
            </a:r>
          </a:p>
          <a:p>
            <a:pPr marL="628650" indent="-290513">
              <a:lnSpc>
                <a:spcPct val="95000"/>
              </a:lnSpc>
              <a:spcBef>
                <a:spcPts val="0"/>
              </a:spcBef>
              <a:buClrTx/>
              <a:buFont typeface="Courier New" panose="02070309020205020404" pitchFamily="49" charset="0"/>
              <a:buChar char="─"/>
            </a:pPr>
            <a:r>
              <a:rPr lang="en-US" sz="2400" dirty="0">
                <a:latin typeface="+mn-lt"/>
              </a:rPr>
              <a:t>Phase I (P&amp;O Study): $357,000 to $696,000 per year</a:t>
            </a:r>
          </a:p>
          <a:p>
            <a:pPr marL="628650" indent="-290513">
              <a:lnSpc>
                <a:spcPct val="95000"/>
              </a:lnSpc>
              <a:spcBef>
                <a:spcPts val="0"/>
              </a:spcBef>
              <a:buClrTx/>
              <a:buFont typeface="Courier New" panose="02070309020205020404" pitchFamily="49" charset="0"/>
              <a:buChar char="─"/>
            </a:pPr>
            <a:r>
              <a:rPr lang="en-US" sz="2400" dirty="0">
                <a:latin typeface="+mn-lt"/>
              </a:rPr>
              <a:t>Phases II and III – Costs speculative</a:t>
            </a:r>
            <a:br>
              <a:rPr lang="en-US" sz="2400" dirty="0">
                <a:latin typeface="+mn-lt"/>
              </a:rPr>
            </a:br>
            <a:endParaRPr lang="en-US" sz="2400" dirty="0">
              <a:latin typeface="+mn-lt"/>
            </a:endParaRPr>
          </a:p>
          <a:p>
            <a:pPr marL="285750" lvl="2" indent="-280988">
              <a:lnSpc>
                <a:spcPct val="95000"/>
              </a:lnSpc>
              <a:spcBef>
                <a:spcPts val="0"/>
              </a:spcBef>
            </a:pPr>
            <a:r>
              <a:rPr lang="en-US" sz="2600" dirty="0">
                <a:solidFill>
                  <a:schemeClr val="tx1"/>
                </a:solidFill>
                <a:latin typeface="+mn-lt"/>
              </a:rPr>
              <a:t>Nitrate Control Program</a:t>
            </a:r>
          </a:p>
          <a:p>
            <a:pPr marL="628650" indent="-290513">
              <a:lnSpc>
                <a:spcPct val="95000"/>
              </a:lnSpc>
              <a:spcBef>
                <a:spcPts val="0"/>
              </a:spcBef>
              <a:buClrTx/>
              <a:buFont typeface="Courier New" panose="02070309020205020404" pitchFamily="49" charset="0"/>
              <a:buChar char="─"/>
            </a:pPr>
            <a:r>
              <a:rPr lang="en-US" sz="2400" dirty="0">
                <a:latin typeface="+mn-lt"/>
              </a:rPr>
              <a:t>Short-term safe drinking /Management Zones (Priority 1 and 2) – $24.1 million to $35.9 million per year</a:t>
            </a:r>
          </a:p>
          <a:p>
            <a:pPr marL="628650" indent="-290513">
              <a:lnSpc>
                <a:spcPct val="95000"/>
              </a:lnSpc>
              <a:spcBef>
                <a:spcPts val="0"/>
              </a:spcBef>
              <a:buClrTx/>
              <a:buFont typeface="Courier New" panose="02070309020205020404" pitchFamily="49" charset="0"/>
              <a:buChar char="─"/>
            </a:pPr>
            <a:r>
              <a:rPr lang="en-US" sz="2400" dirty="0">
                <a:latin typeface="+mn-lt"/>
              </a:rPr>
              <a:t>Long-term restoration – Costs speculative</a:t>
            </a:r>
            <a:br>
              <a:rPr lang="en-US" sz="2400" dirty="0">
                <a:latin typeface="+mn-lt"/>
              </a:rPr>
            </a:br>
            <a:endParaRPr lang="en-US" sz="2400" dirty="0">
              <a:latin typeface="+mn-lt"/>
            </a:endParaRPr>
          </a:p>
          <a:p>
            <a:pPr marL="285750" lvl="2" indent="-280988">
              <a:lnSpc>
                <a:spcPct val="95000"/>
              </a:lnSpc>
              <a:spcBef>
                <a:spcPts val="0"/>
              </a:spcBef>
            </a:pPr>
            <a:r>
              <a:rPr lang="en-US" sz="2600" dirty="0">
                <a:solidFill>
                  <a:schemeClr val="tx1"/>
                </a:solidFill>
                <a:latin typeface="+mn-lt"/>
              </a:rPr>
              <a:t>Surveillance and Monitoring Program</a:t>
            </a:r>
          </a:p>
          <a:p>
            <a:pPr marL="688975" indent="-350838">
              <a:lnSpc>
                <a:spcPct val="95000"/>
              </a:lnSpc>
              <a:spcBef>
                <a:spcPts val="0"/>
              </a:spcBef>
              <a:buClrTx/>
              <a:buFont typeface="Courier New" panose="02070309020205020404" pitchFamily="49" charset="0"/>
              <a:buChar char="─"/>
            </a:pPr>
            <a:r>
              <a:rPr lang="en-US" sz="2400" dirty="0">
                <a:latin typeface="+mn-lt"/>
              </a:rPr>
              <a:t>$70,000 to $130,000 per year</a:t>
            </a:r>
          </a:p>
          <a:p>
            <a:pPr marL="338137" indent="0" algn="ctr">
              <a:lnSpc>
                <a:spcPct val="95000"/>
              </a:lnSpc>
              <a:spcBef>
                <a:spcPts val="0"/>
              </a:spcBef>
              <a:buClrTx/>
              <a:buNone/>
            </a:pPr>
            <a:endParaRPr lang="en-US" sz="2400" b="1" dirty="0">
              <a:latin typeface="+mn-lt"/>
            </a:endParaRPr>
          </a:p>
          <a:p>
            <a:pPr marL="688975" indent="-350838">
              <a:lnSpc>
                <a:spcPct val="95000"/>
              </a:lnSpc>
              <a:spcBef>
                <a:spcPts val="0"/>
              </a:spcBef>
              <a:buClrTx/>
              <a:buFont typeface="Courier New" panose="02070309020205020404" pitchFamily="49" charset="0"/>
              <a:buChar char="─"/>
            </a:pPr>
            <a:endParaRPr lang="en-US" sz="2400" dirty="0">
              <a:latin typeface="+mn-lt"/>
            </a:endParaRPr>
          </a:p>
          <a:p>
            <a:pPr marL="347663" lvl="2" indent="-342900">
              <a:lnSpc>
                <a:spcPct val="95000"/>
              </a:lnSpc>
              <a:spcBef>
                <a:spcPts val="0"/>
              </a:spcBef>
              <a:buFont typeface="Courier New" panose="02070309020205020404" pitchFamily="49" charset="0"/>
              <a:buChar char="─"/>
            </a:pPr>
            <a:endParaRPr lang="en-US" sz="2400" dirty="0">
              <a:solidFill>
                <a:schemeClr val="tx1"/>
              </a:solidFill>
              <a:latin typeface="+mn-lt"/>
            </a:endParaRPr>
          </a:p>
          <a:p>
            <a:pPr marL="800100" lvl="2" indent="-342900">
              <a:lnSpc>
                <a:spcPct val="95000"/>
              </a:lnSpc>
              <a:spcBef>
                <a:spcPts val="0"/>
              </a:spcBef>
              <a:buFont typeface="Courier New" panose="02070309020205020404" pitchFamily="49" charset="0"/>
              <a:buChar char="─"/>
            </a:pPr>
            <a:endParaRPr lang="en-US" sz="2400" dirty="0">
              <a:solidFill>
                <a:schemeClr val="tx1"/>
              </a:solidFill>
              <a:latin typeface="+mn-lt"/>
            </a:endParaRPr>
          </a:p>
          <a:p>
            <a:pPr marL="800100" lvl="2" indent="-342900">
              <a:lnSpc>
                <a:spcPct val="95000"/>
              </a:lnSpc>
              <a:spcBef>
                <a:spcPts val="0"/>
              </a:spcBef>
              <a:buFont typeface="Courier New" panose="02070309020205020404" pitchFamily="49" charset="0"/>
              <a:buChar char="─"/>
            </a:pPr>
            <a:endParaRPr lang="en-US" sz="2400" i="0" dirty="0">
              <a:solidFill>
                <a:schemeClr val="tx1"/>
              </a:solidFill>
              <a:latin typeface="+mn-lt"/>
            </a:endParaRPr>
          </a:p>
        </p:txBody>
      </p:sp>
      <p:sp>
        <p:nvSpPr>
          <p:cNvPr id="7" name="Slide Number Placeholder 6">
            <a:extLst>
              <a:ext uri="{FF2B5EF4-FFF2-40B4-BE49-F238E27FC236}">
                <a16:creationId xmlns:a16="http://schemas.microsoft.com/office/drawing/2014/main" id="{6349E07A-25E2-4ED7-ACB2-D3047599AB30}"/>
              </a:ext>
            </a:extLst>
          </p:cNvPr>
          <p:cNvSpPr>
            <a:spLocks noGrp="1"/>
          </p:cNvSpPr>
          <p:nvPr>
            <p:ph type="sldNum" sz="quarter" idx="15"/>
          </p:nvPr>
        </p:nvSpPr>
        <p:spPr/>
        <p:txBody>
          <a:bodyPr/>
          <a:lstStyle/>
          <a:p>
            <a:pPr>
              <a:defRPr/>
            </a:pPr>
            <a:fld id="{F7AD01B6-12E7-48A0-9CA7-A0D85F537AD8}" type="slidenum">
              <a:rPr lang="en-US" smtClean="0"/>
              <a:pPr>
                <a:defRPr/>
              </a:pPr>
              <a:t>20</a:t>
            </a:fld>
            <a:endParaRPr lang="en-US" dirty="0"/>
          </a:p>
        </p:txBody>
      </p:sp>
    </p:spTree>
    <p:extLst>
      <p:ext uri="{BB962C8B-B14F-4D97-AF65-F5344CB8AC3E}">
        <p14:creationId xmlns:p14="http://schemas.microsoft.com/office/powerpoint/2010/main" val="142398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F684-EFB4-1DAA-A936-E6A2CEFFB673}"/>
              </a:ext>
            </a:extLst>
          </p:cNvPr>
          <p:cNvSpPr>
            <a:spLocks noGrp="1"/>
          </p:cNvSpPr>
          <p:nvPr>
            <p:ph type="title"/>
          </p:nvPr>
        </p:nvSpPr>
        <p:spPr>
          <a:xfrm>
            <a:off x="838200" y="365125"/>
            <a:ext cx="10515600" cy="948845"/>
          </a:xfrm>
        </p:spPr>
        <p:txBody>
          <a:bodyPr>
            <a:normAutofit/>
          </a:bodyPr>
          <a:lstStyle/>
          <a:p>
            <a:pPr algn="ctr"/>
            <a:r>
              <a:rPr lang="en-US" sz="3200" b="1" dirty="0">
                <a:solidFill>
                  <a:schemeClr val="accent5">
                    <a:lumMod val="75000"/>
                  </a:schemeClr>
                </a:solidFill>
              </a:rPr>
              <a:t>Simplified Conceptual Cross Section of Central Valley</a:t>
            </a:r>
            <a:br>
              <a:rPr lang="en-US" dirty="0"/>
            </a:br>
            <a:r>
              <a:rPr lang="en-US" sz="1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https://norcalwater.org/2024/01/03/central-valley-region-salt-control-program-an-ongoing-approach-to-prioritizing-salinity-management-measures-in-the-central-valley/#:~:text=Salt%20accumulation%20has%20resulted%20in,exceed%20%241.5%20billion%20per%20year</a:t>
            </a:r>
            <a:endParaRPr lang="en-US" sz="1100" dirty="0">
              <a:solidFill>
                <a:schemeClr val="tx1"/>
              </a:solidFill>
            </a:endParaRPr>
          </a:p>
        </p:txBody>
      </p:sp>
      <p:pic>
        <p:nvPicPr>
          <p:cNvPr id="4" name="Content Placeholder 3">
            <a:extLst>
              <a:ext uri="{FF2B5EF4-FFF2-40B4-BE49-F238E27FC236}">
                <a16:creationId xmlns:a16="http://schemas.microsoft.com/office/drawing/2014/main" id="{89ED9217-A3EF-F978-D15F-0BA9779B7417}"/>
              </a:ext>
            </a:extLst>
          </p:cNvPr>
          <p:cNvPicPr>
            <a:picLocks noGrp="1" noChangeAspect="1"/>
          </p:cNvPicPr>
          <p:nvPr>
            <p:ph idx="1"/>
          </p:nvPr>
        </p:nvPicPr>
        <p:blipFill>
          <a:blip r:embed="rId2"/>
          <a:stretch>
            <a:fillRect/>
          </a:stretch>
        </p:blipFill>
        <p:spPr>
          <a:xfrm>
            <a:off x="1564581" y="1475334"/>
            <a:ext cx="9546532" cy="5321548"/>
          </a:xfrm>
          <a:prstGeom prst="rect">
            <a:avLst/>
          </a:prstGeom>
        </p:spPr>
      </p:pic>
    </p:spTree>
    <p:extLst>
      <p:ext uri="{BB962C8B-B14F-4D97-AF65-F5344CB8AC3E}">
        <p14:creationId xmlns:p14="http://schemas.microsoft.com/office/powerpoint/2010/main" val="28276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4117C7-0212-4A62-887B-1B05F194A1A9}"/>
              </a:ext>
            </a:extLst>
          </p:cNvPr>
          <p:cNvSpPr/>
          <p:nvPr/>
        </p:nvSpPr>
        <p:spPr>
          <a:xfrm>
            <a:off x="7162800" y="0"/>
            <a:ext cx="4909457" cy="685800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7403D7E-D203-49BE-913E-3937EFCF32C7}"/>
              </a:ext>
            </a:extLst>
          </p:cNvPr>
          <p:cNvSpPr txBox="1">
            <a:spLocks/>
          </p:cNvSpPr>
          <p:nvPr/>
        </p:nvSpPr>
        <p:spPr>
          <a:xfrm>
            <a:off x="778495" y="559459"/>
            <a:ext cx="6396611" cy="729539"/>
          </a:xfrm>
          <a:prstGeom prst="rect">
            <a:avLst/>
          </a:prstGeom>
        </p:spPr>
        <p:txBody>
          <a:bodyPr vert="horz" lIns="91440" tIns="45720" rIns="91440" bIns="45720" rtlCol="0" anchor="ctr">
            <a:noAutofit/>
          </a:bodyPr>
          <a:lstStyle>
            <a:lvl1pPr eaLnBrk="1" hangingPunct="1">
              <a:lnSpc>
                <a:spcPct val="100000"/>
              </a:lnSpc>
              <a:defRPr sz="3600" cap="all">
                <a:solidFill>
                  <a:schemeClr val="bg1"/>
                </a:solidFill>
                <a:latin typeface="Arial Narrow" panose="020B0606020202030204" pitchFamily="34" charset="0"/>
                <a:ea typeface="+mj-ea"/>
                <a:cs typeface="Arial" panose="020B0604020202020204" pitchFamily="34" charset="0"/>
              </a:defRPr>
            </a:lvl1pPr>
            <a:lvl2pPr eaLnBrk="1" hangingPunct="1">
              <a:lnSpc>
                <a:spcPct val="90000"/>
              </a:lnSpc>
              <a:defRPr sz="3600">
                <a:solidFill>
                  <a:schemeClr val="accent2"/>
                </a:solidFill>
                <a:latin typeface="Arial Narrow" panose="020B0606020202030204" pitchFamily="34" charset="0"/>
                <a:cs typeface="Arial" panose="020B0604020202020204" pitchFamily="34" charset="0"/>
              </a:defRPr>
            </a:lvl2pPr>
            <a:lvl3pPr eaLnBrk="1" hangingPunct="1">
              <a:lnSpc>
                <a:spcPct val="90000"/>
              </a:lnSpc>
              <a:defRPr sz="3600">
                <a:solidFill>
                  <a:schemeClr val="accent2"/>
                </a:solidFill>
                <a:latin typeface="Arial Narrow" panose="020B0606020202030204" pitchFamily="34" charset="0"/>
                <a:cs typeface="Arial" panose="020B0604020202020204" pitchFamily="34" charset="0"/>
              </a:defRPr>
            </a:lvl3pPr>
            <a:lvl4pPr eaLnBrk="1" hangingPunct="1">
              <a:lnSpc>
                <a:spcPct val="90000"/>
              </a:lnSpc>
              <a:defRPr sz="3600">
                <a:solidFill>
                  <a:schemeClr val="accent2"/>
                </a:solidFill>
                <a:latin typeface="Arial Narrow" panose="020B0606020202030204" pitchFamily="34" charset="0"/>
                <a:cs typeface="Arial" panose="020B0604020202020204" pitchFamily="34" charset="0"/>
              </a:defRPr>
            </a:lvl4pPr>
            <a:lvl5pPr eaLnBrk="1" hangingPunct="1">
              <a:lnSpc>
                <a:spcPct val="90000"/>
              </a:lnSpc>
              <a:defRPr sz="3600">
                <a:solidFill>
                  <a:schemeClr val="accent2"/>
                </a:solidFill>
                <a:latin typeface="Arial Narrow" panose="020B0606020202030204" pitchFamily="34" charset="0"/>
                <a:cs typeface="Arial" panose="020B0604020202020204" pitchFamily="34" charset="0"/>
              </a:defRPr>
            </a:lvl5pPr>
            <a:lvl6pPr marL="457200" fontAlgn="base">
              <a:lnSpc>
                <a:spcPct val="90000"/>
              </a:lnSpc>
              <a:spcBef>
                <a:spcPct val="0"/>
              </a:spcBef>
              <a:spcAft>
                <a:spcPct val="0"/>
              </a:spcAft>
              <a:defRPr sz="3600">
                <a:solidFill>
                  <a:schemeClr val="accent2"/>
                </a:solidFill>
                <a:latin typeface="Arial Narrow" panose="020B0606020202030204" pitchFamily="34" charset="0"/>
                <a:cs typeface="Arial" panose="020B0604020202020204" pitchFamily="34" charset="0"/>
              </a:defRPr>
            </a:lvl6pPr>
            <a:lvl7pPr marL="914400" fontAlgn="base">
              <a:lnSpc>
                <a:spcPct val="90000"/>
              </a:lnSpc>
              <a:spcBef>
                <a:spcPct val="0"/>
              </a:spcBef>
              <a:spcAft>
                <a:spcPct val="0"/>
              </a:spcAft>
              <a:defRPr sz="3600">
                <a:solidFill>
                  <a:schemeClr val="accent2"/>
                </a:solidFill>
                <a:latin typeface="Arial Narrow" panose="020B0606020202030204" pitchFamily="34" charset="0"/>
                <a:cs typeface="Arial" panose="020B0604020202020204" pitchFamily="34" charset="0"/>
              </a:defRPr>
            </a:lvl7pPr>
            <a:lvl8pPr marL="1371600" fontAlgn="base">
              <a:lnSpc>
                <a:spcPct val="90000"/>
              </a:lnSpc>
              <a:spcBef>
                <a:spcPct val="0"/>
              </a:spcBef>
              <a:spcAft>
                <a:spcPct val="0"/>
              </a:spcAft>
              <a:defRPr sz="3600">
                <a:solidFill>
                  <a:schemeClr val="accent2"/>
                </a:solidFill>
                <a:latin typeface="Arial Narrow" panose="020B0606020202030204" pitchFamily="34" charset="0"/>
                <a:cs typeface="Arial" panose="020B0604020202020204" pitchFamily="34" charset="0"/>
              </a:defRPr>
            </a:lvl8pPr>
            <a:lvl9pPr marL="1828800" fontAlgn="base">
              <a:lnSpc>
                <a:spcPct val="90000"/>
              </a:lnSpc>
              <a:spcBef>
                <a:spcPct val="0"/>
              </a:spcBef>
              <a:spcAft>
                <a:spcPct val="0"/>
              </a:spcAft>
              <a:defRPr sz="3600">
                <a:solidFill>
                  <a:schemeClr val="accent2"/>
                </a:solidFill>
                <a:latin typeface="Arial Narrow" panose="020B060602020203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all" spc="0" normalizeH="0" baseline="0" noProof="0" dirty="0">
                <a:ln>
                  <a:noFill/>
                </a:ln>
                <a:solidFill>
                  <a:srgbClr val="C00000"/>
                </a:solidFill>
                <a:effectLst/>
                <a:uLnTx/>
                <a:uFillTx/>
                <a:latin typeface="Arial Narrow" panose="020B0606020202030204" pitchFamily="34" charset="0"/>
                <a:ea typeface="+mj-ea"/>
                <a:cs typeface="Arial" panose="020B0604020202020204" pitchFamily="34" charset="0"/>
              </a:rPr>
              <a:t>salinity Permitting Strategy</a:t>
            </a:r>
          </a:p>
        </p:txBody>
      </p:sp>
      <p:sp>
        <p:nvSpPr>
          <p:cNvPr id="7" name="Content Placeholder 2">
            <a:extLst>
              <a:ext uri="{FF2B5EF4-FFF2-40B4-BE49-F238E27FC236}">
                <a16:creationId xmlns:a16="http://schemas.microsoft.com/office/drawing/2014/main" id="{7B108CDE-DAD2-44CA-AE85-3439E9121DDF}"/>
              </a:ext>
            </a:extLst>
          </p:cNvPr>
          <p:cNvSpPr txBox="1">
            <a:spLocks/>
          </p:cNvSpPr>
          <p:nvPr/>
        </p:nvSpPr>
        <p:spPr>
          <a:xfrm>
            <a:off x="274319" y="1848457"/>
            <a:ext cx="6332221" cy="1654907"/>
          </a:xfrm>
          <a:prstGeom prst="rect">
            <a:avLst/>
          </a:prstGeom>
        </p:spPr>
        <p:txBody>
          <a:bodyPr/>
          <a:lstStyle>
            <a:lvl1pPr marL="228600" indent="-228600" algn="l" rtl="0" eaLnBrk="1" fontAlgn="base" hangingPunct="1">
              <a:lnSpc>
                <a:spcPct val="90000"/>
              </a:lnSpc>
              <a:spcBef>
                <a:spcPts val="1000"/>
              </a:spcBef>
              <a:spcAft>
                <a:spcPts val="600"/>
              </a:spcAft>
              <a:buClr>
                <a:schemeClr val="bg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ts val="600"/>
              </a:spcAft>
              <a:buFont typeface="Arial" panose="020B0604020202020204" pitchFamily="34" charset="0"/>
              <a:buChar char="–"/>
              <a:defRPr sz="2400" i="1"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ts val="60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ts val="60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ts val="60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Phase 1:  Prioritization/Optimization Study</a:t>
            </a:r>
          </a:p>
          <a:p>
            <a:pPr marL="685800" marR="0" lvl="1" indent="-338138"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Expanded Evaluations</a:t>
            </a:r>
          </a:p>
          <a:p>
            <a:pPr marL="685800" marR="0" lvl="1" indent="-338138"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Physical/Non-Physical Projects</a:t>
            </a:r>
          </a:p>
          <a:p>
            <a:pPr marL="685800" marR="0" lvl="1" indent="-338138"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Governance/Funding</a:t>
            </a:r>
          </a:p>
          <a:p>
            <a:pPr marL="347662" marR="0" lvl="1" indent="0" algn="l" defTabSz="914400" rtl="0" eaLnBrk="1" fontAlgn="base" latinLnBrk="0" hangingPunct="1">
              <a:lnSpc>
                <a:spcPct val="90000"/>
              </a:lnSpc>
              <a:spcBef>
                <a:spcPts val="5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685800" marR="0" lvl="1" indent="-338138"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Right Arrow 2"/>
          <p:cNvSpPr/>
          <p:nvPr/>
        </p:nvSpPr>
        <p:spPr>
          <a:xfrm>
            <a:off x="5463509" y="2425604"/>
            <a:ext cx="2024565" cy="731520"/>
          </a:xfrm>
          <a:prstGeom prst="rightArrow">
            <a:avLst/>
          </a:prstGeom>
          <a:ln w="38100">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p:cNvSpPr/>
          <p:nvPr/>
        </p:nvSpPr>
        <p:spPr>
          <a:xfrm>
            <a:off x="5463511" y="4108736"/>
            <a:ext cx="2024565" cy="731520"/>
          </a:xfrm>
          <a:prstGeom prst="rightArrow">
            <a:avLst/>
          </a:prstGeom>
          <a:solidFill>
            <a:srgbClr val="F7CE37"/>
          </a:solidFill>
          <a:ln w="38100">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Arrow 11"/>
          <p:cNvSpPr/>
          <p:nvPr/>
        </p:nvSpPr>
        <p:spPr>
          <a:xfrm>
            <a:off x="5463510" y="5680252"/>
            <a:ext cx="2024565" cy="731520"/>
          </a:xfrm>
          <a:prstGeom prst="rightArrow">
            <a:avLst/>
          </a:prstGeom>
          <a:solidFill>
            <a:srgbClr val="F5AF7B"/>
          </a:solidFill>
          <a:ln w="38100">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0CD991F-603D-442C-9150-139873B2AF9F}"/>
              </a:ext>
            </a:extLst>
          </p:cNvPr>
          <p:cNvSpPr txBox="1"/>
          <p:nvPr/>
        </p:nvSpPr>
        <p:spPr>
          <a:xfrm>
            <a:off x="2247441" y="3812126"/>
            <a:ext cx="2412694" cy="1233996"/>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F8434227-2DD5-4B35-A9DE-57FD5E4D4ECB}"/>
              </a:ext>
            </a:extLst>
          </p:cNvPr>
          <p:cNvSpPr txBox="1"/>
          <p:nvPr/>
        </p:nvSpPr>
        <p:spPr>
          <a:xfrm>
            <a:off x="274319" y="3755588"/>
            <a:ext cx="4655118" cy="1430648"/>
          </a:xfrm>
          <a:prstGeom prst="rect">
            <a:avLst/>
          </a:prstGeom>
          <a:noFill/>
        </p:spPr>
        <p:txBody>
          <a:bodyPr wrap="square" rtlCol="0">
            <a:spAutoFit/>
          </a:bodyPr>
          <a:lstStyle/>
          <a:p>
            <a:pPr lvl="0" defTabSz="914400" eaLnBrk="1" hangingPunct="1">
              <a:lnSpc>
                <a:spcPct val="90000"/>
              </a:lnSpc>
              <a:spcBef>
                <a:spcPts val="1000"/>
              </a:spcBef>
              <a:spcAft>
                <a:spcPts val="0"/>
              </a:spcAft>
              <a:defRPr/>
            </a:pPr>
            <a:r>
              <a:rPr lang="en-US" sz="2800" dirty="0">
                <a:solidFill>
                  <a:prstClr val="black"/>
                </a:solidFill>
                <a:latin typeface="Calibri" panose="020F0502020204030204"/>
                <a:cs typeface="Arial" panose="020B0604020202020204" pitchFamily="34" charset="0"/>
              </a:rPr>
              <a:t>Phase 2:  Project Development</a:t>
            </a:r>
          </a:p>
          <a:p>
            <a:pPr marL="685800" lvl="1" indent="-338138" defTabSz="914400" eaLnBrk="1" hangingPunct="1">
              <a:lnSpc>
                <a:spcPct val="90000"/>
              </a:lnSpc>
              <a:spcBef>
                <a:spcPts val="500"/>
              </a:spcBef>
              <a:spcAft>
                <a:spcPts val="0"/>
              </a:spcAft>
              <a:buFont typeface="Arial" panose="020B0604020202020204" pitchFamily="34" charset="0"/>
              <a:buChar char="–"/>
              <a:defRPr/>
            </a:pPr>
            <a:r>
              <a:rPr lang="en-US" sz="2200" i="1" dirty="0">
                <a:solidFill>
                  <a:prstClr val="black"/>
                </a:solidFill>
                <a:latin typeface="Calibri" panose="020F0502020204030204"/>
                <a:cs typeface="Arial" panose="020B0604020202020204" pitchFamily="34" charset="0"/>
              </a:rPr>
              <a:t>Funding/Permits/Non-Physical                      Projects</a:t>
            </a:r>
          </a:p>
          <a:p>
            <a:endParaRPr lang="en-US" dirty="0"/>
          </a:p>
        </p:txBody>
      </p:sp>
      <p:sp>
        <p:nvSpPr>
          <p:cNvPr id="11" name="TextBox 10">
            <a:extLst>
              <a:ext uri="{FF2B5EF4-FFF2-40B4-BE49-F238E27FC236}">
                <a16:creationId xmlns:a16="http://schemas.microsoft.com/office/drawing/2014/main" id="{A684599B-4B36-4081-AB20-6B5F307FAC22}"/>
              </a:ext>
            </a:extLst>
          </p:cNvPr>
          <p:cNvSpPr txBox="1"/>
          <p:nvPr/>
        </p:nvSpPr>
        <p:spPr>
          <a:xfrm>
            <a:off x="257794" y="5285823"/>
            <a:ext cx="5028171" cy="1125949"/>
          </a:xfrm>
          <a:prstGeom prst="rect">
            <a:avLst/>
          </a:prstGeom>
          <a:noFill/>
        </p:spPr>
        <p:txBody>
          <a:bodyPr wrap="none" rtlCol="0">
            <a:spAutoFit/>
          </a:bodyPr>
          <a:lstStyle/>
          <a:p>
            <a:pPr lvl="0" defTabSz="914400" eaLnBrk="1" hangingPunct="1">
              <a:lnSpc>
                <a:spcPct val="90000"/>
              </a:lnSpc>
              <a:spcBef>
                <a:spcPts val="1000"/>
              </a:spcBef>
              <a:spcAft>
                <a:spcPts val="0"/>
              </a:spcAft>
              <a:defRPr/>
            </a:pPr>
            <a:r>
              <a:rPr lang="en-US" sz="2800" dirty="0">
                <a:solidFill>
                  <a:prstClr val="black"/>
                </a:solidFill>
                <a:latin typeface="Calibri" panose="020F0502020204030204"/>
                <a:cs typeface="Arial" panose="020B0604020202020204" pitchFamily="34" charset="0"/>
              </a:rPr>
              <a:t>Phase 3:  Project Implementation</a:t>
            </a:r>
          </a:p>
          <a:p>
            <a:pPr marL="685800" lvl="1" indent="-338138" defTabSz="914400" eaLnBrk="1" hangingPunct="1">
              <a:lnSpc>
                <a:spcPct val="90000"/>
              </a:lnSpc>
              <a:spcBef>
                <a:spcPts val="500"/>
              </a:spcBef>
              <a:spcAft>
                <a:spcPts val="0"/>
              </a:spcAft>
              <a:buFont typeface="Arial" panose="020B0604020202020204" pitchFamily="34" charset="0"/>
              <a:buChar char="–"/>
              <a:defRPr/>
            </a:pPr>
            <a:r>
              <a:rPr lang="en-US" sz="2200" i="1" dirty="0">
                <a:solidFill>
                  <a:prstClr val="black"/>
                </a:solidFill>
                <a:latin typeface="Calibri" panose="020F0502020204030204"/>
                <a:cs typeface="Arial" panose="020B0604020202020204" pitchFamily="34" charset="0"/>
              </a:rPr>
              <a:t>Construction</a:t>
            </a:r>
          </a:p>
          <a:p>
            <a:endParaRPr lang="en-US" dirty="0"/>
          </a:p>
        </p:txBody>
      </p:sp>
      <p:pic>
        <p:nvPicPr>
          <p:cNvPr id="14" name="Picture 13">
            <a:extLst>
              <a:ext uri="{FF2B5EF4-FFF2-40B4-BE49-F238E27FC236}">
                <a16:creationId xmlns:a16="http://schemas.microsoft.com/office/drawing/2014/main" id="{1B79C9E7-20E0-46F9-8B76-62338167CEBC}"/>
              </a:ext>
            </a:extLst>
          </p:cNvPr>
          <p:cNvPicPr>
            <a:picLocks noChangeAspect="1"/>
          </p:cNvPicPr>
          <p:nvPr/>
        </p:nvPicPr>
        <p:blipFill>
          <a:blip r:embed="rId3"/>
          <a:stretch>
            <a:fillRect/>
          </a:stretch>
        </p:blipFill>
        <p:spPr>
          <a:xfrm>
            <a:off x="7557564" y="437771"/>
            <a:ext cx="4376777" cy="5982458"/>
          </a:xfrm>
          <a:prstGeom prst="rect">
            <a:avLst/>
          </a:prstGeom>
        </p:spPr>
      </p:pic>
      <p:sp>
        <p:nvSpPr>
          <p:cNvPr id="17" name="Slide Number Placeholder 16">
            <a:extLst>
              <a:ext uri="{FF2B5EF4-FFF2-40B4-BE49-F238E27FC236}">
                <a16:creationId xmlns:a16="http://schemas.microsoft.com/office/drawing/2014/main" id="{B906FD45-AFED-435B-A80D-F8B38FE106B1}"/>
              </a:ext>
            </a:extLst>
          </p:cNvPr>
          <p:cNvSpPr>
            <a:spLocks noGrp="1"/>
          </p:cNvSpPr>
          <p:nvPr>
            <p:ph type="sldNum" sz="quarter" idx="12"/>
          </p:nvPr>
        </p:nvSpPr>
        <p:spPr/>
        <p:txBody>
          <a:bodyPr/>
          <a:lstStyle/>
          <a:p>
            <a:pPr>
              <a:defRPr/>
            </a:pPr>
            <a:fld id="{75F92D21-533A-4A30-B86D-083337455883}" type="slidenum">
              <a:rPr lang="en-US" smtClean="0"/>
              <a:pPr>
                <a:defRPr/>
              </a:pPr>
              <a:t>22</a:t>
            </a:fld>
            <a:endParaRPr lang="en-US"/>
          </a:p>
        </p:txBody>
      </p:sp>
    </p:spTree>
    <p:extLst>
      <p:ext uri="{BB962C8B-B14F-4D97-AF65-F5344CB8AC3E}">
        <p14:creationId xmlns:p14="http://schemas.microsoft.com/office/powerpoint/2010/main" val="336855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C34E-2E56-418F-AF96-89396AFDE0C3}"/>
              </a:ext>
            </a:extLst>
          </p:cNvPr>
          <p:cNvSpPr>
            <a:spLocks noGrp="1"/>
          </p:cNvSpPr>
          <p:nvPr>
            <p:ph type="title"/>
          </p:nvPr>
        </p:nvSpPr>
        <p:spPr>
          <a:xfrm>
            <a:off x="843279" y="575732"/>
            <a:ext cx="9847299" cy="783531"/>
          </a:xfrm>
        </p:spPr>
        <p:txBody>
          <a:bodyPr/>
          <a:lstStyle/>
          <a:p>
            <a:r>
              <a:rPr lang="en-US" b="1" dirty="0">
                <a:solidFill>
                  <a:srgbClr val="C00000"/>
                </a:solidFill>
              </a:rPr>
              <a:t>Offset Policy - Key Project elements</a:t>
            </a:r>
          </a:p>
        </p:txBody>
      </p:sp>
      <p:sp>
        <p:nvSpPr>
          <p:cNvPr id="3" name="Content Placeholder 2">
            <a:extLst>
              <a:ext uri="{FF2B5EF4-FFF2-40B4-BE49-F238E27FC236}">
                <a16:creationId xmlns:a16="http://schemas.microsoft.com/office/drawing/2014/main" id="{96A5F9EE-364C-4DB3-99F7-7120D0FF7B93}"/>
              </a:ext>
            </a:extLst>
          </p:cNvPr>
          <p:cNvSpPr>
            <a:spLocks noGrp="1"/>
          </p:cNvSpPr>
          <p:nvPr>
            <p:ph idx="1"/>
          </p:nvPr>
        </p:nvSpPr>
        <p:spPr>
          <a:xfrm>
            <a:off x="476465" y="1537656"/>
            <a:ext cx="10876797" cy="4286267"/>
          </a:xfrm>
        </p:spPr>
        <p:txBody>
          <a:bodyPr/>
          <a:lstStyle/>
          <a:p>
            <a:pPr marL="346075" indent="-346075">
              <a:lnSpc>
                <a:spcPct val="95000"/>
              </a:lnSpc>
              <a:spcBef>
                <a:spcPts val="0"/>
              </a:spcBef>
              <a:buClr>
                <a:schemeClr val="tx1"/>
              </a:buClr>
            </a:pPr>
            <a:r>
              <a:rPr lang="en-US" dirty="0">
                <a:latin typeface="+mn-lt"/>
              </a:rPr>
              <a:t>Groundwater</a:t>
            </a:r>
          </a:p>
          <a:p>
            <a:pPr marL="346075" indent="-346075">
              <a:lnSpc>
                <a:spcPct val="95000"/>
              </a:lnSpc>
              <a:spcBef>
                <a:spcPts val="0"/>
              </a:spcBef>
              <a:buClr>
                <a:schemeClr val="tx1"/>
              </a:buClr>
            </a:pPr>
            <a:r>
              <a:rPr lang="en-US" dirty="0">
                <a:latin typeface="+mn-lt"/>
              </a:rPr>
              <a:t>Located in same Basin or Management Zone as discharge</a:t>
            </a:r>
          </a:p>
          <a:p>
            <a:pPr marL="346075" indent="-346075">
              <a:lnSpc>
                <a:spcPct val="95000"/>
              </a:lnSpc>
              <a:spcBef>
                <a:spcPts val="0"/>
              </a:spcBef>
              <a:buClr>
                <a:schemeClr val="tx1"/>
              </a:buClr>
            </a:pPr>
            <a:r>
              <a:rPr lang="en-US" dirty="0">
                <a:latin typeface="+mn-lt"/>
              </a:rPr>
              <a:t>Substantially Same Pollutant</a:t>
            </a:r>
          </a:p>
          <a:p>
            <a:pPr marL="346075" indent="-346075">
              <a:lnSpc>
                <a:spcPct val="95000"/>
              </a:lnSpc>
              <a:spcBef>
                <a:spcPts val="0"/>
              </a:spcBef>
              <a:buClr>
                <a:schemeClr val="tx1"/>
              </a:buClr>
            </a:pPr>
            <a:r>
              <a:rPr lang="en-US" b="1" dirty="0">
                <a:latin typeface="+mn-lt"/>
              </a:rPr>
              <a:t>Net effect  = equivalent or better </a:t>
            </a:r>
          </a:p>
          <a:p>
            <a:pPr marL="346075" indent="-346075">
              <a:lnSpc>
                <a:spcPct val="95000"/>
              </a:lnSpc>
              <a:spcBef>
                <a:spcPts val="0"/>
              </a:spcBef>
              <a:buClr>
                <a:schemeClr val="tx1"/>
              </a:buClr>
            </a:pPr>
            <a:r>
              <a:rPr lang="en-US" b="1" dirty="0">
                <a:latin typeface="+mn-lt"/>
              </a:rPr>
              <a:t>No assimilative capacity = offset ratio must be &gt; 1:1</a:t>
            </a:r>
          </a:p>
          <a:p>
            <a:pPr marL="346075" indent="-346075">
              <a:lnSpc>
                <a:spcPct val="95000"/>
              </a:lnSpc>
              <a:spcBef>
                <a:spcPts val="0"/>
              </a:spcBef>
              <a:buClr>
                <a:schemeClr val="tx1"/>
              </a:buClr>
            </a:pPr>
            <a:r>
              <a:rPr lang="en-US" b="1" dirty="0">
                <a:latin typeface="+mn-lt"/>
              </a:rPr>
              <a:t>Offsets can </a:t>
            </a:r>
            <a:r>
              <a:rPr lang="en-US" b="1" u="sng" dirty="0">
                <a:latin typeface="+mn-lt"/>
              </a:rPr>
              <a:t>not</a:t>
            </a:r>
            <a:r>
              <a:rPr lang="en-US" b="1" dirty="0">
                <a:latin typeface="+mn-lt"/>
              </a:rPr>
              <a:t>:</a:t>
            </a:r>
          </a:p>
          <a:p>
            <a:pPr marL="747713" lvl="1" indent="-346075">
              <a:lnSpc>
                <a:spcPct val="95000"/>
              </a:lnSpc>
              <a:spcBef>
                <a:spcPts val="0"/>
              </a:spcBef>
              <a:buClr>
                <a:schemeClr val="tx1"/>
              </a:buClr>
            </a:pPr>
            <a:r>
              <a:rPr lang="en-US" sz="2800" b="1" dirty="0">
                <a:solidFill>
                  <a:schemeClr val="tx1"/>
                </a:solidFill>
                <a:latin typeface="+mn-lt"/>
              </a:rPr>
              <a:t>Result in unmitigated localized impairments to sensitive areas with drinking water wells</a:t>
            </a:r>
          </a:p>
          <a:p>
            <a:pPr marL="747713" lvl="1" indent="-346075">
              <a:lnSpc>
                <a:spcPct val="95000"/>
              </a:lnSpc>
              <a:spcBef>
                <a:spcPts val="0"/>
              </a:spcBef>
              <a:buClr>
                <a:schemeClr val="tx1"/>
              </a:buClr>
            </a:pPr>
            <a:r>
              <a:rPr lang="en-US" sz="2800" b="1" dirty="0">
                <a:solidFill>
                  <a:schemeClr val="tx1"/>
                </a:solidFill>
                <a:latin typeface="+mn-lt"/>
              </a:rPr>
              <a:t>Have a disproportionate impact on disadvantaged communities</a:t>
            </a:r>
          </a:p>
        </p:txBody>
      </p:sp>
      <p:sp>
        <p:nvSpPr>
          <p:cNvPr id="6" name="Content Placeholder 2">
            <a:extLst>
              <a:ext uri="{FF2B5EF4-FFF2-40B4-BE49-F238E27FC236}">
                <a16:creationId xmlns:a16="http://schemas.microsoft.com/office/drawing/2014/main" id="{6D121DE5-9189-4CBF-BD02-BF4ED9AF5621}"/>
              </a:ext>
            </a:extLst>
          </p:cNvPr>
          <p:cNvSpPr txBox="1">
            <a:spLocks/>
          </p:cNvSpPr>
          <p:nvPr/>
        </p:nvSpPr>
        <p:spPr bwMode="auto">
          <a:xfrm>
            <a:off x="415524" y="5823923"/>
            <a:ext cx="11480800" cy="4439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ts val="600"/>
              </a:spcAft>
              <a:buClr>
                <a:schemeClr val="bg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ts val="600"/>
              </a:spcAft>
              <a:buFont typeface="Arial" panose="020B0604020202020204" pitchFamily="34" charset="0"/>
              <a:buChar char="–"/>
              <a:defRPr sz="2400" i="1"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ts val="60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ts val="60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ts val="60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95000"/>
              </a:lnSpc>
              <a:spcBef>
                <a:spcPts val="0"/>
              </a:spcBef>
              <a:buFont typeface="Arial" panose="020B0604020202020204" pitchFamily="34" charset="0"/>
              <a:buNone/>
            </a:pPr>
            <a:r>
              <a:rPr lang="en-US" sz="2600" i="1" dirty="0">
                <a:latin typeface="+mn-lt"/>
              </a:rPr>
              <a:t>No substantive change have been made to this policy since the January Workshop</a:t>
            </a:r>
          </a:p>
        </p:txBody>
      </p:sp>
      <p:sp>
        <p:nvSpPr>
          <p:cNvPr id="8" name="Slide Number Placeholder 7">
            <a:extLst>
              <a:ext uri="{FF2B5EF4-FFF2-40B4-BE49-F238E27FC236}">
                <a16:creationId xmlns:a16="http://schemas.microsoft.com/office/drawing/2014/main" id="{70338ECC-26E1-4A75-A53E-A2C8FAF9F5D7}"/>
              </a:ext>
            </a:extLst>
          </p:cNvPr>
          <p:cNvSpPr>
            <a:spLocks noGrp="1"/>
          </p:cNvSpPr>
          <p:nvPr>
            <p:ph type="sldNum" sz="quarter" idx="15"/>
          </p:nvPr>
        </p:nvSpPr>
        <p:spPr>
          <a:xfrm>
            <a:off x="8835887" y="6477584"/>
            <a:ext cx="2743200" cy="365125"/>
          </a:xfrm>
        </p:spPr>
        <p:txBody>
          <a:bodyPr/>
          <a:lstStyle/>
          <a:p>
            <a:pPr>
              <a:defRPr/>
            </a:pPr>
            <a:fld id="{F7AD01B6-12E7-48A0-9CA7-A0D85F537AD8}" type="slidenum">
              <a:rPr lang="en-US" smtClean="0"/>
              <a:pPr>
                <a:defRPr/>
              </a:pPr>
              <a:t>23</a:t>
            </a:fld>
            <a:endParaRPr lang="en-US" dirty="0"/>
          </a:p>
        </p:txBody>
      </p:sp>
      <p:pic>
        <p:nvPicPr>
          <p:cNvPr id="11" name="Picture 10">
            <a:extLst>
              <a:ext uri="{FF2B5EF4-FFF2-40B4-BE49-F238E27FC236}">
                <a16:creationId xmlns:a16="http://schemas.microsoft.com/office/drawing/2014/main" id="{A137D991-91CC-432D-A06B-07F5F9BBA60E}"/>
              </a:ext>
            </a:extLst>
          </p:cNvPr>
          <p:cNvPicPr>
            <a:picLocks noChangeAspect="1"/>
          </p:cNvPicPr>
          <p:nvPr/>
        </p:nvPicPr>
        <p:blipFill>
          <a:blip r:embed="rId3"/>
          <a:stretch>
            <a:fillRect/>
          </a:stretch>
        </p:blipFill>
        <p:spPr>
          <a:xfrm>
            <a:off x="3890063" y="6407140"/>
            <a:ext cx="5657578" cy="506012"/>
          </a:xfrm>
          <a:prstGeom prst="rect">
            <a:avLst/>
          </a:prstGeom>
        </p:spPr>
      </p:pic>
    </p:spTree>
    <p:extLst>
      <p:ext uri="{BB962C8B-B14F-4D97-AF65-F5344CB8AC3E}">
        <p14:creationId xmlns:p14="http://schemas.microsoft.com/office/powerpoint/2010/main" val="297296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10370-3B5C-520E-DF95-8A4333B56C93}"/>
              </a:ext>
            </a:extLst>
          </p:cNvPr>
          <p:cNvPicPr>
            <a:picLocks noChangeAspect="1"/>
          </p:cNvPicPr>
          <p:nvPr/>
        </p:nvPicPr>
        <p:blipFill>
          <a:blip r:embed="rId2"/>
          <a:stretch>
            <a:fillRect/>
          </a:stretch>
        </p:blipFill>
        <p:spPr>
          <a:xfrm>
            <a:off x="2652283" y="1055077"/>
            <a:ext cx="7108512" cy="4900246"/>
          </a:xfrm>
          <a:prstGeom prst="rect">
            <a:avLst/>
          </a:prstGeom>
        </p:spPr>
      </p:pic>
    </p:spTree>
    <p:extLst>
      <p:ext uri="{BB962C8B-B14F-4D97-AF65-F5344CB8AC3E}">
        <p14:creationId xmlns:p14="http://schemas.microsoft.com/office/powerpoint/2010/main" val="370389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31556-4C0D-8E15-C205-717B35374FCB}"/>
              </a:ext>
            </a:extLst>
          </p:cNvPr>
          <p:cNvPicPr>
            <a:picLocks noChangeAspect="1"/>
          </p:cNvPicPr>
          <p:nvPr/>
        </p:nvPicPr>
        <p:blipFill>
          <a:blip r:embed="rId2"/>
          <a:stretch>
            <a:fillRect/>
          </a:stretch>
        </p:blipFill>
        <p:spPr>
          <a:xfrm>
            <a:off x="4376737" y="2400300"/>
            <a:ext cx="3438525" cy="2057400"/>
          </a:xfrm>
          <a:prstGeom prst="rect">
            <a:avLst/>
          </a:prstGeom>
        </p:spPr>
      </p:pic>
    </p:spTree>
    <p:extLst>
      <p:ext uri="{BB962C8B-B14F-4D97-AF65-F5344CB8AC3E}">
        <p14:creationId xmlns:p14="http://schemas.microsoft.com/office/powerpoint/2010/main" val="417507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429479-358A-EAA6-BE3D-14C27142AEBA}"/>
              </a:ext>
            </a:extLst>
          </p:cNvPr>
          <p:cNvPicPr>
            <a:picLocks noChangeAspect="1"/>
          </p:cNvPicPr>
          <p:nvPr/>
        </p:nvPicPr>
        <p:blipFill>
          <a:blip r:embed="rId2"/>
          <a:stretch>
            <a:fillRect/>
          </a:stretch>
        </p:blipFill>
        <p:spPr>
          <a:xfrm>
            <a:off x="4976812" y="2571750"/>
            <a:ext cx="2238375" cy="1714500"/>
          </a:xfrm>
          <a:prstGeom prst="rect">
            <a:avLst/>
          </a:prstGeom>
        </p:spPr>
      </p:pic>
      <p:pic>
        <p:nvPicPr>
          <p:cNvPr id="3" name="Picture 2">
            <a:extLst>
              <a:ext uri="{FF2B5EF4-FFF2-40B4-BE49-F238E27FC236}">
                <a16:creationId xmlns:a16="http://schemas.microsoft.com/office/drawing/2014/main" id="{A2294B4F-5F73-0D34-E7E9-F6B81E764C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736" y="1714351"/>
            <a:ext cx="6096528" cy="3429297"/>
          </a:xfrm>
          <a:prstGeom prst="rect">
            <a:avLst/>
          </a:prstGeom>
        </p:spPr>
      </p:pic>
      <p:pic>
        <p:nvPicPr>
          <p:cNvPr id="4" name="Picture 3">
            <a:extLst>
              <a:ext uri="{FF2B5EF4-FFF2-40B4-BE49-F238E27FC236}">
                <a16:creationId xmlns:a16="http://schemas.microsoft.com/office/drawing/2014/main" id="{6454E111-8AF3-C6B9-9F64-11D84BA6A8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0136" y="1866751"/>
            <a:ext cx="6096528" cy="3429297"/>
          </a:xfrm>
          <a:prstGeom prst="rect">
            <a:avLst/>
          </a:prstGeom>
        </p:spPr>
      </p:pic>
    </p:spTree>
    <p:extLst>
      <p:ext uri="{BB962C8B-B14F-4D97-AF65-F5344CB8AC3E}">
        <p14:creationId xmlns:p14="http://schemas.microsoft.com/office/powerpoint/2010/main" val="3664955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50FCDD-10C5-45D9-9FA0-F01A7DCF4041}"/>
              </a:ext>
            </a:extLst>
          </p:cNvPr>
          <p:cNvGrpSpPr/>
          <p:nvPr/>
        </p:nvGrpSpPr>
        <p:grpSpPr>
          <a:xfrm>
            <a:off x="533400" y="1841993"/>
            <a:ext cx="11469914" cy="4514360"/>
            <a:chOff x="533400" y="1841993"/>
            <a:chExt cx="11469914" cy="4514360"/>
          </a:xfrm>
        </p:grpSpPr>
        <p:sp>
          <p:nvSpPr>
            <p:cNvPr id="13" name="TextBox 12"/>
            <p:cNvSpPr txBox="1"/>
            <p:nvPr/>
          </p:nvSpPr>
          <p:spPr>
            <a:xfrm>
              <a:off x="4540350" y="1841993"/>
              <a:ext cx="5441850" cy="992579"/>
            </a:xfrm>
            <a:prstGeom prst="rect">
              <a:avLst/>
            </a:prstGeom>
            <a:noFill/>
          </p:spPr>
          <p:txBody>
            <a:bodyPr wrap="square" rtlCol="0">
              <a:spAutoFit/>
            </a:bodyPr>
            <a:lstStyle/>
            <a:p>
              <a:pPr marL="346075" indent="-346075">
                <a:spcBef>
                  <a:spcPts val="300"/>
                </a:spcBef>
                <a:buFont typeface="Arial" panose="020B0604020202020204" pitchFamily="34" charset="0"/>
                <a:buChar char="•"/>
              </a:pPr>
              <a:r>
                <a:rPr lang="en-US" sz="2800" dirty="0"/>
                <a:t>Safe Drinking Water Supply</a:t>
              </a:r>
            </a:p>
            <a:p>
              <a:pPr marL="803275" lvl="1" indent="-346075">
                <a:spcBef>
                  <a:spcPts val="300"/>
                </a:spcBef>
                <a:buFont typeface="Calibri" panose="020F0502020204030204" pitchFamily="34" charset="0"/>
                <a:buChar char="‒"/>
              </a:pPr>
              <a:r>
                <a:rPr lang="en-US" sz="2600" dirty="0"/>
                <a:t>Short &amp; Long Term Solutions</a:t>
              </a:r>
            </a:p>
          </p:txBody>
        </p:sp>
        <p:sp>
          <p:nvSpPr>
            <p:cNvPr id="15" name="TextBox 14"/>
            <p:cNvSpPr txBox="1"/>
            <p:nvPr/>
          </p:nvSpPr>
          <p:spPr>
            <a:xfrm>
              <a:off x="5563022" y="3275602"/>
              <a:ext cx="6167430" cy="992579"/>
            </a:xfrm>
            <a:prstGeom prst="rect">
              <a:avLst/>
            </a:prstGeom>
            <a:noFill/>
          </p:spPr>
          <p:txBody>
            <a:bodyPr wrap="square" rtlCol="0">
              <a:spAutoFit/>
            </a:bodyPr>
            <a:lstStyle/>
            <a:p>
              <a:pPr marL="346075" indent="-346075">
                <a:spcBef>
                  <a:spcPts val="300"/>
                </a:spcBef>
                <a:buFont typeface="Arial" panose="020B0604020202020204" pitchFamily="34" charset="0"/>
                <a:buChar char="•"/>
              </a:pPr>
              <a:r>
                <a:rPr lang="en-US" sz="2800" dirty="0"/>
                <a:t>Balanced Salt &amp; Nitrate Loadings</a:t>
              </a:r>
            </a:p>
            <a:p>
              <a:pPr marL="803275" lvl="1" indent="-346075">
                <a:spcBef>
                  <a:spcPts val="300"/>
                </a:spcBef>
                <a:buFont typeface="Calibri" panose="020F0502020204030204" pitchFamily="34" charset="0"/>
                <a:buChar char="‒"/>
              </a:pPr>
              <a:r>
                <a:rPr lang="en-US" sz="2600" dirty="0"/>
                <a:t>Ongoing and Expanding Efforts</a:t>
              </a:r>
            </a:p>
          </p:txBody>
        </p:sp>
        <p:sp>
          <p:nvSpPr>
            <p:cNvPr id="17" name="TextBox 16"/>
            <p:cNvSpPr txBox="1"/>
            <p:nvPr/>
          </p:nvSpPr>
          <p:spPr>
            <a:xfrm>
              <a:off x="6681039" y="4501999"/>
              <a:ext cx="5322275" cy="1854354"/>
            </a:xfrm>
            <a:prstGeom prst="rect">
              <a:avLst/>
            </a:prstGeom>
            <a:noFill/>
          </p:spPr>
          <p:txBody>
            <a:bodyPr wrap="square" rtlCol="0">
              <a:spAutoFit/>
            </a:bodyPr>
            <a:lstStyle/>
            <a:p>
              <a:pPr marL="346075" indent="-346075">
                <a:spcBef>
                  <a:spcPts val="300"/>
                </a:spcBef>
                <a:buFont typeface="Arial" panose="020B0604020202020204" pitchFamily="34" charset="0"/>
                <a:buChar char="•"/>
              </a:pPr>
              <a:r>
                <a:rPr lang="en-US" sz="2800" dirty="0"/>
                <a:t>Implement Long-term Managed Aquifer Restoration</a:t>
              </a:r>
            </a:p>
            <a:p>
              <a:pPr marL="803275" lvl="1" indent="-346075">
                <a:spcBef>
                  <a:spcPts val="300"/>
                </a:spcBef>
                <a:buFont typeface="Calibri" panose="020F0502020204030204" pitchFamily="34" charset="0"/>
                <a:buChar char="‒"/>
              </a:pPr>
              <a:r>
                <a:rPr lang="en-US" sz="2600" dirty="0"/>
                <a:t>Where Reasonable, Feasible &amp; Practicable</a:t>
              </a:r>
            </a:p>
          </p:txBody>
        </p:sp>
        <p:grpSp>
          <p:nvGrpSpPr>
            <p:cNvPr id="2" name="Group 1"/>
            <p:cNvGrpSpPr/>
            <p:nvPr/>
          </p:nvGrpSpPr>
          <p:grpSpPr>
            <a:xfrm>
              <a:off x="533400" y="1856508"/>
              <a:ext cx="5983514" cy="4020457"/>
              <a:chOff x="533400" y="1828800"/>
              <a:chExt cx="5257800" cy="3231229"/>
            </a:xfrm>
          </p:grpSpPr>
          <p:sp>
            <p:nvSpPr>
              <p:cNvPr id="12" name="Rounded Rectangle 11"/>
              <p:cNvSpPr/>
              <p:nvPr/>
            </p:nvSpPr>
            <p:spPr>
              <a:xfrm>
                <a:off x="533400" y="1828800"/>
                <a:ext cx="3276600" cy="914400"/>
              </a:xfrm>
              <a:prstGeom prst="roundRect">
                <a:avLst/>
              </a:prstGeom>
              <a:solidFill>
                <a:srgbClr val="6699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Management Goal 1</a:t>
                </a:r>
              </a:p>
            </p:txBody>
          </p:sp>
          <p:sp>
            <p:nvSpPr>
              <p:cNvPr id="14" name="Rounded Rectangle 13"/>
              <p:cNvSpPr/>
              <p:nvPr/>
            </p:nvSpPr>
            <p:spPr>
              <a:xfrm>
                <a:off x="1524000" y="2986831"/>
                <a:ext cx="3276600" cy="914400"/>
              </a:xfrm>
              <a:prstGeom prst="roundRect">
                <a:avLst/>
              </a:prstGeom>
              <a:solidFill>
                <a:srgbClr val="0066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Management Goal 2</a:t>
                </a:r>
              </a:p>
            </p:txBody>
          </p:sp>
          <p:sp>
            <p:nvSpPr>
              <p:cNvPr id="16" name="Rounded Rectangle 15"/>
              <p:cNvSpPr/>
              <p:nvPr/>
            </p:nvSpPr>
            <p:spPr>
              <a:xfrm>
                <a:off x="2514600" y="4145629"/>
                <a:ext cx="3276600" cy="914400"/>
              </a:xfrm>
              <a:prstGeom prst="roundRect">
                <a:avLst/>
              </a:prstGeom>
              <a:solidFill>
                <a:srgbClr val="0000CC"/>
              </a:solidFill>
              <a:ln>
                <a:solidFill>
                  <a:srgbClr val="0066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Management Goal 3</a:t>
                </a:r>
              </a:p>
            </p:txBody>
          </p:sp>
          <p:sp>
            <p:nvSpPr>
              <p:cNvPr id="18" name="Left-Up Arrow 17"/>
              <p:cNvSpPr/>
              <p:nvPr/>
            </p:nvSpPr>
            <p:spPr>
              <a:xfrm rot="5400000">
                <a:off x="655214" y="2971801"/>
                <a:ext cx="716386" cy="716385"/>
              </a:xfrm>
              <a:prstGeom prst="leftUpArrow">
                <a:avLst>
                  <a:gd name="adj1" fmla="val 27775"/>
                  <a:gd name="adj2" fmla="val 22138"/>
                  <a:gd name="adj3" fmla="val 23612"/>
                </a:avLst>
              </a:prstGeom>
              <a:gradFill flip="none" rotWithShape="1">
                <a:gsLst>
                  <a:gs pos="0">
                    <a:srgbClr val="6699FF"/>
                  </a:gs>
                  <a:gs pos="52000">
                    <a:schemeClr val="accent6">
                      <a:lumMod val="45000"/>
                      <a:lumOff val="55000"/>
                    </a:schemeClr>
                  </a:gs>
                  <a:gs pos="74000">
                    <a:srgbClr val="0066FF"/>
                  </a:gs>
                  <a:gs pos="100000">
                    <a:srgbClr val="0066FF"/>
                  </a:gs>
                </a:gsLst>
                <a:lin ang="0" scaled="1"/>
                <a:tileRect/>
              </a:gradFill>
              <a:ln>
                <a:solidFill>
                  <a:schemeClr val="accent1">
                    <a:shade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Up Arrow 18"/>
              <p:cNvSpPr/>
              <p:nvPr/>
            </p:nvSpPr>
            <p:spPr>
              <a:xfrm rot="5400000">
                <a:off x="1553816" y="4140399"/>
                <a:ext cx="716386" cy="716385"/>
              </a:xfrm>
              <a:prstGeom prst="leftUpArrow">
                <a:avLst>
                  <a:gd name="adj1" fmla="val 27775"/>
                  <a:gd name="adj2" fmla="val 22138"/>
                  <a:gd name="adj3" fmla="val 23612"/>
                </a:avLst>
              </a:prstGeom>
              <a:gradFill flip="none" rotWithShape="1">
                <a:gsLst>
                  <a:gs pos="0">
                    <a:srgbClr val="0066FF"/>
                  </a:gs>
                  <a:gs pos="41000">
                    <a:srgbClr val="0066FF"/>
                  </a:gs>
                  <a:gs pos="70000">
                    <a:srgbClr val="0000CC"/>
                  </a:gs>
                  <a:gs pos="100000">
                    <a:srgbClr val="0000CC"/>
                  </a:gs>
                </a:gsLst>
                <a:lin ang="0" scaled="1"/>
                <a:tileRect/>
              </a:gradFill>
              <a:ln>
                <a:solidFill>
                  <a:schemeClr val="accent1">
                    <a:shade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Title 1"/>
          <p:cNvSpPr>
            <a:spLocks noGrp="1"/>
          </p:cNvSpPr>
          <p:nvPr>
            <p:ph type="title"/>
          </p:nvPr>
        </p:nvSpPr>
        <p:spPr>
          <a:xfrm>
            <a:off x="836449" y="213870"/>
            <a:ext cx="10515600" cy="1008178"/>
          </a:xfrm>
        </p:spPr>
        <p:txBody>
          <a:bodyPr>
            <a:normAutofit fontScale="90000"/>
          </a:bodyPr>
          <a:lstStyle/>
          <a:p>
            <a:r>
              <a:rPr lang="en-US" b="1" dirty="0">
                <a:solidFill>
                  <a:srgbClr val="C00000"/>
                </a:solidFill>
              </a:rPr>
              <a:t>Establish Salt &amp; Nitrate Control Program Based on Three Management Goals</a:t>
            </a:r>
          </a:p>
        </p:txBody>
      </p:sp>
      <p:sp>
        <p:nvSpPr>
          <p:cNvPr id="7" name="Slide Number Placeholder 6">
            <a:extLst>
              <a:ext uri="{FF2B5EF4-FFF2-40B4-BE49-F238E27FC236}">
                <a16:creationId xmlns:a16="http://schemas.microsoft.com/office/drawing/2014/main" id="{9147C4F0-EAA1-4358-A67E-66A038C2184A}"/>
              </a:ext>
            </a:extLst>
          </p:cNvPr>
          <p:cNvSpPr>
            <a:spLocks noGrp="1"/>
          </p:cNvSpPr>
          <p:nvPr>
            <p:ph type="sldNum" sz="quarter" idx="15"/>
          </p:nvPr>
        </p:nvSpPr>
        <p:spPr/>
        <p:txBody>
          <a:bodyPr/>
          <a:lstStyle/>
          <a:p>
            <a:pPr>
              <a:defRPr/>
            </a:pPr>
            <a:fld id="{F7AD01B6-12E7-48A0-9CA7-A0D85F537AD8}" type="slidenum">
              <a:rPr lang="en-US" smtClean="0"/>
              <a:pPr>
                <a:defRPr/>
              </a:pPr>
              <a:t>27</a:t>
            </a:fld>
            <a:endParaRPr lang="en-US" dirty="0"/>
          </a:p>
        </p:txBody>
      </p:sp>
    </p:spTree>
    <p:extLst>
      <p:ext uri="{BB962C8B-B14F-4D97-AF65-F5344CB8AC3E}">
        <p14:creationId xmlns:p14="http://schemas.microsoft.com/office/powerpoint/2010/main" val="24282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F684-EFB4-1DAA-A936-E6A2CEFFB673}"/>
              </a:ext>
            </a:extLst>
          </p:cNvPr>
          <p:cNvSpPr>
            <a:spLocks noGrp="1"/>
          </p:cNvSpPr>
          <p:nvPr>
            <p:ph type="title"/>
          </p:nvPr>
        </p:nvSpPr>
        <p:spPr>
          <a:xfrm>
            <a:off x="1370861" y="63284"/>
            <a:ext cx="10515600" cy="1325563"/>
          </a:xfrm>
        </p:spPr>
        <p:txBody>
          <a:bodyPr>
            <a:normAutofit fontScale="90000"/>
          </a:bodyPr>
          <a:lstStyle/>
          <a:p>
            <a:r>
              <a:rPr lang="en-US" sz="2700" b="1" dirty="0">
                <a:solidFill>
                  <a:schemeClr val="accent5">
                    <a:lumMod val="50000"/>
                  </a:schemeClr>
                </a:solidFill>
              </a:rPr>
              <a:t>Waste to wealth: A critical analysis of resource recovery from desalination brine</a:t>
            </a:r>
            <a:br>
              <a:rPr lang="en-US" sz="2700" dirty="0">
                <a:solidFill>
                  <a:srgbClr val="0070C0"/>
                </a:solidFill>
              </a:rPr>
            </a:br>
            <a:r>
              <a:rPr lang="en-US" sz="2700" dirty="0">
                <a:solidFill>
                  <a:srgbClr val="0070C0"/>
                </a:solidFill>
                <a:latin typeface="Aharoni" panose="020F0502020204030204" pitchFamily="2" charset="-79"/>
                <a:cs typeface="Aharoni" panose="020F0502020204030204" pitchFamily="2" charset="-79"/>
              </a:rPr>
              <a:t> </a:t>
            </a:r>
            <a:r>
              <a:rPr lang="en-US" sz="1200" dirty="0" err="1">
                <a:solidFill>
                  <a:schemeClr val="tx1"/>
                </a:solidFill>
                <a:latin typeface="Aharoni" panose="020F0502020204030204" pitchFamily="2" charset="-79"/>
                <a:cs typeface="Aharoni" panose="020F0502020204030204" pitchFamily="2" charset="-79"/>
              </a:rPr>
              <a:t>Ihsanullah</a:t>
            </a:r>
            <a:r>
              <a:rPr lang="en-US" sz="1200" dirty="0">
                <a:solidFill>
                  <a:schemeClr val="tx1"/>
                </a:solidFill>
                <a:latin typeface="Aharoni" panose="020F0502020204030204" pitchFamily="2" charset="-79"/>
                <a:cs typeface="Aharoni" panose="020F0502020204030204" pitchFamily="2" charset="-79"/>
              </a:rPr>
              <a:t> </a:t>
            </a:r>
            <a:r>
              <a:rPr lang="en-US" sz="1200" dirty="0" err="1">
                <a:solidFill>
                  <a:schemeClr val="tx1"/>
                </a:solidFill>
                <a:latin typeface="Aharoni" panose="020F0502020204030204" pitchFamily="2" charset="-79"/>
                <a:cs typeface="Aharoni" panose="020F0502020204030204" pitchFamily="2" charset="-79"/>
              </a:rPr>
              <a:t>Ihsanullah</a:t>
            </a:r>
            <a:r>
              <a:rPr lang="en-US" sz="1200" dirty="0">
                <a:solidFill>
                  <a:schemeClr val="tx1"/>
                </a:solidFill>
                <a:latin typeface="Aharoni" panose="020F0502020204030204" pitchFamily="2" charset="-79"/>
                <a:cs typeface="Aharoni" panose="020F0502020204030204" pitchFamily="2" charset="-79"/>
              </a:rPr>
              <a:t>, Jawad Mustafa, Abdul Mannan Zafar, M. Obaid, </a:t>
            </a:r>
            <a:r>
              <a:rPr lang="en-US" sz="1200" dirty="0" err="1">
                <a:solidFill>
                  <a:schemeClr val="tx1"/>
                </a:solidFill>
                <a:latin typeface="Aharoni" panose="020F0502020204030204" pitchFamily="2" charset="-79"/>
                <a:cs typeface="Aharoni" panose="020F0502020204030204" pitchFamily="2" charset="-79"/>
              </a:rPr>
              <a:t>Muataz</a:t>
            </a:r>
            <a:r>
              <a:rPr lang="en-US" sz="1200" dirty="0">
                <a:solidFill>
                  <a:schemeClr val="tx1"/>
                </a:solidFill>
                <a:latin typeface="Aharoni" panose="020F0502020204030204" pitchFamily="2" charset="-79"/>
                <a:cs typeface="Aharoni" panose="020F0502020204030204" pitchFamily="2" charset="-79"/>
              </a:rPr>
              <a:t> A. </a:t>
            </a:r>
            <a:r>
              <a:rPr lang="en-US" sz="1200" dirty="0" err="1">
                <a:solidFill>
                  <a:schemeClr val="tx1"/>
                </a:solidFill>
                <a:latin typeface="Aharoni" panose="020F0502020204030204" pitchFamily="2" charset="-79"/>
                <a:cs typeface="Aharoni" panose="020F0502020204030204" pitchFamily="2" charset="-79"/>
              </a:rPr>
              <a:t>Atieh</a:t>
            </a:r>
            <a:r>
              <a:rPr lang="en-US" sz="1200" dirty="0">
                <a:solidFill>
                  <a:schemeClr val="tx1"/>
                </a:solidFill>
                <a:latin typeface="Aharoni" panose="020F0502020204030204" pitchFamily="2" charset="-79"/>
                <a:cs typeface="Aharoni" panose="020F0502020204030204" pitchFamily="2" charset="-79"/>
              </a:rPr>
              <a:t>, </a:t>
            </a:r>
            <a:r>
              <a:rPr lang="en-US" sz="1200" dirty="0" err="1">
                <a:solidFill>
                  <a:schemeClr val="tx1"/>
                </a:solidFill>
                <a:latin typeface="Aharoni" panose="020F0502020204030204" pitchFamily="2" charset="-79"/>
                <a:cs typeface="Aharoni" panose="020F0502020204030204" pitchFamily="2" charset="-79"/>
              </a:rPr>
              <a:t>Noreddine</a:t>
            </a:r>
            <a:r>
              <a:rPr lang="en-US" sz="1200" dirty="0">
                <a:solidFill>
                  <a:schemeClr val="tx1"/>
                </a:solidFill>
                <a:latin typeface="Aharoni" panose="020F0502020204030204" pitchFamily="2" charset="-79"/>
                <a:cs typeface="Aharoni" panose="020F0502020204030204" pitchFamily="2" charset="-79"/>
              </a:rPr>
              <a:t> </a:t>
            </a:r>
            <a:r>
              <a:rPr lang="en-US" sz="1200" dirty="0" err="1">
                <a:solidFill>
                  <a:schemeClr val="tx1"/>
                </a:solidFill>
                <a:latin typeface="Aharoni" panose="020F0502020204030204" pitchFamily="2" charset="-79"/>
                <a:cs typeface="Aharoni" panose="020F0502020204030204" pitchFamily="2" charset="-79"/>
              </a:rPr>
              <a:t>Ghaffour</a:t>
            </a:r>
            <a:r>
              <a:rPr lang="en-US" sz="1200" dirty="0">
                <a:solidFill>
                  <a:schemeClr val="tx1"/>
                </a:solidFill>
                <a:latin typeface="Aharoni" panose="020F0502020204030204" pitchFamily="2" charset="-79"/>
                <a:cs typeface="Aharoni" panose="020F0502020204030204" pitchFamily="2" charset="-79"/>
              </a:rPr>
              <a:t>           </a:t>
            </a:r>
            <a:r>
              <a:rPr lang="en-US" sz="800" dirty="0">
                <a:latin typeface="Aharoni" panose="020F0502020204030204" pitchFamily="2" charset="-79"/>
                <a:cs typeface="Aharoni" panose="020F0502020204030204" pitchFamily="2" charset="-79"/>
                <a:hlinkClick r:id="rId2" tooltip="Persistent link using digital object identifier"/>
              </a:rPr>
              <a:t>https://doi.org/10.1016/j.desal.2022.116093</a:t>
            </a:r>
            <a:br>
              <a:rPr lang="en-US" sz="1200" b="1" dirty="0">
                <a:solidFill>
                  <a:schemeClr val="tx1"/>
                </a:solidFill>
                <a:latin typeface="Aharoni" panose="020F0502020204030204" pitchFamily="2" charset="-79"/>
                <a:cs typeface="Aharoni" panose="020F0502020204030204" pitchFamily="2" charset="-79"/>
              </a:rPr>
            </a:br>
            <a:endParaRPr lang="en-US" sz="1200" dirty="0">
              <a:solidFill>
                <a:schemeClr val="tx1"/>
              </a:solidFill>
              <a:latin typeface="Aharoni" panose="020F0502020204030204" pitchFamily="2" charset="-79"/>
              <a:cs typeface="Aharoni" panose="020F0502020204030204" pitchFamily="2" charset="-79"/>
            </a:endParaRPr>
          </a:p>
        </p:txBody>
      </p:sp>
      <p:pic>
        <p:nvPicPr>
          <p:cNvPr id="7" name="Content Placeholder 6">
            <a:extLst>
              <a:ext uri="{FF2B5EF4-FFF2-40B4-BE49-F238E27FC236}">
                <a16:creationId xmlns:a16="http://schemas.microsoft.com/office/drawing/2014/main" id="{86B9D87B-3887-FC10-2547-5D1229392DC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36202" y="1026154"/>
            <a:ext cx="8406400" cy="5150809"/>
          </a:xfrm>
          <a:prstGeom prst="rect">
            <a:avLst/>
          </a:prstGeom>
        </p:spPr>
      </p:pic>
      <p:pic>
        <p:nvPicPr>
          <p:cNvPr id="9" name="Picture 8">
            <a:extLst>
              <a:ext uri="{FF2B5EF4-FFF2-40B4-BE49-F238E27FC236}">
                <a16:creationId xmlns:a16="http://schemas.microsoft.com/office/drawing/2014/main" id="{D35F6096-A001-8E33-16FD-4BE64840BC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229798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sz="quarter" idx="4294967295"/>
          </p:nvPr>
        </p:nvSpPr>
        <p:spPr>
          <a:xfrm>
            <a:off x="2078182" y="255589"/>
            <a:ext cx="8132618" cy="796925"/>
          </a:xfrm>
        </p:spPr>
        <p:txBody>
          <a:bodyPr>
            <a:noAutofit/>
          </a:bodyPr>
          <a:lstStyle/>
          <a:p>
            <a:r>
              <a:rPr lang="en-AU" altLang="en-US" sz="2800" b="1" dirty="0">
                <a:solidFill>
                  <a:srgbClr val="C00000"/>
                </a:solidFill>
              </a:rPr>
              <a:t>Different Expressions of Salinity During Drought in Australia’s Murray-Darling Basin</a:t>
            </a:r>
          </a:p>
        </p:txBody>
      </p:sp>
      <p:pic>
        <p:nvPicPr>
          <p:cNvPr id="35843" name="Picture 3" descr="Forbes"/>
          <p:cNvPicPr>
            <a:picLocks noGrp="1" noChangeAspect="1" noChangeArrowheads="1"/>
          </p:cNvPicPr>
          <p:nvPr>
            <p:ph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2641601" y="1174691"/>
            <a:ext cx="3814762" cy="2424112"/>
          </a:xfrm>
          <a:noFill/>
        </p:spPr>
      </p:pic>
      <p:pic>
        <p:nvPicPr>
          <p:cNvPr id="35844" name="Picture 4" descr="bevendale"/>
          <p:cNvPicPr>
            <a:picLocks noGrp="1" noChangeAspect="1" noChangeArrowheads="1"/>
          </p:cNvPicPr>
          <p:nvPr>
            <p:ph sz="quarter" idx="4294967295"/>
          </p:nvPr>
        </p:nvPicPr>
        <p:blipFill>
          <a:blip r:embed="rId4" cstate="screen">
            <a:extLst>
              <a:ext uri="{28A0092B-C50C-407E-A947-70E740481C1C}">
                <a14:useLocalDpi xmlns:a14="http://schemas.microsoft.com/office/drawing/2010/main"/>
              </a:ext>
            </a:extLst>
          </a:blip>
          <a:srcRect/>
          <a:stretch>
            <a:fillRect/>
          </a:stretch>
        </p:blipFill>
        <p:spPr>
          <a:xfrm>
            <a:off x="6456363" y="1177866"/>
            <a:ext cx="3713162" cy="2420937"/>
          </a:xfrm>
          <a:noFill/>
        </p:spPr>
      </p:pic>
      <p:pic>
        <p:nvPicPr>
          <p:cNvPr id="35845" name="Picture 5" descr="74K"/>
          <p:cNvPicPr>
            <a:picLocks noGrp="1" noChangeAspect="1" noChangeArrowheads="1"/>
          </p:cNvPicPr>
          <p:nvPr>
            <p:ph sz="quarter" idx="4294967295"/>
          </p:nvPr>
        </p:nvPicPr>
        <p:blipFill>
          <a:blip r:embed="rId5">
            <a:extLst>
              <a:ext uri="{28A0092B-C50C-407E-A947-70E740481C1C}">
                <a14:useLocalDpi xmlns:a14="http://schemas.microsoft.com/office/drawing/2010/main"/>
              </a:ext>
            </a:extLst>
          </a:blip>
          <a:srcRect/>
          <a:stretch>
            <a:fillRect/>
          </a:stretch>
        </p:blipFill>
        <p:spPr>
          <a:xfrm>
            <a:off x="2640013" y="3597252"/>
            <a:ext cx="3816350" cy="2366962"/>
          </a:xfrm>
          <a:noFill/>
        </p:spPr>
      </p:pic>
      <p:pic>
        <p:nvPicPr>
          <p:cNvPr id="35846" name="Picture 6" descr="salt affected vines"/>
          <p:cNvPicPr>
            <a:picLocks noGrp="1" noChangeAspect="1" noChangeArrowheads="1"/>
          </p:cNvPicPr>
          <p:nvPr>
            <p:ph sz="quarter" idx="4294967295"/>
          </p:nvPr>
        </p:nvPicPr>
        <p:blipFill>
          <a:blip r:embed="rId6" cstate="screen">
            <a:lum bright="8000"/>
            <a:extLst>
              <a:ext uri="{28A0092B-C50C-407E-A947-70E740481C1C}">
                <a14:useLocalDpi xmlns:a14="http://schemas.microsoft.com/office/drawing/2010/main"/>
              </a:ext>
            </a:extLst>
          </a:blip>
          <a:srcRect/>
          <a:stretch>
            <a:fillRect/>
          </a:stretch>
        </p:blipFill>
        <p:spPr>
          <a:xfrm>
            <a:off x="6456362" y="3575560"/>
            <a:ext cx="4271962" cy="2357437"/>
          </a:xfrm>
          <a:noFill/>
        </p:spPr>
      </p:pic>
      <p:sp>
        <p:nvSpPr>
          <p:cNvPr id="35847" name="Text Box 7"/>
          <p:cNvSpPr txBox="1">
            <a:spLocks noChangeArrowheads="1"/>
          </p:cNvSpPr>
          <p:nvPr/>
        </p:nvSpPr>
        <p:spPr bwMode="auto">
          <a:xfrm>
            <a:off x="1776413" y="3224614"/>
            <a:ext cx="935037" cy="366712"/>
          </a:xfrm>
          <a:prstGeom prst="rect">
            <a:avLst/>
          </a:prstGeom>
          <a:solidFill>
            <a:schemeClr val="bg1">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Urban</a:t>
            </a:r>
          </a:p>
        </p:txBody>
      </p:sp>
      <p:sp>
        <p:nvSpPr>
          <p:cNvPr id="35848" name="Text Box 8"/>
          <p:cNvSpPr txBox="1">
            <a:spLocks noChangeArrowheads="1"/>
          </p:cNvSpPr>
          <p:nvPr/>
        </p:nvSpPr>
        <p:spPr bwMode="auto">
          <a:xfrm>
            <a:off x="1704181" y="5525168"/>
            <a:ext cx="1079500" cy="3667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Dryland</a:t>
            </a:r>
          </a:p>
        </p:txBody>
      </p:sp>
      <p:sp>
        <p:nvSpPr>
          <p:cNvPr id="35849" name="Text Box 9"/>
          <p:cNvSpPr txBox="1">
            <a:spLocks noChangeArrowheads="1"/>
          </p:cNvSpPr>
          <p:nvPr/>
        </p:nvSpPr>
        <p:spPr bwMode="auto">
          <a:xfrm>
            <a:off x="10106548" y="3064344"/>
            <a:ext cx="1079500" cy="366712"/>
          </a:xfrm>
          <a:prstGeom prst="rect">
            <a:avLst/>
          </a:prstGeom>
          <a:solidFill>
            <a:schemeClr val="bg1">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Dryland</a:t>
            </a:r>
          </a:p>
        </p:txBody>
      </p:sp>
      <p:sp>
        <p:nvSpPr>
          <p:cNvPr id="35850" name="Text Box 10"/>
          <p:cNvSpPr txBox="1">
            <a:spLocks noChangeArrowheads="1"/>
          </p:cNvSpPr>
          <p:nvPr/>
        </p:nvSpPr>
        <p:spPr bwMode="auto">
          <a:xfrm>
            <a:off x="9731375" y="5845967"/>
            <a:ext cx="1368425" cy="366713"/>
          </a:xfrm>
          <a:prstGeom prst="rect">
            <a:avLst/>
          </a:prstGeom>
          <a:solidFill>
            <a:schemeClr val="bg1">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Irrigation</a:t>
            </a:r>
          </a:p>
        </p:txBody>
      </p:sp>
    </p:spTree>
    <p:extLst>
      <p:ext uri="{BB962C8B-B14F-4D97-AF65-F5344CB8AC3E}">
        <p14:creationId xmlns:p14="http://schemas.microsoft.com/office/powerpoint/2010/main" val="425470640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MVC-014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52416" y="303362"/>
            <a:ext cx="4584074" cy="3435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flipV="1">
            <a:off x="-108066" y="-13503678"/>
            <a:ext cx="11078219" cy="3190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760" tIns="13711680" rIns="761760" bIns="1371168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Arial" panose="020B0604020202020204" pitchFamily="34" charset="0"/>
                <a:hlinkClick r:id="rId4"/>
              </a:rPr>
              <a:t>  </a:t>
            </a:r>
            <a:r>
              <a:rPr kumimoji="0" lang="en-US" altLang="en-US" sz="23800" b="0" i="0" u="none" strike="noStrike" cap="none" normalizeH="0" baseline="0" dirty="0">
                <a:ln>
                  <a:noFill/>
                </a:ln>
                <a:solidFill>
                  <a:srgbClr val="FFFFFF"/>
                </a:solidFill>
                <a:effectLst/>
                <a:latin typeface="Arial" panose="020B0604020202020204" pitchFamily="34" charset="0"/>
              </a:rPr>
              <a:t> </a:t>
            </a:r>
            <a:r>
              <a:rPr kumimoji="0" lang="en-US" altLang="en-US" sz="1800" b="0" i="0" u="none" strike="noStrike" cap="none" normalizeH="0" baseline="0" dirty="0">
                <a:ln>
                  <a:noFill/>
                </a:ln>
                <a:solidFill>
                  <a:srgbClr val="FFFFFF"/>
                </a:solidFill>
                <a:effectLst/>
                <a:latin typeface="Arial" panose="020B0604020202020204" pitchFamily="34" charset="0"/>
              </a:rPr>
              <a:t>                                                                                     .</a:t>
            </a:r>
          </a:p>
        </p:txBody>
      </p:sp>
      <p:sp>
        <p:nvSpPr>
          <p:cNvPr id="4" name="TextBox 3"/>
          <p:cNvSpPr txBox="1"/>
          <p:nvPr/>
        </p:nvSpPr>
        <p:spPr>
          <a:xfrm>
            <a:off x="612949" y="3919142"/>
            <a:ext cx="4818093" cy="1661993"/>
          </a:xfrm>
          <a:prstGeom prst="rect">
            <a:avLst/>
          </a:prstGeom>
          <a:noFill/>
        </p:spPr>
        <p:txBody>
          <a:bodyPr wrap="square" rtlCol="0">
            <a:spAutoFit/>
          </a:bodyPr>
          <a:lstStyle/>
          <a:p>
            <a:r>
              <a:rPr lang="en-US" sz="2400" dirty="0"/>
              <a:t>Desertification, a worldwide phenomenon</a:t>
            </a:r>
          </a:p>
          <a:p>
            <a:r>
              <a:rPr lang="en-US" dirty="0"/>
              <a:t>http://amur-heilong.net/aic/en/1/07_landuse_argiculture/0711landdegradation/</a:t>
            </a:r>
          </a:p>
        </p:txBody>
      </p:sp>
      <p:sp>
        <p:nvSpPr>
          <p:cNvPr id="7" name="TextBox 6"/>
          <p:cNvSpPr txBox="1"/>
          <p:nvPr/>
        </p:nvSpPr>
        <p:spPr>
          <a:xfrm>
            <a:off x="5999141" y="3919142"/>
            <a:ext cx="4971012" cy="1569660"/>
          </a:xfrm>
          <a:prstGeom prst="rect">
            <a:avLst/>
          </a:prstGeom>
          <a:noFill/>
        </p:spPr>
        <p:txBody>
          <a:bodyPr wrap="square" rtlCol="0">
            <a:spAutoFit/>
          </a:bodyPr>
          <a:lstStyle/>
          <a:p>
            <a:r>
              <a:rPr lang="en-US" sz="2400" dirty="0"/>
              <a:t>Salt accumulation in an evaporation  ponding basin for agricultural drainage water located on the western side of the San Joaquin Valley.</a:t>
            </a: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8591" y="303362"/>
            <a:ext cx="4587210" cy="3435980"/>
          </a:xfrm>
          <a:prstGeom prst="rect">
            <a:avLst/>
          </a:prstGeom>
        </p:spPr>
      </p:pic>
    </p:spTree>
    <p:extLst>
      <p:ext uri="{BB962C8B-B14F-4D97-AF65-F5344CB8AC3E}">
        <p14:creationId xmlns:p14="http://schemas.microsoft.com/office/powerpoint/2010/main" val="403558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3EEE0B2E-CE75-50DC-BF74-E69CC15D183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02567" y="150593"/>
            <a:ext cx="1467743" cy="377035"/>
          </a:xfrm>
          <a:prstGeom prst="rect">
            <a:avLst/>
          </a:prstGeom>
          <a:noFill/>
          <a:ln>
            <a:noFill/>
          </a:ln>
        </p:spPr>
      </p:pic>
      <p:pic>
        <p:nvPicPr>
          <p:cNvPr id="5" name="Google Shape;91;p1" descr="Department of Water Resources">
            <a:extLst>
              <a:ext uri="{FF2B5EF4-FFF2-40B4-BE49-F238E27FC236}">
                <a16:creationId xmlns:a16="http://schemas.microsoft.com/office/drawing/2014/main" id="{231D3F12-56A2-4FB3-766A-BBC464469A6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36306" y="75237"/>
            <a:ext cx="2219352" cy="493189"/>
          </a:xfrm>
          <a:prstGeom prst="rect">
            <a:avLst/>
          </a:prstGeom>
          <a:noFill/>
          <a:ln>
            <a:noFill/>
          </a:ln>
        </p:spPr>
      </p:pic>
      <p:pic>
        <p:nvPicPr>
          <p:cNvPr id="6" name="Google Shape;92;p1" descr="The California State University">
            <a:extLst>
              <a:ext uri="{FF2B5EF4-FFF2-40B4-BE49-F238E27FC236}">
                <a16:creationId xmlns:a16="http://schemas.microsoft.com/office/drawing/2014/main" id="{FDC5729E-DA5A-CC4C-03F9-2D6F96CA0AC3}"/>
              </a:ext>
            </a:extLst>
          </p:cNvPr>
          <p:cNvPicPr preferRelativeResize="0"/>
          <p:nvPr/>
        </p:nvPicPr>
        <p:blipFill rotWithShape="1">
          <a:blip r:embed="rId5">
            <a:alphaModFix/>
          </a:blip>
          <a:srcRect/>
          <a:stretch/>
        </p:blipFill>
        <p:spPr>
          <a:xfrm>
            <a:off x="52919" y="40114"/>
            <a:ext cx="1594506" cy="371250"/>
          </a:xfrm>
          <a:prstGeom prst="rect">
            <a:avLst/>
          </a:prstGeom>
          <a:noFill/>
          <a:ln>
            <a:noFill/>
          </a:ln>
        </p:spPr>
      </p:pic>
      <p:sp>
        <p:nvSpPr>
          <p:cNvPr id="7" name="Google Shape;93;p1">
            <a:extLst>
              <a:ext uri="{FF2B5EF4-FFF2-40B4-BE49-F238E27FC236}">
                <a16:creationId xmlns:a16="http://schemas.microsoft.com/office/drawing/2014/main" id="{EDEB8CF8-8DD3-74C8-759A-A8900C18095F}"/>
              </a:ext>
            </a:extLst>
          </p:cNvPr>
          <p:cNvSpPr txBox="1"/>
          <p:nvPr/>
        </p:nvSpPr>
        <p:spPr>
          <a:xfrm>
            <a:off x="-30966" y="357937"/>
            <a:ext cx="1833616"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dk1"/>
                </a:solidFill>
                <a:latin typeface="Calibri"/>
                <a:ea typeface="Calibri"/>
                <a:cs typeface="Calibri"/>
                <a:sym typeface="Calibri"/>
              </a:rPr>
              <a:t>Agricultural Research Institute</a:t>
            </a:r>
            <a:endParaRPr sz="1000" dirty="0"/>
          </a:p>
        </p:txBody>
      </p:sp>
      <p:pic>
        <p:nvPicPr>
          <p:cNvPr id="8" name="Google Shape;94;p1" descr="UCLA Samueli School Of Engineering">
            <a:extLst>
              <a:ext uri="{FF2B5EF4-FFF2-40B4-BE49-F238E27FC236}">
                <a16:creationId xmlns:a16="http://schemas.microsoft.com/office/drawing/2014/main" id="{FE062132-EEBD-3BE0-6056-185C395FDBDF}"/>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055658" y="134923"/>
            <a:ext cx="1776958" cy="421017"/>
          </a:xfrm>
          <a:prstGeom prst="rect">
            <a:avLst/>
          </a:prstGeom>
          <a:noFill/>
          <a:ln>
            <a:noFill/>
          </a:ln>
        </p:spPr>
      </p:pic>
      <p:pic>
        <p:nvPicPr>
          <p:cNvPr id="9" name="Google Shape;95;p1" descr="Shape&#10;&#10;Description automatically generated with low confidence">
            <a:extLst>
              <a:ext uri="{FF2B5EF4-FFF2-40B4-BE49-F238E27FC236}">
                <a16:creationId xmlns:a16="http://schemas.microsoft.com/office/drawing/2014/main" id="{C0E77732-9AED-416A-A0D6-AF2B27F33CDD}"/>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922895" y="57420"/>
            <a:ext cx="702585" cy="493188"/>
          </a:xfrm>
          <a:prstGeom prst="rect">
            <a:avLst/>
          </a:prstGeom>
          <a:noFill/>
          <a:ln>
            <a:noFill/>
          </a:ln>
        </p:spPr>
      </p:pic>
      <p:cxnSp>
        <p:nvCxnSpPr>
          <p:cNvPr id="10" name="Google Shape;96;p1">
            <a:extLst>
              <a:ext uri="{FF2B5EF4-FFF2-40B4-BE49-F238E27FC236}">
                <a16:creationId xmlns:a16="http://schemas.microsoft.com/office/drawing/2014/main" id="{AD7C6023-6BC4-F04E-E2F5-2B95F9246B7D}"/>
              </a:ext>
            </a:extLst>
          </p:cNvPr>
          <p:cNvCxnSpPr/>
          <p:nvPr/>
        </p:nvCxnSpPr>
        <p:spPr>
          <a:xfrm>
            <a:off x="0" y="593127"/>
            <a:ext cx="12149358" cy="0"/>
          </a:xfrm>
          <a:prstGeom prst="straightConnector1">
            <a:avLst/>
          </a:prstGeom>
          <a:noFill/>
          <a:ln w="28575" cap="flat" cmpd="sng">
            <a:solidFill>
              <a:schemeClr val="accent1"/>
            </a:solidFill>
            <a:prstDash val="solid"/>
            <a:miter lim="800000"/>
            <a:headEnd type="none" w="sm" len="sm"/>
            <a:tailEnd type="none" w="sm" len="sm"/>
          </a:ln>
        </p:spPr>
      </p:cxnSp>
      <p:pic>
        <p:nvPicPr>
          <p:cNvPr id="11" name="Google Shape;97;p1" descr="A picture containing text, sign, tableware, dishware&#10;&#10;Description automatically generated">
            <a:extLst>
              <a:ext uri="{FF2B5EF4-FFF2-40B4-BE49-F238E27FC236}">
                <a16:creationId xmlns:a16="http://schemas.microsoft.com/office/drawing/2014/main" id="{18D66597-21E2-8407-5B2E-43842FE8D09A}"/>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749097" y="118389"/>
            <a:ext cx="720325" cy="371250"/>
          </a:xfrm>
          <a:prstGeom prst="rect">
            <a:avLst/>
          </a:prstGeom>
          <a:noFill/>
          <a:ln>
            <a:noFill/>
          </a:ln>
        </p:spPr>
      </p:pic>
      <p:pic>
        <p:nvPicPr>
          <p:cNvPr id="12" name="Google Shape;98;p1" descr="A picture containing text, outdoor, sign&#10;&#10;Description automatically generated">
            <a:extLst>
              <a:ext uri="{FF2B5EF4-FFF2-40B4-BE49-F238E27FC236}">
                <a16:creationId xmlns:a16="http://schemas.microsoft.com/office/drawing/2014/main" id="{2DC6F35F-DC93-D802-B0B0-B2AE5582FB01}"/>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526105" y="197055"/>
            <a:ext cx="1242489" cy="297495"/>
          </a:xfrm>
          <a:prstGeom prst="rect">
            <a:avLst/>
          </a:prstGeom>
          <a:noFill/>
          <a:ln>
            <a:noFill/>
          </a:ln>
        </p:spPr>
      </p:pic>
      <p:pic>
        <p:nvPicPr>
          <p:cNvPr id="13" name="Picture 12" descr="A picture containing building, sky, outdoor, government building&#10;&#10;Description automatically generated">
            <a:extLst>
              <a:ext uri="{FF2B5EF4-FFF2-40B4-BE49-F238E27FC236}">
                <a16:creationId xmlns:a16="http://schemas.microsoft.com/office/drawing/2014/main" id="{DEB5A37D-0187-01D3-08F8-9FD8F18B4A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199859" y="40114"/>
            <a:ext cx="939222" cy="528312"/>
          </a:xfrm>
          <a:prstGeom prst="rect">
            <a:avLst/>
          </a:prstGeom>
        </p:spPr>
      </p:pic>
      <p:sp>
        <p:nvSpPr>
          <p:cNvPr id="14" name="Google Shape;93;p1">
            <a:extLst>
              <a:ext uri="{FF2B5EF4-FFF2-40B4-BE49-F238E27FC236}">
                <a16:creationId xmlns:a16="http://schemas.microsoft.com/office/drawing/2014/main" id="{F7F0AB04-6570-AA48-6A8F-4EADCE1B1CED}"/>
              </a:ext>
            </a:extLst>
          </p:cNvPr>
          <p:cNvSpPr txBox="1"/>
          <p:nvPr/>
        </p:nvSpPr>
        <p:spPr>
          <a:xfrm>
            <a:off x="10201276" y="80958"/>
            <a:ext cx="1045026"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dirty="0">
                <a:solidFill>
                  <a:schemeClr val="dk1"/>
                </a:solidFill>
                <a:latin typeface="Calibri"/>
                <a:ea typeface="Calibri"/>
                <a:cs typeface="Calibri"/>
                <a:sym typeface="Calibri"/>
              </a:rPr>
              <a:t>Jordan Agricultural Research Center</a:t>
            </a:r>
            <a:endParaRPr sz="1000" dirty="0"/>
          </a:p>
        </p:txBody>
      </p:sp>
      <p:sp>
        <p:nvSpPr>
          <p:cNvPr id="15" name="TextBox 14">
            <a:extLst>
              <a:ext uri="{FF2B5EF4-FFF2-40B4-BE49-F238E27FC236}">
                <a16:creationId xmlns:a16="http://schemas.microsoft.com/office/drawing/2014/main" id="{ED344DCB-8DB7-97DF-EF59-307E7050E482}"/>
              </a:ext>
            </a:extLst>
          </p:cNvPr>
          <p:cNvSpPr txBox="1"/>
          <p:nvPr/>
        </p:nvSpPr>
        <p:spPr>
          <a:xfrm>
            <a:off x="1095006" y="779491"/>
            <a:ext cx="9448210" cy="1323439"/>
          </a:xfrm>
          <a:prstGeom prst="rect">
            <a:avLst/>
          </a:prstGeom>
          <a:noFill/>
        </p:spPr>
        <p:txBody>
          <a:bodyPr wrap="square" rtlCol="0">
            <a:spAutoFit/>
          </a:bodyPr>
          <a:lstStyle/>
          <a:p>
            <a:pPr algn="ctr">
              <a:spcBef>
                <a:spcPts val="600"/>
              </a:spcBef>
            </a:pPr>
            <a:r>
              <a:rPr lang="en-US" sz="4000" b="1" dirty="0">
                <a:solidFill>
                  <a:srgbClr val="0000CC"/>
                </a:solidFill>
                <a:latin typeface="Calibri"/>
                <a:ea typeface="Calibri"/>
                <a:cs typeface="Calibri"/>
                <a:sym typeface="Calibri"/>
              </a:rPr>
              <a:t>Use of nontraditional water sources is necessary in water-scarce areas.</a:t>
            </a:r>
          </a:p>
        </p:txBody>
      </p:sp>
      <p:sp>
        <p:nvSpPr>
          <p:cNvPr id="18" name="TextBox 17">
            <a:extLst>
              <a:ext uri="{FF2B5EF4-FFF2-40B4-BE49-F238E27FC236}">
                <a16:creationId xmlns:a16="http://schemas.microsoft.com/office/drawing/2014/main" id="{C56B5FF2-701B-277A-ADAE-6C13D8B4FC4B}"/>
              </a:ext>
            </a:extLst>
          </p:cNvPr>
          <p:cNvSpPr txBox="1"/>
          <p:nvPr/>
        </p:nvSpPr>
        <p:spPr>
          <a:xfrm>
            <a:off x="9589674" y="5119633"/>
            <a:ext cx="2156107" cy="1600438"/>
          </a:xfrm>
          <a:prstGeom prst="rect">
            <a:avLst/>
          </a:prstGeom>
          <a:noFill/>
        </p:spPr>
        <p:txBody>
          <a:bodyPr wrap="square" rtlCol="0">
            <a:spAutoFit/>
          </a:bodyPr>
          <a:lstStyle/>
          <a:p>
            <a:r>
              <a:rPr lang="en-US" b="1" dirty="0"/>
              <a:t>Image Source: </a:t>
            </a:r>
            <a:r>
              <a:rPr lang="en-US" dirty="0">
                <a:hlinkClick r:id="rId11"/>
              </a:rPr>
              <a:t>https://www.bloomberg.com/news/features/2021-06-23/california-drought-is-withering-almond-dairy-farms-in-food-inflation-threat</a:t>
            </a:r>
            <a:r>
              <a:rPr lang="en-US" dirty="0"/>
              <a:t>  </a:t>
            </a:r>
          </a:p>
        </p:txBody>
      </p:sp>
      <p:pic>
        <p:nvPicPr>
          <p:cNvPr id="20" name="Picture 19" descr="A field of green plants&#10;&#10;Description automatically generated with medium confidence">
            <a:extLst>
              <a:ext uri="{FF2B5EF4-FFF2-40B4-BE49-F238E27FC236}">
                <a16:creationId xmlns:a16="http://schemas.microsoft.com/office/drawing/2014/main" id="{4B3E3E8C-621F-86BB-DF96-1D9E6B933A2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09785" y="2247359"/>
            <a:ext cx="6691745" cy="4460048"/>
          </a:xfrm>
          <a:prstGeom prst="rect">
            <a:avLst/>
          </a:prstGeom>
        </p:spPr>
      </p:pic>
      <p:sp>
        <p:nvSpPr>
          <p:cNvPr id="2" name="TextBox 1">
            <a:extLst>
              <a:ext uri="{FF2B5EF4-FFF2-40B4-BE49-F238E27FC236}">
                <a16:creationId xmlns:a16="http://schemas.microsoft.com/office/drawing/2014/main" id="{6C5DECED-EBB7-0604-CDB1-94AE642346A7}"/>
              </a:ext>
            </a:extLst>
          </p:cNvPr>
          <p:cNvSpPr txBox="1"/>
          <p:nvPr/>
        </p:nvSpPr>
        <p:spPr>
          <a:xfrm>
            <a:off x="420708" y="3193359"/>
            <a:ext cx="1932709" cy="2400657"/>
          </a:xfrm>
          <a:prstGeom prst="rect">
            <a:avLst/>
          </a:prstGeom>
          <a:solidFill>
            <a:srgbClr val="FFFF00"/>
          </a:solidFill>
          <a:ln w="66675">
            <a:solidFill>
              <a:srgbClr val="C00000"/>
            </a:solidFill>
          </a:ln>
        </p:spPr>
        <p:txBody>
          <a:bodyPr wrap="square" rtlCol="0">
            <a:spAutoFit/>
          </a:bodyPr>
          <a:lstStyle/>
          <a:p>
            <a:pPr algn="ctr"/>
            <a:r>
              <a:rPr lang="en-US" sz="2400" b="1" dirty="0">
                <a:solidFill>
                  <a:srgbClr val="0000CC"/>
                </a:solidFill>
              </a:rPr>
              <a:t>WATER SCARCITY </a:t>
            </a:r>
          </a:p>
          <a:p>
            <a:pPr algn="ctr">
              <a:spcBef>
                <a:spcPts val="300"/>
              </a:spcBef>
            </a:pPr>
            <a:r>
              <a:rPr lang="en-US" sz="4400" b="1" dirty="0">
                <a:solidFill>
                  <a:srgbClr val="0000CC"/>
                </a:solidFill>
              </a:rPr>
              <a:t>=</a:t>
            </a:r>
            <a:r>
              <a:rPr lang="en-US" sz="2400" b="1" dirty="0">
                <a:solidFill>
                  <a:srgbClr val="0000CC"/>
                </a:solidFill>
              </a:rPr>
              <a:t> </a:t>
            </a:r>
          </a:p>
          <a:p>
            <a:pPr algn="ctr">
              <a:spcBef>
                <a:spcPts val="300"/>
              </a:spcBef>
            </a:pPr>
            <a:r>
              <a:rPr lang="en-US" sz="2400" b="1" dirty="0">
                <a:solidFill>
                  <a:srgbClr val="0000CC"/>
                </a:solidFill>
              </a:rPr>
              <a:t>FOOD SCARCITY</a:t>
            </a:r>
          </a:p>
        </p:txBody>
      </p:sp>
      <p:sp>
        <p:nvSpPr>
          <p:cNvPr id="3" name="Slide Number Placeholder 24">
            <a:extLst>
              <a:ext uri="{FF2B5EF4-FFF2-40B4-BE49-F238E27FC236}">
                <a16:creationId xmlns:a16="http://schemas.microsoft.com/office/drawing/2014/main" id="{5D280C7B-D4D3-518D-4243-B29ED28453FA}"/>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96830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F684-EFB4-1DAA-A936-E6A2CEFFB673}"/>
              </a:ext>
            </a:extLst>
          </p:cNvPr>
          <p:cNvSpPr>
            <a:spLocks noGrp="1"/>
          </p:cNvSpPr>
          <p:nvPr>
            <p:ph type="title"/>
          </p:nvPr>
        </p:nvSpPr>
        <p:spPr>
          <a:xfrm>
            <a:off x="824695" y="31162"/>
            <a:ext cx="10515600" cy="810532"/>
          </a:xfrm>
        </p:spPr>
        <p:txBody>
          <a:bodyPr>
            <a:normAutofit fontScale="90000"/>
          </a:bodyPr>
          <a:lstStyle/>
          <a:p>
            <a:pPr algn="ctr"/>
            <a:r>
              <a:rPr kumimoji="0" lang="en-US" sz="3200" b="1"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rPr>
              <a:t>Production Zone Salinity Concentration in the Central Valley</a:t>
            </a:r>
            <a:b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https://norcalwater.org/2024/01/03/central-valley-region-salt-control-program-an-ongoing-approach-to-prioritizing-salinity-management-measures-in-the-central-valley/#:~:text=Salt%20accumulation%20has%20resulted%20in,exceed%20%241.5%20billion%20per%20year</a:t>
            </a:r>
            <a:endParaRPr lang="en-US" dirty="0"/>
          </a:p>
        </p:txBody>
      </p:sp>
      <p:pic>
        <p:nvPicPr>
          <p:cNvPr id="4" name="Content Placeholder 3">
            <a:extLst>
              <a:ext uri="{FF2B5EF4-FFF2-40B4-BE49-F238E27FC236}">
                <a16:creationId xmlns:a16="http://schemas.microsoft.com/office/drawing/2014/main" id="{23808200-D070-7CD9-68A6-09326C0536F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992546" y="841694"/>
            <a:ext cx="4159111" cy="5683393"/>
          </a:xfrm>
          <a:prstGeom prst="rect">
            <a:avLst/>
          </a:prstGeom>
        </p:spPr>
      </p:pic>
    </p:spTree>
    <p:extLst>
      <p:ext uri="{BB962C8B-B14F-4D97-AF65-F5344CB8AC3E}">
        <p14:creationId xmlns:p14="http://schemas.microsoft.com/office/powerpoint/2010/main" val="141998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95" y="441318"/>
            <a:ext cx="11073728" cy="850933"/>
          </a:xfrm>
        </p:spPr>
        <p:txBody>
          <a:bodyPr>
            <a:noAutofit/>
          </a:bodyPr>
          <a:lstStyle/>
          <a:p>
            <a:r>
              <a:rPr lang="en-US" sz="4000" b="1" dirty="0">
                <a:solidFill>
                  <a:srgbClr val="FF0000"/>
                </a:solidFill>
              </a:rPr>
              <a:t>Adoption Central Valley-wide Salt and Nitrate Control Program Purpose &amp; Implementation</a:t>
            </a:r>
          </a:p>
        </p:txBody>
      </p:sp>
      <p:sp>
        <p:nvSpPr>
          <p:cNvPr id="3" name="Content Placeholder 2"/>
          <p:cNvSpPr>
            <a:spLocks noGrp="1"/>
          </p:cNvSpPr>
          <p:nvPr>
            <p:ph idx="1"/>
          </p:nvPr>
        </p:nvSpPr>
        <p:spPr>
          <a:xfrm>
            <a:off x="581516" y="1485975"/>
            <a:ext cx="6291232" cy="4888321"/>
          </a:xfrm>
        </p:spPr>
        <p:txBody>
          <a:bodyPr/>
          <a:lstStyle/>
          <a:p>
            <a:pPr>
              <a:buClrTx/>
            </a:pPr>
            <a:r>
              <a:rPr lang="en-US" dirty="0">
                <a:latin typeface="+mn-lt"/>
              </a:rPr>
              <a:t>Environmentally and Economically Sustainable Future</a:t>
            </a:r>
          </a:p>
          <a:p>
            <a:pPr>
              <a:buClrTx/>
            </a:pPr>
            <a:r>
              <a:rPr lang="en-US" dirty="0">
                <a:latin typeface="+mn-lt"/>
              </a:rPr>
              <a:t>Based on CV-SALTS Salt and Nitrate Management Plan (SNMP)</a:t>
            </a:r>
            <a:endParaRPr lang="en-US" sz="800" dirty="0">
              <a:latin typeface="+mn-lt"/>
            </a:endParaRPr>
          </a:p>
          <a:p>
            <a:pPr>
              <a:buClrTx/>
            </a:pPr>
            <a:r>
              <a:rPr lang="en-US" dirty="0">
                <a:latin typeface="+mn-lt"/>
              </a:rPr>
              <a:t>Modifies Basin Plans</a:t>
            </a:r>
          </a:p>
          <a:p>
            <a:pPr lvl="1">
              <a:spcBef>
                <a:spcPts val="0"/>
              </a:spcBef>
            </a:pPr>
            <a:r>
              <a:rPr lang="en-US" dirty="0">
                <a:latin typeface="+mn-lt"/>
              </a:rPr>
              <a:t>Management Strategies</a:t>
            </a:r>
          </a:p>
          <a:p>
            <a:pPr lvl="1">
              <a:spcBef>
                <a:spcPts val="0"/>
              </a:spcBef>
            </a:pPr>
            <a:r>
              <a:rPr lang="en-US" dirty="0">
                <a:latin typeface="+mn-lt"/>
              </a:rPr>
              <a:t>Supporting Policies</a:t>
            </a:r>
          </a:p>
          <a:p>
            <a:pPr>
              <a:buClrTx/>
            </a:pPr>
            <a:r>
              <a:rPr lang="en-US" dirty="0">
                <a:latin typeface="+mn-lt"/>
              </a:rPr>
              <a:t>Does </a:t>
            </a:r>
            <a:r>
              <a:rPr lang="en-US" i="1" u="sng" dirty="0">
                <a:latin typeface="+mn-lt"/>
              </a:rPr>
              <a:t>not</a:t>
            </a:r>
            <a:r>
              <a:rPr lang="en-US" dirty="0">
                <a:latin typeface="+mn-lt"/>
              </a:rPr>
              <a:t> modify Bay-Delta Plan</a:t>
            </a:r>
          </a:p>
        </p:txBody>
      </p:sp>
      <p:pic>
        <p:nvPicPr>
          <p:cNvPr id="7" name="Picture 6">
            <a:extLst>
              <a:ext uri="{FF2B5EF4-FFF2-40B4-BE49-F238E27FC236}">
                <a16:creationId xmlns:a16="http://schemas.microsoft.com/office/drawing/2014/main" id="{4509FAB1-4207-4037-BB13-9A5B57DB8C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80188" y="1405055"/>
            <a:ext cx="3967074" cy="5133860"/>
          </a:xfrm>
          <a:prstGeom prst="rect">
            <a:avLst/>
          </a:prstGeom>
        </p:spPr>
      </p:pic>
      <p:sp>
        <p:nvSpPr>
          <p:cNvPr id="11" name="Slide Number Placeholder 10">
            <a:extLst>
              <a:ext uri="{FF2B5EF4-FFF2-40B4-BE49-F238E27FC236}">
                <a16:creationId xmlns:a16="http://schemas.microsoft.com/office/drawing/2014/main" id="{C699358E-0A60-48D2-BEC6-EFD51B449E95}"/>
              </a:ext>
            </a:extLst>
          </p:cNvPr>
          <p:cNvSpPr>
            <a:spLocks noGrp="1"/>
          </p:cNvSpPr>
          <p:nvPr>
            <p:ph type="sldNum" sz="quarter" idx="15"/>
          </p:nvPr>
        </p:nvSpPr>
        <p:spPr>
          <a:xfrm>
            <a:off x="9002090" y="6473952"/>
            <a:ext cx="2743200" cy="365125"/>
          </a:xfrm>
        </p:spPr>
        <p:txBody>
          <a:bodyPr/>
          <a:lstStyle/>
          <a:p>
            <a:pPr>
              <a:defRPr/>
            </a:pPr>
            <a:fld id="{F7AD01B6-12E7-48A0-9CA7-A0D85F537AD8}" type="slidenum">
              <a:rPr lang="en-US" smtClean="0"/>
              <a:pPr>
                <a:defRPr/>
              </a:pPr>
              <a:t>7</a:t>
            </a:fld>
            <a:endParaRPr lang="en-US" dirty="0"/>
          </a:p>
        </p:txBody>
      </p:sp>
    </p:spTree>
    <p:extLst>
      <p:ext uri="{BB962C8B-B14F-4D97-AF65-F5344CB8AC3E}">
        <p14:creationId xmlns:p14="http://schemas.microsoft.com/office/powerpoint/2010/main" val="34478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F684-EFB4-1DAA-A936-E6A2CEFFB673}"/>
              </a:ext>
            </a:extLst>
          </p:cNvPr>
          <p:cNvSpPr>
            <a:spLocks noGrp="1"/>
          </p:cNvSpPr>
          <p:nvPr>
            <p:ph type="title"/>
          </p:nvPr>
        </p:nvSpPr>
        <p:spPr>
          <a:xfrm>
            <a:off x="838200" y="6097415"/>
            <a:ext cx="10515600" cy="387910"/>
          </a:xfrm>
        </p:spPr>
        <p:txBody>
          <a:bodyPr>
            <a:normAutofit fontScale="90000"/>
          </a:bodyPr>
          <a:lstStyle/>
          <a:p>
            <a:r>
              <a:rPr kumimoji="0" lang="en-US" sz="11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https://norcalwater.org/2024/01/03/central-valley-region-salt-control-program-an-ongoing-approach-to-prioritizing-salinity-management-measures-in-the-central-valley/#:~:text=Salt%20accumulation%20has%20resulted%20in,exceed%20%241.5%20billion%20per%20year</a:t>
            </a:r>
            <a:endParaRPr lang="en-US" dirty="0"/>
          </a:p>
        </p:txBody>
      </p:sp>
      <p:pic>
        <p:nvPicPr>
          <p:cNvPr id="4" name="Content Placeholder 3">
            <a:extLst>
              <a:ext uri="{FF2B5EF4-FFF2-40B4-BE49-F238E27FC236}">
                <a16:creationId xmlns:a16="http://schemas.microsoft.com/office/drawing/2014/main" id="{B565ECCE-F2F2-F245-0F15-696E9FCB34D8}"/>
              </a:ext>
            </a:extLst>
          </p:cNvPr>
          <p:cNvPicPr>
            <a:picLocks noGrp="1" noChangeAspect="1"/>
          </p:cNvPicPr>
          <p:nvPr>
            <p:ph idx="1"/>
          </p:nvPr>
        </p:nvPicPr>
        <p:blipFill>
          <a:blip r:embed="rId2"/>
          <a:stretch>
            <a:fillRect/>
          </a:stretch>
        </p:blipFill>
        <p:spPr>
          <a:xfrm>
            <a:off x="1368800" y="34551"/>
            <a:ext cx="9104538" cy="6062864"/>
          </a:xfrm>
          <a:prstGeom prst="rect">
            <a:avLst/>
          </a:prstGeom>
        </p:spPr>
      </p:pic>
    </p:spTree>
    <p:extLst>
      <p:ext uri="{BB962C8B-B14F-4D97-AF65-F5344CB8AC3E}">
        <p14:creationId xmlns:p14="http://schemas.microsoft.com/office/powerpoint/2010/main" val="234464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EF11-DE68-F1B1-B945-A104FE9F986F}"/>
              </a:ext>
            </a:extLst>
          </p:cNvPr>
          <p:cNvSpPr>
            <a:spLocks noGrp="1"/>
          </p:cNvSpPr>
          <p:nvPr>
            <p:ph type="title"/>
          </p:nvPr>
        </p:nvSpPr>
        <p:spPr>
          <a:xfrm>
            <a:off x="838200" y="365126"/>
            <a:ext cx="8659266" cy="549274"/>
          </a:xfrm>
        </p:spPr>
        <p:txBody>
          <a:bodyPr>
            <a:normAutofit fontScale="90000"/>
          </a:bodyPr>
          <a:lstStyle/>
          <a:p>
            <a:pPr algn="ctr"/>
            <a:r>
              <a:rPr lang="en-US" dirty="0">
                <a:solidFill>
                  <a:srgbClr val="FF0000"/>
                </a:solidFill>
              </a:rPr>
              <a:t>Salinity Management</a:t>
            </a:r>
          </a:p>
        </p:txBody>
      </p:sp>
      <p:sp>
        <p:nvSpPr>
          <p:cNvPr id="3" name="Content Placeholder 2">
            <a:extLst>
              <a:ext uri="{FF2B5EF4-FFF2-40B4-BE49-F238E27FC236}">
                <a16:creationId xmlns:a16="http://schemas.microsoft.com/office/drawing/2014/main" id="{182C52AF-15B7-0E30-8C7B-A2658693E417}"/>
              </a:ext>
            </a:extLst>
          </p:cNvPr>
          <p:cNvSpPr>
            <a:spLocks noGrp="1"/>
          </p:cNvSpPr>
          <p:nvPr>
            <p:ph idx="1"/>
          </p:nvPr>
        </p:nvSpPr>
        <p:spPr>
          <a:xfrm>
            <a:off x="2812356" y="1106500"/>
            <a:ext cx="8541444" cy="5386373"/>
          </a:xfrm>
        </p:spPr>
        <p:txBody>
          <a:bodyPr>
            <a:normAutofit lnSpcReduction="10000"/>
          </a:bodyPr>
          <a:lstStyle/>
          <a:p>
            <a:r>
              <a:rPr lang="en-US" sz="3200" dirty="0"/>
              <a:t>Blending</a:t>
            </a:r>
          </a:p>
          <a:p>
            <a:r>
              <a:rPr lang="en-US" sz="3200" dirty="0"/>
              <a:t>Biological Uptake of Salts</a:t>
            </a:r>
          </a:p>
          <a:p>
            <a:r>
              <a:rPr lang="en-US" sz="3200" dirty="0"/>
              <a:t>Desalination – Some Options </a:t>
            </a:r>
          </a:p>
          <a:p>
            <a:pPr lvl="1">
              <a:buFont typeface="Courier New" panose="02070309020205020404" pitchFamily="49" charset="0"/>
              <a:buChar char="o"/>
            </a:pPr>
            <a:r>
              <a:rPr lang="en-US" sz="2800" dirty="0"/>
              <a:t>Pretreatment </a:t>
            </a:r>
          </a:p>
          <a:p>
            <a:pPr lvl="2">
              <a:buFont typeface="Wingdings" panose="05000000000000000000" pitchFamily="2" charset="2"/>
              <a:buChar char="ü"/>
            </a:pPr>
            <a:r>
              <a:rPr lang="en-US" sz="2400" dirty="0"/>
              <a:t>Ion Exchange</a:t>
            </a:r>
          </a:p>
          <a:p>
            <a:pPr lvl="2">
              <a:buFont typeface="Wingdings" panose="05000000000000000000" pitchFamily="2" charset="2"/>
              <a:buChar char="ü"/>
            </a:pPr>
            <a:r>
              <a:rPr lang="en-US" sz="2400" dirty="0"/>
              <a:t>Electrodialysis</a:t>
            </a:r>
          </a:p>
          <a:p>
            <a:pPr lvl="1">
              <a:buFont typeface="Courier New" panose="02070309020205020404" pitchFamily="49" charset="0"/>
              <a:buChar char="o"/>
            </a:pPr>
            <a:r>
              <a:rPr lang="en-US" sz="2800" dirty="0"/>
              <a:t>Reverse Osmosis</a:t>
            </a:r>
          </a:p>
          <a:p>
            <a:pPr lvl="1">
              <a:buFont typeface="Courier New" panose="02070309020205020404" pitchFamily="49" charset="0"/>
              <a:buChar char="o"/>
            </a:pPr>
            <a:r>
              <a:rPr lang="en-US" sz="2800" dirty="0"/>
              <a:t>Capacitive Deionization</a:t>
            </a:r>
          </a:p>
          <a:p>
            <a:pPr lvl="1">
              <a:buFont typeface="Courier New" panose="02070309020205020404" pitchFamily="49" charset="0"/>
              <a:buChar char="o"/>
            </a:pPr>
            <a:r>
              <a:rPr lang="en-US" sz="2800" dirty="0"/>
              <a:t>Brine Stream Disposal &amp; Resource Recovery</a:t>
            </a:r>
          </a:p>
          <a:p>
            <a:pPr lvl="2">
              <a:buFont typeface="Wingdings" panose="05000000000000000000" pitchFamily="2" charset="2"/>
              <a:buChar char="ü"/>
            </a:pPr>
            <a:r>
              <a:rPr lang="en-US" sz="2400" dirty="0"/>
              <a:t>Use for Resource Recovery </a:t>
            </a:r>
            <a:r>
              <a:rPr lang="en-US" sz="2400"/>
              <a:t>(One Example </a:t>
            </a:r>
            <a:r>
              <a:rPr lang="en-US" sz="2400" dirty="0"/>
              <a:t>– CALDAC)</a:t>
            </a:r>
          </a:p>
          <a:p>
            <a:pPr lvl="2">
              <a:buFont typeface="Wingdings" panose="05000000000000000000" pitchFamily="2" charset="2"/>
              <a:buChar char="ü"/>
            </a:pPr>
            <a:r>
              <a:rPr lang="en-US" sz="2400" dirty="0"/>
              <a:t>Ocean Discharge</a:t>
            </a:r>
          </a:p>
          <a:p>
            <a:pPr lvl="2">
              <a:buFont typeface="Wingdings" panose="05000000000000000000" pitchFamily="2" charset="2"/>
              <a:buChar char="ü"/>
            </a:pPr>
            <a:r>
              <a:rPr lang="en-US" sz="2400" dirty="0"/>
              <a:t>Inland Discharge</a:t>
            </a:r>
          </a:p>
          <a:p>
            <a:endParaRPr lang="en-US" dirty="0"/>
          </a:p>
        </p:txBody>
      </p:sp>
    </p:spTree>
    <p:extLst>
      <p:ext uri="{BB962C8B-B14F-4D97-AF65-F5344CB8AC3E}">
        <p14:creationId xmlns:p14="http://schemas.microsoft.com/office/powerpoint/2010/main" val="183502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E2321E03D2354E9190B577D56D54E7" ma:contentTypeVersion="2" ma:contentTypeDescription="Create a new document." ma:contentTypeScope="" ma:versionID="80c03c2860955ac14cd637859af16ff0">
  <xsd:schema xmlns:xsd="http://www.w3.org/2001/XMLSchema" xmlns:xs="http://www.w3.org/2001/XMLSchema" xmlns:p="http://schemas.microsoft.com/office/2006/metadata/properties" xmlns:ns1="http://schemas.microsoft.com/sharepoint/v3" xmlns:ns2="30355ef0-b855-4ebb-a92a-a6c79f7573fd" targetNamespace="http://schemas.microsoft.com/office/2006/metadata/properties" ma:root="true" ma:fieldsID="93666a9fa8e6f26f07a97bcd12991a47" ns1:_="" ns2:_="">
    <xsd:import namespace="http://schemas.microsoft.com/sharepoint/v3"/>
    <xsd:import namespace="30355ef0-b855-4ebb-a92a-a6c79f7573f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55ef0-b855-4ebb-a92a-a6c79f7573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A8AA85-4CA5-4BB3-B784-F4C172618221}"/>
</file>

<file path=customXml/itemProps2.xml><?xml version="1.0" encoding="utf-8"?>
<ds:datastoreItem xmlns:ds="http://schemas.openxmlformats.org/officeDocument/2006/customXml" ds:itemID="{7831806F-C30B-4CB8-9FC1-E852D63C9EB4}"/>
</file>

<file path=customXml/itemProps3.xml><?xml version="1.0" encoding="utf-8"?>
<ds:datastoreItem xmlns:ds="http://schemas.openxmlformats.org/officeDocument/2006/customXml" ds:itemID="{72D3D451-15C9-456C-9E2A-C1037902A989}"/>
</file>

<file path=customXml/itemProps4.xml><?xml version="1.0" encoding="utf-8"?>
<ds:datastoreItem xmlns:ds="http://schemas.openxmlformats.org/officeDocument/2006/customXml" ds:itemID="{008E09CB-5AAE-4BA5-97CE-4B05BA5EC365}"/>
</file>

<file path=docProps/app.xml><?xml version="1.0" encoding="utf-8"?>
<Properties xmlns="http://schemas.openxmlformats.org/officeDocument/2006/extended-properties" xmlns:vt="http://schemas.openxmlformats.org/officeDocument/2006/docPropsVTypes">
  <TotalTime>1945</TotalTime>
  <Words>1713</Words>
  <Application>Microsoft Office PowerPoint</Application>
  <PresentationFormat>Widescreen</PresentationFormat>
  <Paragraphs>200</Paragraphs>
  <Slides>28</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Aharoni</vt:lpstr>
      <vt:lpstr>Aptos</vt:lpstr>
      <vt:lpstr>Aptos Display</vt:lpstr>
      <vt:lpstr>Arial</vt:lpstr>
      <vt:lpstr>Arial Narrow</vt:lpstr>
      <vt:lpstr>Bahnschrift SemiBold</vt:lpstr>
      <vt:lpstr>Calibri</vt:lpstr>
      <vt:lpstr>Calibri Light</vt:lpstr>
      <vt:lpstr>Courier New</vt:lpstr>
      <vt:lpstr>Times New Roman</vt:lpstr>
      <vt:lpstr>Verdana</vt:lpstr>
      <vt:lpstr>Wingdings</vt:lpstr>
      <vt:lpstr>Office Theme</vt:lpstr>
      <vt:lpstr>1_Office Theme</vt:lpstr>
      <vt:lpstr>Salinity – Threats and Challenges</vt:lpstr>
      <vt:lpstr>PowerPoint Presentation</vt:lpstr>
      <vt:lpstr>Different Expressions of Salinity During Drought in Australia’s Murray-Darling Basin</vt:lpstr>
      <vt:lpstr>PowerPoint Presentation</vt:lpstr>
      <vt:lpstr>PowerPoint Presentation</vt:lpstr>
      <vt:lpstr>Production Zone Salinity Concentration in the Central Valley https://norcalwater.org/2024/01/03/central-valley-region-salt-control-program-an-ongoing-approach-to-prioritizing-salinity-management-measures-in-the-central-valley/#:~:text=Salt%20accumulation%20has%20resulted%20in,exceed%20%241.5%20billion%20per%20year</vt:lpstr>
      <vt:lpstr>Adoption Central Valley-wide Salt and Nitrate Control Program Purpose &amp; Implementation</vt:lpstr>
      <vt:lpstr>https://norcalwater.org/2024/01/03/central-valley-region-salt-control-program-an-ongoing-approach-to-prioritizing-salinity-management-measures-in-the-central-valley/#:~:text=Salt%20accumulation%20has%20resulted%20in,exceed%20%241.5%20billion%20per%20year</vt:lpstr>
      <vt:lpstr>Salinity Management</vt:lpstr>
      <vt:lpstr>Salinity Management - Blending  </vt:lpstr>
      <vt:lpstr>Salinity Management - Biological Uptake of Salts</vt:lpstr>
      <vt:lpstr>PowerPoint Presentation</vt:lpstr>
      <vt:lpstr>PowerPoint Presentation</vt:lpstr>
      <vt:lpstr> RO &amp; CDI Desalination</vt:lpstr>
      <vt:lpstr>Salinity Management – Desalination Brine Disposal &amp; Resource Recovery</vt:lpstr>
      <vt:lpstr>Questions</vt:lpstr>
      <vt:lpstr>Regional Board Regulatory Priorities Defining Success</vt:lpstr>
      <vt:lpstr>PowerPoint Presentation</vt:lpstr>
      <vt:lpstr>Central Valley Water Board</vt:lpstr>
      <vt:lpstr>Costs to Agriculture (2016 Dollars)</vt:lpstr>
      <vt:lpstr>Simplified Conceptual Cross Section of Central Valley https://norcalwater.org/2024/01/03/central-valley-region-salt-control-program-an-ongoing-approach-to-prioritizing-salinity-management-measures-in-the-central-valley/#:~:text=Salt%20accumulation%20has%20resulted%20in,exceed%20%241.5%20billion%20per%20year</vt:lpstr>
      <vt:lpstr>PowerPoint Presentation</vt:lpstr>
      <vt:lpstr>Offset Policy - Key Project elements</vt:lpstr>
      <vt:lpstr>PowerPoint Presentation</vt:lpstr>
      <vt:lpstr>PowerPoint Presentation</vt:lpstr>
      <vt:lpstr>PowerPoint Presentation</vt:lpstr>
      <vt:lpstr>Establish Salt &amp; Nitrate Control Program Based on Three Management Goals</vt:lpstr>
      <vt:lpstr>Waste to wealth: A critical analysis of resource recovery from desalination brine  Ihsanullah Ihsanullah, Jawad Mustafa, Abdul Mannan Zafar, M. Obaid, Muataz A. Atieh, Noreddine Ghaffour           https://doi.org/10.1016/j.desal.2022.116093 </vt:lpstr>
    </vt:vector>
  </TitlesOfParts>
  <Company>CSU,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Longley</dc:creator>
  <cp:lastModifiedBy>Steve Blumenshine</cp:lastModifiedBy>
  <cp:revision>114</cp:revision>
  <cp:lastPrinted>2020-01-31T23:10:30Z</cp:lastPrinted>
  <dcterms:created xsi:type="dcterms:W3CDTF">2020-01-08T09:52:25Z</dcterms:created>
  <dcterms:modified xsi:type="dcterms:W3CDTF">2024-09-26T14:06:57Z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0x010100AAE2321E03D2354E9190B577D56D54E7</vt:lpwstr>
  </property>
</Properties>
</file>