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webextensions/webextension1.xml" ContentType="application/vnd.ms-office.webextension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webextensions/taskpanes.xml" ContentType="application/vnd.ms-office.webextensiontaskpane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Metadata/LabelInfo.xml" ContentType="application/vnd.ms-office.classificationlabel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6" r:id="rId5"/>
    <p:sldId id="278" r:id="rId6"/>
    <p:sldId id="268" r:id="rId7"/>
    <p:sldId id="279" r:id="rId8"/>
    <p:sldId id="281" r:id="rId9"/>
    <p:sldId id="280" r:id="rId10"/>
    <p:sldId id="282" r:id="rId11"/>
    <p:sldId id="284" r:id="rId12"/>
    <p:sldId id="28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598" autoAdjust="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openxmlformats.org/officeDocument/2006/relationships/customXml" Target="../customXml/item4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C026C9-4C52-4B60-A858-A50E4BE56D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160113-35DB-4BB4-9269-631D6FEB5E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0D272-305C-421E-A9EF-95D63D599B42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0E5BB-A291-4B94-8433-B9D3F16854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57D678-038E-42A6-961E-EAB034DB47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E7DFA-63CC-4ED7-B30E-ACF88B4B89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0912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16E63-7886-43BC-8DD4-4F14C3DD7360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8C5307-140F-447F-BCBA-BB92E3A290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15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4FD2957-8595-499F-896A-E9A0888D0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44A184-010C-483F-8B5A-3D1E7E6EF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81153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82A2E2-E6DD-4321-B03A-F6C071C1B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753034"/>
            <a:ext cx="6815446" cy="3887390"/>
          </a:xfrm>
        </p:spPr>
        <p:txBody>
          <a:bodyPr anchor="t">
            <a:normAutofit/>
          </a:bodyPr>
          <a:lstStyle>
            <a:lvl1pPr>
              <a:defRPr sz="8500" spc="-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21B6D9B-E3FB-48D2-A477-5B73E2216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4640424"/>
            <a:ext cx="6437555" cy="1303176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38823550-6B12-4BFD-9C91-668B623E35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13533" y="0"/>
            <a:ext cx="4082983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3706224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F516FD-E4AF-4BA2-902A-DA4674655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F0F480-E13D-4322-ADF4-56769DC5A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9680" y="190500"/>
            <a:ext cx="10036292" cy="773776"/>
          </a:xfrm>
        </p:spPr>
        <p:txBody>
          <a:bodyPr anchor="ctr"/>
          <a:lstStyle>
            <a:lvl1pPr algn="r"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7F0BA818-CA3B-46FD-9A79-7BDC1D9CA7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243" y="1764139"/>
            <a:ext cx="4756714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EAD007E-B9BB-4C9F-BDC8-127A77F0F9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09243" y="2374900"/>
            <a:ext cx="4756714" cy="33655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9ECBA1DE-781A-4AA7-86CA-0EBE52A9B4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7467" y="1764031"/>
            <a:ext cx="4756714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53A9CA10-3BBC-41E7-A34E-C6CCFEC820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7467" y="2374900"/>
            <a:ext cx="4756714" cy="33655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7F3D4E9-1171-434D-AA71-EA27F72E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7A29A0D-15CB-4460-9435-7E7D64534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B6F95C2-7834-44D3-B93B-79D944E1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62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97352E-C52D-43BE-BCE2-2D71FE035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2051A8D-592F-40C1-A65D-E1F17B07C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9600" y="183988"/>
            <a:ext cx="9406372" cy="803380"/>
          </a:xfrm>
        </p:spPr>
        <p:txBody>
          <a:bodyPr anchor="ctr"/>
          <a:lstStyle>
            <a:lvl1pPr algn="r"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CF4C4703-C9D4-483C-8E41-17BB7193D0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1300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7393281D-B77A-4BB8-A3E2-49E0F1259D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1193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6B205DED-723B-48E3-AE9F-556696225C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32317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77D63D24-8466-44F3-898F-5CBC42C76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32317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F600D1D1-B6A8-4A4E-BC6A-897FE089CB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5393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205F643-67E9-4E41-A65F-163C816090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25393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0EF04CC-F1B1-495C-BA2F-F28A5D971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57B66A6-EBC5-4A75-B938-7148B7A1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83DD707-C769-4868-9B2F-1BF7ABBCD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807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4716EF3-1422-48C0-BC49-14FAC3550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2AAFDE-CB45-46CA-8961-8133FCA5F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0767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209C30D-AB58-482B-B553-F71367094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5166659"/>
          </a:xfrm>
        </p:spPr>
        <p:txBody>
          <a:bodyPr anchor="b"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946F5EF-2C45-4A87-A1DD-BD2A6FB91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B1A8891C-A2D4-4238-ABCE-62AB3A9121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6700" y="0"/>
            <a:ext cx="4038600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7B51DFB6-C977-4551-BE38-57688D7FF0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15300" y="0"/>
            <a:ext cx="4076701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DFCFAED4-0A56-424D-BF74-4051B0BDA9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4100" y="3841750"/>
            <a:ext cx="6599238" cy="2296083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188F17E-DD3B-4CCC-957F-5A69144884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A0235C7-971D-4E52-B991-EFA44A9AF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672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3698AF-A86A-4D69-8272-76C9C1914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E2DC86-4009-449C-8F4E-779A8C762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5124"/>
            <a:ext cx="9523655" cy="1501327"/>
          </a:xfrm>
        </p:spPr>
        <p:txBody>
          <a:bodyPr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671630E1-6506-4E93-BB6A-0604E0D0493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286000"/>
            <a:ext cx="5067300" cy="4572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1BAB65B-02AF-4992-85D0-8E98AB1BD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E115BC-4A4C-4385-82D5-106D1FAC3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9887" y="2899186"/>
            <a:ext cx="5610113" cy="32843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CD3EB2B-80EF-4DC6-B2B6-F4B56844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C3E33A-8A0A-4767-A4D9-CD8956379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D940D-6D44-4DF9-9322-B4B11F7EDCD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930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6EB31F-C5DF-49FF-8DEA-86AC0C186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7086599" cy="453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FE912F-46EC-49B0-9C9A-DE9CBDF9F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53035"/>
            <a:ext cx="5945393" cy="2366683"/>
          </a:xfrm>
        </p:spPr>
        <p:txBody>
          <a:bodyPr>
            <a:norm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sz="6000"/>
              <a:t>Click to edit Master title style</a:t>
            </a:r>
            <a:endParaRPr lang="en-US" sz="60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BF32D81-1E24-45B8-A09D-EEAD404D8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3075868"/>
            <a:ext cx="5945393" cy="110833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F9C7900-0694-4FDF-B29C-24016C0B9C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533900"/>
            <a:ext cx="7086598" cy="2324100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2F1BABA-5C8C-4693-BD5A-974A17112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D71BA6F2-2182-4910-8DA6-71E5AB2745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86600" y="0"/>
            <a:ext cx="5105400" cy="45339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83DCD7D2-7B94-48E9-9DCA-E72E1BCE43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86598" y="4533900"/>
            <a:ext cx="5105402" cy="23241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4253B29-520A-4014-A821-4F52F57C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20XX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6B60DEE-1456-46C0-A3E5-4CAF3E128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722F022-211C-4882-844C-086FEA6806AA}" type="slidenum"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‹#›</a:t>
            </a:fld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8407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F4DD58-525D-4728-A769-9F38711D5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F862FE-7A72-432B-9888-FB389D35B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8" y="875030"/>
            <a:ext cx="2384425" cy="5068570"/>
          </a:xfrm>
        </p:spPr>
        <p:txBody>
          <a:bodyPr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 to add text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256B58A-EC2F-48AB-BF2D-AB678AF0C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277113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33DA1-34CB-434E-99AF-EA31D28A19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02000" y="876300"/>
            <a:ext cx="8607425" cy="4749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B48D9BB-04DF-4542-8DF6-C4C787538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22742E1-6009-4FFB-A391-37B987F5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216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3FEABB-56CC-491D-830B-02C0466DA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F3EF5A-453C-4D68-BA86-2FB1DE61C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7" y="996950"/>
            <a:ext cx="2384425" cy="4946650"/>
          </a:xfrm>
        </p:spPr>
        <p:txBody>
          <a:bodyPr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 to add text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9321BA0-41E1-404D-9063-DF281D186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277113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1CEA4-8F84-4893-8A45-28DB0AE2068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22650" y="996950"/>
            <a:ext cx="8367713" cy="4545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99D2EA6-8453-4240-88D1-460E269D88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2DD4984-9B40-488F-B903-2E041955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759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AD3C5B21-C400-4C50-8684-59543CDC43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" y="0"/>
            <a:ext cx="12192000" cy="685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81B040C-8943-4433-BFE9-AFB1F7C9E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7636" y="-2"/>
            <a:ext cx="11014364" cy="4100947"/>
          </a:xfrm>
          <a:gradFill>
            <a:gsLst>
              <a:gs pos="77000">
                <a:srgbClr val="000000">
                  <a:alpha val="30000"/>
                </a:srgbClr>
              </a:gs>
              <a:gs pos="38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2000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21594000" scaled="0"/>
          </a:gradFill>
        </p:spPr>
        <p:txBody>
          <a:bodyPr rIns="731520">
            <a:normAutofit/>
          </a:bodyPr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to edit Master title style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41A6711-44B3-4723-90E5-802B2DBD8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1963" y="4089656"/>
            <a:ext cx="8950035" cy="2796566"/>
          </a:xfrm>
          <a:gradFill>
            <a:gsLst>
              <a:gs pos="77000">
                <a:srgbClr val="000000">
                  <a:alpha val="30000"/>
                </a:srgbClr>
              </a:gs>
              <a:gs pos="33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21594000" scaled="0"/>
          </a:gradFill>
        </p:spPr>
        <p:txBody>
          <a:bodyPr tIns="640080" rIns="731520" anchor="t">
            <a:normAutofit/>
          </a:bodyPr>
          <a:lstStyle>
            <a:lvl1pPr marL="0" indent="0" algn="r"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to edit Master subtitle style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79A2161-66FE-4C11-AD83-5824307CB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91399727-F37D-4748-90E8-B5B6F5312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20XX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9DE4FD1-0950-4A6A-8167-F0E9C622D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D6D940D-6D44-4DF9-9322-B4B11F7EDCD0}" type="slidenum"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‹#›</a:t>
            </a:fld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7047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A42DEE-636F-4A79-B56A-5AF989E1F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5C9195-04C9-4D9A-B613-44A5F5900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2983" y="194783"/>
            <a:ext cx="9421177" cy="769493"/>
          </a:xfrm>
        </p:spPr>
        <p:txBody>
          <a:bodyPr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5A662A-E279-494E-8389-ADC6E870E38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31863" y="1695450"/>
            <a:ext cx="10328275" cy="4314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420B3F9-9DEF-4500-91D7-25F0B5E91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E504E9-EAD2-4BE5-9736-CED43FF245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EB613-AF5E-423F-A78B-94F856BF6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998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F922A0-5527-4314-A2EA-E5CF34EF9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6EC4CB6-956E-48EB-86AC-B40D89D742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0759" y="194783"/>
            <a:ext cx="10022841" cy="760892"/>
          </a:xfrm>
        </p:spPr>
        <p:txBody>
          <a:bodyPr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FA4250-BD33-40AE-934A-A473029C5CA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6112" y="1560513"/>
            <a:ext cx="10899776" cy="4341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71E7CA1-3FAA-4961-8BAC-93AB2EF6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20CC547-8B7E-4C4B-9B2A-04BD498A71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4245B-9DC4-457D-AB68-8E3BBB852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906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3E30A8-0D9C-47BB-8249-8A2EEEFC7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365124"/>
            <a:ext cx="10552176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93687-61FE-460F-A66F-4DF17994F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224" y="1984248"/>
            <a:ext cx="10552176" cy="4197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E1FFB-7673-4E75-9B5C-5572E2B068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13448" y="6355080"/>
            <a:ext cx="43525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4B9AF-F93C-43E8-8E68-3B700825CE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1168" y="6356350"/>
            <a:ext cx="4837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sz="1050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739F7-0AE5-4677-8957-9961D67C1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92" y="6356350"/>
            <a:ext cx="630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0D4885A8-DDA8-4FCF-AB25-DA8F78EC755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840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4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39055A8-6754-4F27-8010-BF142982D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8BC37F5-B364-4B3A-8D22-CAE87E2E9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33E67C0-6C95-48DB-97CC-8CE8D36C05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2584" b="31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34B71EF-268F-456D-990C-A717EAD63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07533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and white logo with a paw print&#10;&#10;Description automatically generated with low confidence">
            <a:extLst>
              <a:ext uri="{FF2B5EF4-FFF2-40B4-BE49-F238E27FC236}">
                <a16:creationId xmlns:a16="http://schemas.microsoft.com/office/drawing/2014/main" id="{333AAD17-8C3D-E457-C6F8-B086C4CB6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09" y="5935732"/>
            <a:ext cx="3230961" cy="6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18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id="{ACDDFFB0-721F-4A15-8F27-1B8597D52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B6793D-8539-366B-D1FE-FE88869F9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136525"/>
            <a:ext cx="5677796" cy="181867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pc="-40" dirty="0">
                <a:solidFill>
                  <a:schemeClr val="accent1"/>
                </a:solidFill>
              </a:rPr>
              <a:t>Our Headquarters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F5200-7195-7DAB-69D1-A13A823957B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7701" y="1955203"/>
            <a:ext cx="5677796" cy="335391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700" dirty="0">
                <a:latin typeface="+mj-lt"/>
              </a:rPr>
              <a:t>The Water, Energy and Technology (WET) Center is located in California’s heartland – the most productive agricultural region in the world! </a:t>
            </a:r>
            <a:endParaRPr lang="en-US" sz="1300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US" sz="1300" dirty="0">
                <a:latin typeface="+mj-lt"/>
              </a:rPr>
              <a:t>6 million acres producing more than 250 crops </a:t>
            </a:r>
          </a:p>
          <a:p>
            <a:pPr>
              <a:lnSpc>
                <a:spcPct val="100000"/>
              </a:lnSpc>
            </a:pPr>
            <a:r>
              <a:rPr lang="en-US" sz="1300" dirty="0">
                <a:latin typeface="+mj-lt"/>
              </a:rPr>
              <a:t>25% of the nation’s food is grown in the Central Valley (and 1% of the nation’s agricultural land) </a:t>
            </a:r>
          </a:p>
          <a:p>
            <a:pPr>
              <a:lnSpc>
                <a:spcPct val="100000"/>
              </a:lnSpc>
            </a:pPr>
            <a:r>
              <a:rPr lang="en-US" sz="1300" dirty="0">
                <a:latin typeface="+mj-lt"/>
              </a:rPr>
              <a:t>The Central Valley represents more than $8.5 billion annually in agricultural production</a:t>
            </a:r>
          </a:p>
          <a:p>
            <a:pPr>
              <a:lnSpc>
                <a:spcPct val="100000"/>
              </a:lnSpc>
            </a:pPr>
            <a:r>
              <a:rPr lang="en-US" sz="1300" dirty="0">
                <a:latin typeface="+mj-lt"/>
              </a:rPr>
              <a:t>Also has the highest concentration of high-value crops in the nation. </a:t>
            </a:r>
          </a:p>
          <a:p>
            <a:pPr>
              <a:lnSpc>
                <a:spcPct val="100000"/>
              </a:lnSpc>
            </a:pPr>
            <a:r>
              <a:rPr lang="en-US" sz="1300" dirty="0">
                <a:latin typeface="+mj-lt"/>
              </a:rPr>
              <a:t>Located on the campus of CSU Fresno – a unique intersection between academia and the private sector. </a:t>
            </a:r>
          </a:p>
        </p:txBody>
      </p:sp>
      <p:pic>
        <p:nvPicPr>
          <p:cNvPr id="11" name="Picture 10" descr="A map of the state of california&#10;&#10;Description automatically generated with medium confidence">
            <a:extLst>
              <a:ext uri="{FF2B5EF4-FFF2-40B4-BE49-F238E27FC236}">
                <a16:creationId xmlns:a16="http://schemas.microsoft.com/office/drawing/2014/main" id="{3BEB37D8-6FCE-4CFC-412B-D4276775D2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19" r="28985" b="1"/>
          <a:stretch/>
        </p:blipFill>
        <p:spPr>
          <a:xfrm>
            <a:off x="7086601" y="10"/>
            <a:ext cx="5105400" cy="685799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AD3C5-4667-40CD-54A3-36D2664BB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539FCECC-C2A1-4FC6-57B3-A18747F9BD2A}"/>
              </a:ext>
            </a:extLst>
          </p:cNvPr>
          <p:cNvSpPr/>
          <p:nvPr/>
        </p:nvSpPr>
        <p:spPr>
          <a:xfrm>
            <a:off x="10297551" y="3429000"/>
            <a:ext cx="675249" cy="256735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294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95C88132-7E64-4E8B-943D-833A8F0F4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B6B48AB-3152-443A-9912-04E3D0AB9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767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B48A1197-8309-4D79-A0C9-C45E4A6FF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285" y="648391"/>
            <a:ext cx="3154260" cy="531198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pc="-40" dirty="0">
                <a:solidFill>
                  <a:srgbClr val="FFFFFF"/>
                </a:solidFill>
              </a:rPr>
              <a:t>Let’s Talk Numbers!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4F0E65F-307E-FBB7-C529-F27DFD507F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44830" y="828929"/>
            <a:ext cx="7964784" cy="1920767"/>
          </a:xfrm>
          <a:prstGeom prst="rect">
            <a:avLst/>
          </a:prstGeom>
        </p:spPr>
      </p:pic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75AF533F-17EF-B7B0-DC60-FA28D1D8D5F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36160" y="2851434"/>
            <a:ext cx="4009260" cy="49825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 fontAlgn="base">
              <a:buNone/>
            </a:pPr>
            <a:r>
              <a:rPr lang="en-US" sz="2600" b="1" dirty="0">
                <a:latin typeface="avenir-lt-w01_35-light1475496"/>
              </a:rPr>
              <a:t>Our Programs &amp; Services –</a:t>
            </a:r>
            <a:endParaRPr lang="en-US" sz="2600" b="1" i="0" dirty="0">
              <a:effectLst/>
              <a:latin typeface="avenir-lt-w01_35-light1475496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9CB07E0-313B-40CA-80F4-58A8C43C1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r>
              <a:rPr lang="en-US" noProof="0" dirty="0"/>
              <a:t>2023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D68A7B90-CE8C-4D70-A3AC-7C68D53F4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06B786C7-B8F9-4072-AAAA-17258464D730}" type="slidenum">
              <a:rPr lang="en-US" noProof="0" smtClean="0"/>
              <a:pPr lvl="0">
                <a:spcAft>
                  <a:spcPts val="600"/>
                </a:spcAft>
              </a:pPr>
              <a:t>3</a:t>
            </a:fld>
            <a:endParaRPr lang="en-US" noProof="0" dirty="0"/>
          </a:p>
        </p:txBody>
      </p:sp>
      <p:pic>
        <p:nvPicPr>
          <p:cNvPr id="2" name="Picture 1" descr="A black and white logo with a paw print&#10;&#10;Description automatically generated with low confidence">
            <a:extLst>
              <a:ext uri="{FF2B5EF4-FFF2-40B4-BE49-F238E27FC236}">
                <a16:creationId xmlns:a16="http://schemas.microsoft.com/office/drawing/2014/main" id="{F172F0D4-E6DB-6810-E1CD-3A55612BB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72" y="6005630"/>
            <a:ext cx="3230961" cy="698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4D8650-DD2A-D0E8-F18B-D4E652D9D6EB}"/>
              </a:ext>
            </a:extLst>
          </p:cNvPr>
          <p:cNvSpPr txBox="1"/>
          <p:nvPr/>
        </p:nvSpPr>
        <p:spPr>
          <a:xfrm>
            <a:off x="4991878" y="3415003"/>
            <a:ext cx="66548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Onsite incubator – Office space for 11 companies within the WET Center.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Technology Innovation Evaluation (TIE)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Valley Ventures Accelerator – Currently running in our 8</a:t>
            </a:r>
            <a:r>
              <a:rPr lang="en-US" baseline="30000" dirty="0">
                <a:latin typeface="+mj-lt"/>
              </a:rPr>
              <a:t>th</a:t>
            </a:r>
            <a:r>
              <a:rPr lang="en-US" dirty="0">
                <a:latin typeface="+mj-lt"/>
              </a:rPr>
              <a:t> cohort.</a:t>
            </a: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3486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id="{ACDDFFB0-721F-4A15-8F27-1B8597D52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AD3C5-4667-40CD-54A3-36D2664BB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10" name="Content Placeholder 9" descr="Several logos of different companies&#10;&#10;Description automatically generated with medium confidence">
            <a:extLst>
              <a:ext uri="{FF2B5EF4-FFF2-40B4-BE49-F238E27FC236}">
                <a16:creationId xmlns:a16="http://schemas.microsoft.com/office/drawing/2014/main" id="{B84A0FF8-1CE9-5629-C9AF-BF62729A944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280161" y="366391"/>
            <a:ext cx="11464036" cy="5989959"/>
          </a:xfrm>
        </p:spPr>
      </p:pic>
    </p:spTree>
    <p:extLst>
      <p:ext uri="{BB962C8B-B14F-4D97-AF65-F5344CB8AC3E}">
        <p14:creationId xmlns:p14="http://schemas.microsoft.com/office/powerpoint/2010/main" val="4288986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id="{ACDDFFB0-721F-4A15-8F27-1B8597D52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AD3C5-4667-40CD-54A3-36D2664BB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7" name="Content Placeholder 6" descr="A group of people standing in front of a sign&#10;&#10;Description automatically generated">
            <a:extLst>
              <a:ext uri="{FF2B5EF4-FFF2-40B4-BE49-F238E27FC236}">
                <a16:creationId xmlns:a16="http://schemas.microsoft.com/office/drawing/2014/main" id="{1EA99EF4-1B9A-99A8-34A3-5A973D93927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90432" y="332118"/>
            <a:ext cx="11011137" cy="6193765"/>
          </a:xfrm>
        </p:spPr>
      </p:pic>
    </p:spTree>
    <p:extLst>
      <p:ext uri="{BB962C8B-B14F-4D97-AF65-F5344CB8AC3E}">
        <p14:creationId xmlns:p14="http://schemas.microsoft.com/office/powerpoint/2010/main" val="3536809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95C88132-7E64-4E8B-943D-833A8F0F4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B6B48AB-3152-443A-9912-04E3D0AB9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767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B48A1197-8309-4D79-A0C9-C45E4A6FF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285" y="648391"/>
            <a:ext cx="3154260" cy="531198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pc="-40" dirty="0">
                <a:solidFill>
                  <a:srgbClr val="FFFFFF"/>
                </a:solidFill>
              </a:rPr>
              <a:t>Let’s Talk Numbers!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4F0E65F-307E-FBB7-C529-F27DFD507F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44830" y="828929"/>
            <a:ext cx="7964784" cy="1920767"/>
          </a:xfrm>
          <a:prstGeom prst="rect">
            <a:avLst/>
          </a:prstGeom>
        </p:spPr>
      </p:pic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75AF533F-17EF-B7B0-DC60-FA28D1D8D5F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36160" y="2851434"/>
            <a:ext cx="4009260" cy="49825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 fontAlgn="base">
              <a:buNone/>
            </a:pPr>
            <a:r>
              <a:rPr lang="en-US" sz="2600" b="1" dirty="0">
                <a:latin typeface="avenir-lt-w01_35-light1475496"/>
              </a:rPr>
              <a:t>Our Programs &amp; Services –</a:t>
            </a:r>
            <a:endParaRPr lang="en-US" sz="2600" b="1" i="0" dirty="0">
              <a:effectLst/>
              <a:latin typeface="avenir-lt-w01_35-light1475496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9CB07E0-313B-40CA-80F4-58A8C43C1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r>
              <a:rPr lang="en-US" noProof="0" dirty="0"/>
              <a:t>2023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D68A7B90-CE8C-4D70-A3AC-7C68D53F4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06B786C7-B8F9-4072-AAAA-17258464D730}" type="slidenum">
              <a:rPr lang="en-US" noProof="0" smtClean="0"/>
              <a:pPr lvl="0">
                <a:spcAft>
                  <a:spcPts val="600"/>
                </a:spcAft>
              </a:pPr>
              <a:t>6</a:t>
            </a:fld>
            <a:endParaRPr lang="en-US" noProof="0" dirty="0"/>
          </a:p>
        </p:txBody>
      </p:sp>
      <p:pic>
        <p:nvPicPr>
          <p:cNvPr id="2" name="Picture 1" descr="A black and white logo with a paw print&#10;&#10;Description automatically generated with low confidence">
            <a:extLst>
              <a:ext uri="{FF2B5EF4-FFF2-40B4-BE49-F238E27FC236}">
                <a16:creationId xmlns:a16="http://schemas.microsoft.com/office/drawing/2014/main" id="{F172F0D4-E6DB-6810-E1CD-3A55612BB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72" y="6005630"/>
            <a:ext cx="3230961" cy="698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4D8650-DD2A-D0E8-F18B-D4E652D9D6EB}"/>
              </a:ext>
            </a:extLst>
          </p:cNvPr>
          <p:cNvSpPr txBox="1"/>
          <p:nvPr/>
        </p:nvSpPr>
        <p:spPr>
          <a:xfrm>
            <a:off x="4991878" y="3415003"/>
            <a:ext cx="66548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Onsite incubator – Office space for 11 companies within the WET Center.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Technology Innovation Evaluation (TIE)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Valley Ventures Accelerator – Currently running in our 8</a:t>
            </a:r>
            <a:r>
              <a:rPr lang="en-US" baseline="30000" dirty="0">
                <a:latin typeface="+mj-lt"/>
              </a:rPr>
              <a:t>th</a:t>
            </a:r>
            <a:r>
              <a:rPr lang="en-US" dirty="0">
                <a:latin typeface="+mj-lt"/>
              </a:rPr>
              <a:t> cohort.</a:t>
            </a: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8840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9F650-3C87-DFAB-E17A-E3EE937D9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518" y="194783"/>
            <a:ext cx="9372082" cy="760892"/>
          </a:xfrm>
        </p:spPr>
        <p:txBody>
          <a:bodyPr>
            <a:noAutofit/>
          </a:bodyPr>
          <a:lstStyle/>
          <a:p>
            <a:r>
              <a:rPr lang="en-US" sz="3600" dirty="0"/>
              <a:t>                           Resident Spotlight - Umida Ag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643998-8F66-17A9-8F93-116382C0F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Presentation title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84021-3743-9139-A5D9-047B40509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9A565A0-81DA-E3A3-70F5-1E63CA57A13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201168" y="1359793"/>
            <a:ext cx="4065552" cy="9382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50DA33-0684-EC48-1976-A9CB5C073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943" y="1686671"/>
            <a:ext cx="2483812" cy="2621075"/>
          </a:xfrm>
          <a:prstGeom prst="rect">
            <a:avLst/>
          </a:prstGeom>
        </p:spPr>
      </p:pic>
      <p:pic>
        <p:nvPicPr>
          <p:cNvPr id="13" name="Picture 12" descr="A hand holding a pile of dirt&#10;&#10;Description automatically generated">
            <a:extLst>
              <a:ext uri="{FF2B5EF4-FFF2-40B4-BE49-F238E27FC236}">
                <a16:creationId xmlns:a16="http://schemas.microsoft.com/office/drawing/2014/main" id="{594BFD91-AB1E-62D5-3A62-455CCCCDB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701" y="1728557"/>
            <a:ext cx="2491631" cy="25373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D8A219-0B2E-6D74-95BA-D32C451F7DCD}"/>
              </a:ext>
            </a:extLst>
          </p:cNvPr>
          <p:cNvSpPr txBox="1"/>
          <p:nvPr/>
        </p:nvSpPr>
        <p:spPr>
          <a:xfrm>
            <a:off x="6338919" y="4399103"/>
            <a:ext cx="1470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Aquifer Pipe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4E99F8-4EF9-EF44-D0FD-BFE6929A5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0" r="-2" b="-2"/>
          <a:stretch/>
        </p:blipFill>
        <p:spPr>
          <a:xfrm>
            <a:off x="401217" y="2314033"/>
            <a:ext cx="3753798" cy="4491942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FA1C256-29A5-7D14-C50B-20AE571C84A7}"/>
              </a:ext>
            </a:extLst>
          </p:cNvPr>
          <p:cNvSpPr txBox="1"/>
          <p:nvPr/>
        </p:nvSpPr>
        <p:spPr>
          <a:xfrm>
            <a:off x="4385108" y="5185889"/>
            <a:ext cx="7806891" cy="1295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Joseph Gallegos – President Umida Ag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Ireland McCall – Fresno State Sr. Project (groundwater recharge)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Alexis Valadez – Fresno State Graduate Student (</a:t>
            </a:r>
            <a:r>
              <a:rPr lang="en-US" dirty="0" err="1">
                <a:latin typeface="+mj-lt"/>
              </a:rPr>
              <a:t>BioChar</a:t>
            </a:r>
            <a:r>
              <a:rPr lang="en-US" dirty="0">
                <a:latin typeface="+mj-lt"/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6860F7-5687-83F9-7A7A-132A3B88B161}"/>
              </a:ext>
            </a:extLst>
          </p:cNvPr>
          <p:cNvSpPr txBox="1"/>
          <p:nvPr/>
        </p:nvSpPr>
        <p:spPr>
          <a:xfrm>
            <a:off x="9460701" y="4375338"/>
            <a:ext cx="2395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Almond Shell </a:t>
            </a:r>
            <a:r>
              <a:rPr lang="en-US" dirty="0" err="1">
                <a:latin typeface="+mj-lt"/>
              </a:rPr>
              <a:t>BioChar</a:t>
            </a:r>
            <a:endParaRPr lang="en-US" dirty="0">
              <a:latin typeface="+mj-lt"/>
            </a:endParaRPr>
          </a:p>
        </p:txBody>
      </p:sp>
      <p:pic>
        <p:nvPicPr>
          <p:cNvPr id="19" name="Picture 18" descr="A black and white logo with a paw print&#10;&#10;Description automatically generated with low confidence">
            <a:extLst>
              <a:ext uri="{FF2B5EF4-FFF2-40B4-BE49-F238E27FC236}">
                <a16:creationId xmlns:a16="http://schemas.microsoft.com/office/drawing/2014/main" id="{1EB47B83-6D24-4A2A-399B-329F6158B1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168" y="264793"/>
            <a:ext cx="3230961" cy="6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6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9F650-3C87-DFAB-E17A-E3EE937D9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518" y="194783"/>
            <a:ext cx="9372082" cy="760892"/>
          </a:xfrm>
        </p:spPr>
        <p:txBody>
          <a:bodyPr>
            <a:noAutofit/>
          </a:bodyPr>
          <a:lstStyle/>
          <a:p>
            <a:r>
              <a:rPr lang="en-US" sz="3600" dirty="0"/>
              <a:t>                           Resident Spotlight - Umida Ag</a:t>
            </a:r>
          </a:p>
        </p:txBody>
      </p:sp>
      <p:pic>
        <p:nvPicPr>
          <p:cNvPr id="19" name="Picture 18" descr="A black and white logo with a paw print&#10;&#10;Description automatically generated with low confidence">
            <a:extLst>
              <a:ext uri="{FF2B5EF4-FFF2-40B4-BE49-F238E27FC236}">
                <a16:creationId xmlns:a16="http://schemas.microsoft.com/office/drawing/2014/main" id="{1EB47B83-6D24-4A2A-399B-329F6158B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68" y="264793"/>
            <a:ext cx="3230961" cy="698900"/>
          </a:xfrm>
          <a:prstGeom prst="rect">
            <a:avLst/>
          </a:prstGeom>
        </p:spPr>
      </p:pic>
      <p:pic>
        <p:nvPicPr>
          <p:cNvPr id="8" name="Picture 7" descr="A group of people working on a field&#10;&#10;Description automatically generated">
            <a:extLst>
              <a:ext uri="{FF2B5EF4-FFF2-40B4-BE49-F238E27FC236}">
                <a16:creationId xmlns:a16="http://schemas.microsoft.com/office/drawing/2014/main" id="{61D1F9F8-33BC-2B4D-4F04-08CEB9CBE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7" y="2302874"/>
            <a:ext cx="4219820" cy="3164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638B65-72DF-9CF3-A698-AA6A54F29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1297" y="2024742"/>
            <a:ext cx="6600370" cy="372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72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619E23-E169-EF6E-6828-C896A16749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36F45-D20A-4884-2BC4-0EA93F5B76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036585" y="1228487"/>
            <a:ext cx="8118830" cy="5268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Addressing some of our region’s most pressing challenges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FF468-583A-7E4A-6EA6-91403AA01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7" name="Picture 6" descr="A black and white logo with a paw print&#10;&#10;Description automatically generated with low confidence">
            <a:extLst>
              <a:ext uri="{FF2B5EF4-FFF2-40B4-BE49-F238E27FC236}">
                <a16:creationId xmlns:a16="http://schemas.microsoft.com/office/drawing/2014/main" id="{949B68F5-AF99-5C68-A4D0-3D9D5DA29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68" y="264793"/>
            <a:ext cx="3230961" cy="6989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1B70BE-AF60-8567-58E7-65E180106E30}"/>
              </a:ext>
            </a:extLst>
          </p:cNvPr>
          <p:cNvSpPr txBox="1"/>
          <p:nvPr/>
        </p:nvSpPr>
        <p:spPr>
          <a:xfrm>
            <a:off x="2286001" y="2020143"/>
            <a:ext cx="73618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Helping innovators and underserved communities find solutions.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Aiding industry partners and the CSU system bridge the skill gap divide.</a:t>
            </a:r>
          </a:p>
          <a:p>
            <a:endParaRPr lang="en-US" sz="2400" dirty="0">
              <a:solidFill>
                <a:schemeClr val="bg1"/>
              </a:solidFill>
              <a:latin typeface="+mj-lt"/>
            </a:endParaRPr>
          </a:p>
          <a:p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83295473"/>
      </p:ext>
    </p:extLst>
  </p:cSld>
  <p:clrMapOvr>
    <a:masterClrMapping/>
  </p:clrMapOvr>
</p:sld>
</file>

<file path=ppt/theme/theme1.xml><?xml version="1.0" encoding="utf-8"?>
<a:theme xmlns:a="http://schemas.openxmlformats.org/drawingml/2006/main" name="ColorBlockVTI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">
      <a:majorFont>
        <a:latin typeface="Roboto"/>
        <a:ea typeface=""/>
        <a:cs typeface=""/>
      </a:majorFont>
      <a:minorFont>
        <a:latin typeface="Merriweath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orBlockVTI" id="{733CB85B-8F47-42FB-9326-9FF507018D27}" vid="{069BD9C2-DF61-4F2B-A577-A59C7FC2FF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3A9F775-F655-4D19-8407-B1F325425D43}">
  <we:reference id="wa104374368" version="1.0.0.0" store="en-US" storeType="OMEX"/>
  <we:alternateReferences>
    <we:reference id="WA104374368" version="1.0.0.0" store="WA104374368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E2321E03D2354E9190B577D56D54E7" ma:contentTypeVersion="2" ma:contentTypeDescription="Create a new document." ma:contentTypeScope="" ma:versionID="80c03c2860955ac14cd637859af16ff0">
  <xsd:schema xmlns:xsd="http://www.w3.org/2001/XMLSchema" xmlns:xs="http://www.w3.org/2001/XMLSchema" xmlns:p="http://schemas.microsoft.com/office/2006/metadata/properties" xmlns:ns1="http://schemas.microsoft.com/sharepoint/v3" xmlns:ns2="30355ef0-b855-4ebb-a92a-a6c79f7573fd" targetNamespace="http://schemas.microsoft.com/office/2006/metadata/properties" ma:root="true" ma:fieldsID="93666a9fa8e6f26f07a97bcd12991a47" ns1:_="" ns2:_="">
    <xsd:import namespace="http://schemas.microsoft.com/sharepoint/v3"/>
    <xsd:import namespace="30355ef0-b855-4ebb-a92a-a6c79f7573f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12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355ef0-b855-4ebb-a92a-a6c79f7573f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4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A5CCB28C-7D26-4A36-9CFC-D739C28F3D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FABB399-6FB7-4549-BC61-BB28591D1E38}"/>
</file>

<file path=customXml/itemProps3.xml><?xml version="1.0" encoding="utf-8"?>
<ds:datastoreItem xmlns:ds="http://schemas.openxmlformats.org/officeDocument/2006/customXml" ds:itemID="{08757C30-AE9A-4680-90EB-19D282EC2B7C}">
  <ds:schemaRefs>
    <ds:schemaRef ds:uri="http://schemas.openxmlformats.org/package/2006/metadata/core-properties"/>
    <ds:schemaRef ds:uri="http://purl.org/dc/elements/1.1/"/>
    <ds:schemaRef ds:uri="145da54a-e1e5-4a25-a322-f122a4c5827c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terms/"/>
    <ds:schemaRef ds:uri="http://schemas.microsoft.com/office/2006/metadata/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80B8263F-0CC3-4259-A3B1-6678126B6C7C}"/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{BF7D1EA7-EE91-4CEC-8845-6A954BF031DB}tf89117832_win32</Template>
  <TotalTime>647</TotalTime>
  <Words>266</Words>
  <Application>Microsoft Office PowerPoint</Application>
  <PresentationFormat>Widescreen</PresentationFormat>
  <Paragraphs>41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Avenir Next LT Pro</vt:lpstr>
      <vt:lpstr>avenir-lt-w01_35-light1475496</vt:lpstr>
      <vt:lpstr>Calibri</vt:lpstr>
      <vt:lpstr>Merriweather</vt:lpstr>
      <vt:lpstr>Roboto</vt:lpstr>
      <vt:lpstr>ColorBlockVTI</vt:lpstr>
      <vt:lpstr>PowerPoint Presentation</vt:lpstr>
      <vt:lpstr>Our Headquarters</vt:lpstr>
      <vt:lpstr>Let’s Talk Numbers!</vt:lpstr>
      <vt:lpstr>PowerPoint Presentation</vt:lpstr>
      <vt:lpstr>PowerPoint Presentation</vt:lpstr>
      <vt:lpstr>Let’s Talk Numbers!</vt:lpstr>
      <vt:lpstr>                           Resident Spotlight - Umida Ag</vt:lpstr>
      <vt:lpstr>                           Resident Spotlight - Umida Ag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Water, Energy and Technology Center</dc:title>
  <dc:creator>Alexis Ford</dc:creator>
  <cp:lastModifiedBy>Eric Hadden</cp:lastModifiedBy>
  <cp:revision>9</cp:revision>
  <dcterms:created xsi:type="dcterms:W3CDTF">2023-05-16T16:28:19Z</dcterms:created>
  <dcterms:modified xsi:type="dcterms:W3CDTF">2024-09-25T21:24:20Z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0x010100AAE2321E03D2354E9190B577D56D54E7</vt:lpwstr>
  </property>
</Properties>
</file>