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4"/>
  </p:notesMasterIdLst>
  <p:handoutMasterIdLst>
    <p:handoutMasterId r:id="rId5"/>
  </p:handoutMasterIdLst>
  <p:sldIdLst>
    <p:sldId id="373" r:id="rId2"/>
    <p:sldId id="339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Quist" initials="RQ" lastIdx="8" clrIdx="0">
    <p:extLst>
      <p:ext uri="{19B8F6BF-5375-455C-9EA6-DF929625EA0E}">
        <p15:presenceInfo xmlns:p15="http://schemas.microsoft.com/office/powerpoint/2012/main" userId="S::RQuist@krcd.org::b6a9b6df-7ef5-4af3-8320-94e89a6ef4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72AE30"/>
    <a:srgbClr val="877C5F"/>
    <a:srgbClr val="B4DE86"/>
    <a:srgbClr val="87CA3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5366" autoAdjust="0"/>
  </p:normalViewPr>
  <p:slideViewPr>
    <p:cSldViewPr>
      <p:cViewPr varScale="1">
        <p:scale>
          <a:sx n="103" d="100"/>
          <a:sy n="103" d="100"/>
        </p:scale>
        <p:origin x="92" y="2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E3C6E59E-E708-4687-B454-C67510CE41EA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FA7BE57-5A56-44FE-9FF9-2942FDBAC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657B102C-21A2-44AB-9F20-7D3DDC442CC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8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DC0BB7A-0072-4971-A6BA-8BEF5FF22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BB7A-0072-4971-A6BA-8BEF5FF22C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BB7A-0072-4971-A6BA-8BEF5FF22C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D787528-9382-4E65-A45E-330CDA1C4ABF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C36382C-CB0E-48B7-A74B-E83301951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ullinare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6013558-9EF3-B63A-FB7C-9A2B763E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4" y="1881243"/>
            <a:ext cx="7367287" cy="4651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243"/>
            <a:ext cx="6019800" cy="4651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12755-2FCD-0699-628B-F8016EA0B785}"/>
              </a:ext>
            </a:extLst>
          </p:cNvPr>
          <p:cNvSpPr txBox="1"/>
          <p:nvPr/>
        </p:nvSpPr>
        <p:spPr>
          <a:xfrm>
            <a:off x="5722171" y="241005"/>
            <a:ext cx="6398741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Corbel" panose="020B0503020204020204" pitchFamily="34" charset="0"/>
                <a:cs typeface="Aldhabi"/>
              </a:rPr>
              <a:t>Located in </a:t>
            </a:r>
            <a:r>
              <a:rPr lang="en-US" sz="1600" dirty="0">
                <a:solidFill>
                  <a:schemeClr val="bg1"/>
                </a:solidFill>
                <a:latin typeface="Lucida Sans" panose="020B0602030504020204" pitchFamily="34" charset="0"/>
                <a:ea typeface="Corbel" panose="020B0503020204020204" pitchFamily="34" charset="0"/>
                <a:cs typeface="Aldhabi"/>
              </a:rPr>
              <a:t>Fresno County, encompassing 120,635 acres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Corbel" panose="020B0503020204020204" pitchFamily="34" charset="0"/>
                <a:cs typeface="Aldhabi" panose="020B0604020202020204" pitchFamily="2" charset="-78"/>
              </a:rPr>
              <a:t>Groundwater-dependent, </a:t>
            </a:r>
            <a:r>
              <a:rPr lang="en-US" sz="160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Corbel" panose="020B0503020204020204" pitchFamily="34" charset="0"/>
                <a:cs typeface="Aldhabi" panose="020B0604020202020204" pitchFamily="2" charset="-78"/>
              </a:rPr>
              <a:t>No surface wa</a:t>
            </a:r>
            <a:r>
              <a:rPr lang="en-US" sz="1600" dirty="0">
                <a:solidFill>
                  <a:schemeClr val="bg1"/>
                </a:solidFill>
                <a:latin typeface="Lucida Sans" panose="020B0602030504020204" pitchFamily="34" charset="0"/>
                <a:ea typeface="Corbel" panose="020B0503020204020204" pitchFamily="34" charset="0"/>
                <a:cs typeface="Aldhabi" panose="020B0604020202020204" pitchFamily="2" charset="-78"/>
              </a:rPr>
              <a:t>ter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Corbel" panose="020B0503020204020204" pitchFamily="34" charset="0"/>
                <a:cs typeface="Aldhabi" panose="020B0604020202020204" pitchFamily="2" charset="-78"/>
              </a:rPr>
              <a:t>91,100 acre-feet of annual groundwater overdraft </a:t>
            </a:r>
          </a:p>
          <a:p>
            <a:pPr>
              <a:spcBef>
                <a:spcPts val="1200"/>
              </a:spcBef>
            </a:pPr>
            <a:endParaRPr lang="en-US" sz="1600" dirty="0">
              <a:solidFill>
                <a:schemeClr val="bg1"/>
              </a:solidFill>
              <a:latin typeface="Lucida Sans" panose="020B0602030504020204" pitchFamily="34" charset="0"/>
              <a:cs typeface="Aldhabi" panose="020B0604020202020204" pitchFamily="2" charset="-78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ucida Sans" panose="020B0602030504020204" pitchFamily="34" charset="0"/>
              <a:cs typeface="Aldhabi" panose="020B0604020202020204" pitchFamily="2" charset="-78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Lucida Sans" panose="020B0602030504020204" pitchFamily="34" charset="0"/>
              <a:cs typeface="Aldhabi" panose="020B0604020202020204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2D608-B7C2-5CD7-584D-18C474D9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5360"/>
            <a:ext cx="5181600" cy="880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br>
              <a:rPr lang="en-US" sz="1800" b="1" dirty="0">
                <a:latin typeface="Lucida Sans" panose="020B0602030504020204" pitchFamily="34" charset="0"/>
              </a:rPr>
            </a:br>
            <a:r>
              <a:rPr lang="en-US" sz="2000" b="1" dirty="0" err="1">
                <a:latin typeface="Lucida Sans" panose="020B0602030504020204" pitchFamily="34" charset="0"/>
              </a:rPr>
              <a:t>Mcmullin</a:t>
            </a:r>
            <a:r>
              <a:rPr lang="en-US" sz="2000" b="1" dirty="0">
                <a:latin typeface="Lucida Sans" panose="020B0602030504020204" pitchFamily="34" charset="0"/>
              </a:rPr>
              <a:t> area groundwater sustainability agency</a:t>
            </a:r>
            <a:br>
              <a:rPr lang="en-US" sz="1800" b="1" dirty="0">
                <a:latin typeface="Lucida Sans" panose="020B0602030504020204" pitchFamily="34" charset="0"/>
              </a:rPr>
            </a:br>
            <a:endParaRPr lang="en-US" sz="1800" b="1" dirty="0">
              <a:latin typeface="Lucida Sans" panose="020B0602030504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D710FD-4701-4A27-B5E5-79224A645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5400"/>
            <a:ext cx="990600" cy="9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6503"/>
            <a:ext cx="11734800" cy="856395"/>
          </a:xfrm>
        </p:spPr>
        <p:txBody>
          <a:bodyPr>
            <a:normAutofit/>
          </a:bodyPr>
          <a:lstStyle/>
          <a:p>
            <a:r>
              <a:rPr lang="en-US" sz="3600" dirty="0"/>
              <a:t>Stay informed</a:t>
            </a:r>
            <a:endParaRPr lang="x-none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6EAE4-AD8B-47BF-B75A-CA9ED6DCEF69}"/>
              </a:ext>
            </a:extLst>
          </p:cNvPr>
          <p:cNvSpPr txBox="1"/>
          <p:nvPr/>
        </p:nvSpPr>
        <p:spPr>
          <a:xfrm>
            <a:off x="5867400" y="4343400"/>
            <a:ext cx="5791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Join our email list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Sign up at </a:t>
            </a:r>
            <a:r>
              <a:rPr lang="en-US" sz="2400" dirty="0">
                <a:hlinkClick r:id="rId3"/>
              </a:rPr>
              <a:t>www.McMullinArea.org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08BC4-A3FD-4A32-8A40-5F34C86B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776399"/>
            <a:ext cx="4053160" cy="2567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8646B0-1BFC-43D6-9DB1-545CB3B9A2FC}"/>
              </a:ext>
            </a:extLst>
          </p:cNvPr>
          <p:cNvSpPr txBox="1"/>
          <p:nvPr/>
        </p:nvSpPr>
        <p:spPr>
          <a:xfrm>
            <a:off x="125289" y="4343400"/>
            <a:ext cx="48730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follow us on X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72AE30"/>
                </a:solidFill>
              </a:rPr>
              <a:t> </a:t>
            </a:r>
            <a:r>
              <a:rPr lang="en-US" sz="2800" dirty="0">
                <a:solidFill>
                  <a:srgbClr val="72AE30"/>
                </a:solidFill>
              </a:rPr>
              <a:t>@</a:t>
            </a:r>
            <a:r>
              <a:rPr lang="en-US" sz="2800" dirty="0" err="1">
                <a:solidFill>
                  <a:srgbClr val="72AE30"/>
                </a:solidFill>
              </a:rPr>
              <a:t>McMullinAreaGSA</a:t>
            </a:r>
            <a:endParaRPr lang="en-US" sz="2800" dirty="0">
              <a:solidFill>
                <a:srgbClr val="72AE3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5FBED2-677D-4A50-AE28-671FDD687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1776399"/>
            <a:ext cx="4343400" cy="2524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660F3-422F-A295-2059-2914D72B4E46}"/>
              </a:ext>
            </a:extLst>
          </p:cNvPr>
          <p:cNvSpPr txBox="1"/>
          <p:nvPr/>
        </p:nvSpPr>
        <p:spPr>
          <a:xfrm>
            <a:off x="2057400" y="5562600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Cristel Tufenkjian, MAGSA Deputy General Manager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ctufenkjian@mcmullinarea.org</a:t>
            </a:r>
          </a:p>
        </p:txBody>
      </p:sp>
    </p:spTree>
    <p:extLst>
      <p:ext uri="{BB962C8B-B14F-4D97-AF65-F5344CB8AC3E}">
        <p14:creationId xmlns:p14="http://schemas.microsoft.com/office/powerpoint/2010/main" val="3537237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MAGSA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BFBFB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321E03D2354E9190B577D56D54E7" ma:contentTypeVersion="2" ma:contentTypeDescription="Create a new document." ma:contentTypeScope="" ma:versionID="80c03c2860955ac14cd637859af16ff0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targetNamespace="http://schemas.microsoft.com/office/2006/metadata/properties" ma:root="true" ma:fieldsID="93666a9fa8e6f26f07a97bcd12991a47" ns1:_="" ns2:_="">
    <xsd:import namespace="http://schemas.microsoft.com/sharepoint/v3"/>
    <xsd:import namespace="30355ef0-b855-4ebb-a92a-a6c79f7573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E11AD4-FD37-47AA-8A37-FB8C55C19B84}"/>
</file>

<file path=customXml/itemProps2.xml><?xml version="1.0" encoding="utf-8"?>
<ds:datastoreItem xmlns:ds="http://schemas.openxmlformats.org/officeDocument/2006/customXml" ds:itemID="{6014B20F-E0D6-4B1B-AAE1-3E535A8CA5AC}"/>
</file>

<file path=customXml/itemProps3.xml><?xml version="1.0" encoding="utf-8"?>
<ds:datastoreItem xmlns:ds="http://schemas.openxmlformats.org/officeDocument/2006/customXml" ds:itemID="{BD554AB3-7823-452C-8491-2C626C0D9D77}"/>
</file>

<file path=customXml/itemProps4.xml><?xml version="1.0" encoding="utf-8"?>
<ds:datastoreItem xmlns:ds="http://schemas.openxmlformats.org/officeDocument/2006/customXml" ds:itemID="{1C27C2A3-BF9B-4F13-96AD-A1164210CB64}"/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61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Franklin Gothic Medium</vt:lpstr>
      <vt:lpstr>Lucida Sans</vt:lpstr>
      <vt:lpstr>Wingdings</vt:lpstr>
      <vt:lpstr>Wingdings 2</vt:lpstr>
      <vt:lpstr>Grid</vt:lpstr>
      <vt:lpstr> Mcmullin area groundwater sustainability agency </vt:lpstr>
      <vt:lpstr>Stay informed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MAGSA Mcmullin area groundwater sustainability agency</dc:title>
  <dc:creator>Cristel Tufenkjian</dc:creator>
  <cp:lastModifiedBy>Cristel Tufenkjian</cp:lastModifiedBy>
  <cp:revision>97</cp:revision>
  <dcterms:created xsi:type="dcterms:W3CDTF">2020-03-26T16:58:18Z</dcterms:created>
  <dcterms:modified xsi:type="dcterms:W3CDTF">2024-09-25T17:26:32Z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0x010100AAE2321E03D2354E9190B577D56D54E7</vt:lpwstr>
  </property>
</Properties>
</file>