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71" r:id="rId1"/>
    <p:sldMasterId id="2147484374" r:id="rId2"/>
  </p:sldMasterIdLst>
  <p:notesMasterIdLst>
    <p:notesMasterId r:id="rId9"/>
  </p:notesMasterIdLst>
  <p:handoutMasterIdLst>
    <p:handoutMasterId r:id="rId10"/>
  </p:handoutMasterIdLst>
  <p:sldIdLst>
    <p:sldId id="270" r:id="rId3"/>
    <p:sldId id="268" r:id="rId4"/>
    <p:sldId id="299" r:id="rId5"/>
    <p:sldId id="258" r:id="rId6"/>
    <p:sldId id="274" r:id="rId7"/>
    <p:sldId id="291" r:id="rId8"/>
  </p:sldIdLst>
  <p:sldSz cx="9144000" cy="5143500" type="screen16x9"/>
  <p:notesSz cx="6950075" cy="9236075"/>
  <p:embeddedFontLst>
    <p:embeddedFont>
      <p:font typeface="Calibri Light" panose="020F0302020204030204" pitchFamily="34" charset="0"/>
      <p:regular r:id="rId11"/>
      <p: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Montserrat Black" panose="020B0604020202020204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tamaran" panose="020B0604020202020204" charset="0"/>
      <p:regular r:id="rId27"/>
      <p:bold r:id="rId28"/>
    </p:embeddedFont>
    <p:embeddedFont>
      <p:font typeface="Open Sans ExtraBold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BE621E-3453-47A8-9C9A-63008102AAD3}">
  <a:tblStyle styleId="{A9BE621E-3453-47A8-9C9A-63008102AAD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888D472-C6B6-403E-8D10-B8686699A5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000102-2037-4E7E-8FEA-A22DCBE81B94}" styleName="Table_2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2"/>
          </a:solidFill>
        </a:fill>
      </a:tcStyle>
    </a:wholeTbl>
    <a:band1H>
      <a:tcTxStyle/>
      <a:tcStyle>
        <a:tcBdr/>
        <a:fill>
          <a:solidFill>
            <a:srgbClr val="CAD2E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AF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AF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9A266A6-60E9-47CF-BADE-A044223B1632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6E6"/>
          </a:solidFill>
        </a:fill>
      </a:tcStyle>
    </a:wholeTbl>
    <a:band1H>
      <a:tcTxStyle/>
      <a:tcStyle>
        <a:tcBdr/>
        <a:fill>
          <a:solidFill>
            <a:srgbClr val="E7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00B9AE-A249-4257-B825-7E525E0455A2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6E6"/>
          </a:solidFill>
        </a:fill>
      </a:tcStyle>
    </a:wholeTbl>
    <a:band1H>
      <a:tcTxStyle/>
      <a:tcStyle>
        <a:tcBdr/>
        <a:fill>
          <a:solidFill>
            <a:srgbClr val="DB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1BEA7E-3F0B-4D5C-A051-B26679426C4A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4" autoAdjust="0"/>
  </p:normalViewPr>
  <p:slideViewPr>
    <p:cSldViewPr snapToGrid="0">
      <p:cViewPr varScale="1">
        <p:scale>
          <a:sx n="134" d="100"/>
          <a:sy n="134" d="100"/>
        </p:scale>
        <p:origin x="18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customXml" Target="../customXml/item2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07B71-A78A-4DFD-B890-EE081B9EF7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D3E5B-4A2D-4AA4-8B6F-15CEDE9328BC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Agricultural Business: </a:t>
          </a:r>
          <a:r>
            <a:rPr lang="en-US" b="0" dirty="0"/>
            <a:t>Faculty </a:t>
          </a:r>
          <a:r>
            <a:rPr lang="en-US" b="0" dirty="0" smtClean="0"/>
            <a:t>have formed the core group who are participating in the USDA Southwest Regional Food Business Center.</a:t>
          </a:r>
          <a:endParaRPr lang="en-US" b="0" dirty="0"/>
        </a:p>
      </dgm:t>
    </dgm:pt>
    <dgm:pt modelId="{5A21FE32-E5A9-4E52-89F1-B15AD771D731}" type="parTrans" cxnId="{A88FA60D-B34C-4CC1-A028-854BF5FB7D3F}">
      <dgm:prSet/>
      <dgm:spPr/>
      <dgm:t>
        <a:bodyPr/>
        <a:lstStyle/>
        <a:p>
          <a:endParaRPr lang="en-US"/>
        </a:p>
      </dgm:t>
    </dgm:pt>
    <dgm:pt modelId="{087BD8B5-67BE-483E-AC0D-897771179641}" type="sibTrans" cxnId="{A88FA60D-B34C-4CC1-A028-854BF5FB7D3F}">
      <dgm:prSet/>
      <dgm:spPr/>
      <dgm:t>
        <a:bodyPr/>
        <a:lstStyle/>
        <a:p>
          <a:endParaRPr lang="en-US"/>
        </a:p>
      </dgm:t>
    </dgm:pt>
    <dgm:pt modelId="{03BDB906-6646-4AA4-8480-88627B22D063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Animal Science and Agricultural Education: </a:t>
          </a:r>
          <a:r>
            <a:rPr lang="en-US" b="0" dirty="0" smtClean="0"/>
            <a:t>Meats processing lab expansion is progressing.</a:t>
          </a:r>
          <a:endParaRPr lang="en-US" dirty="0"/>
        </a:p>
      </dgm:t>
    </dgm:pt>
    <dgm:pt modelId="{963110C7-C1DF-4BF4-8626-AC4EC6822AFD}" type="parTrans" cxnId="{D746937C-BA75-4071-90B9-FF9D3342FF41}">
      <dgm:prSet/>
      <dgm:spPr/>
      <dgm:t>
        <a:bodyPr/>
        <a:lstStyle/>
        <a:p>
          <a:endParaRPr lang="en-US"/>
        </a:p>
      </dgm:t>
    </dgm:pt>
    <dgm:pt modelId="{A5E1DA17-7704-4EAC-9D7D-768BD7C867D4}" type="sibTrans" cxnId="{D746937C-BA75-4071-90B9-FF9D3342FF41}">
      <dgm:prSet/>
      <dgm:spPr/>
      <dgm:t>
        <a:bodyPr/>
        <a:lstStyle/>
        <a:p>
          <a:endParaRPr lang="en-US"/>
        </a:p>
      </dgm:t>
    </dgm:pt>
    <dgm:pt modelId="{1CC55E93-D5AE-4BAC-904E-FA3344215AF8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Food Science and Nutrition: </a:t>
          </a:r>
          <a:r>
            <a:rPr lang="en-US" b="0" dirty="0" smtClean="0"/>
            <a:t>Faculty have </a:t>
          </a:r>
          <a:r>
            <a:rPr lang="en-US" dirty="0" smtClean="0"/>
            <a:t>established a new nutritional sciences lab and secured equipment for Human Nutrition Assessment Lab.</a:t>
          </a:r>
          <a:endParaRPr lang="en-US" dirty="0"/>
        </a:p>
      </dgm:t>
    </dgm:pt>
    <dgm:pt modelId="{D399E1F2-98CD-435F-AB6F-116D78AA6621}" type="parTrans" cxnId="{A98FA27C-5F12-4108-BA7B-CF06A0F484A0}">
      <dgm:prSet/>
      <dgm:spPr/>
      <dgm:t>
        <a:bodyPr/>
        <a:lstStyle/>
        <a:p>
          <a:endParaRPr lang="en-US"/>
        </a:p>
      </dgm:t>
    </dgm:pt>
    <dgm:pt modelId="{1DFF7A44-7B83-41D6-B8D8-F8A7E07D091C}" type="sibTrans" cxnId="{A98FA27C-5F12-4108-BA7B-CF06A0F484A0}">
      <dgm:prSet/>
      <dgm:spPr/>
      <dgm:t>
        <a:bodyPr/>
        <a:lstStyle/>
        <a:p>
          <a:endParaRPr lang="en-US"/>
        </a:p>
      </dgm:t>
    </dgm:pt>
    <dgm:pt modelId="{9B7A52B8-0496-4E52-A545-D27B44DDA90B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Industrial Technology: </a:t>
          </a:r>
          <a:r>
            <a:rPr lang="en-US" b="0" dirty="0" smtClean="0"/>
            <a:t>Plans are underway for a model manufacturing lab</a:t>
          </a:r>
          <a:endParaRPr lang="en-US" dirty="0"/>
        </a:p>
      </dgm:t>
    </dgm:pt>
    <dgm:pt modelId="{DEC75DFD-8B6B-43B9-8678-B7533C513B72}" type="parTrans" cxnId="{B908BA16-AB5D-4F3F-8265-DACDBEE5593A}">
      <dgm:prSet/>
      <dgm:spPr/>
      <dgm:t>
        <a:bodyPr/>
        <a:lstStyle/>
        <a:p>
          <a:endParaRPr lang="en-US"/>
        </a:p>
      </dgm:t>
    </dgm:pt>
    <dgm:pt modelId="{07E8F193-1485-47FD-B23E-536FFF4990C8}" type="sibTrans" cxnId="{B908BA16-AB5D-4F3F-8265-DACDBEE5593A}">
      <dgm:prSet/>
      <dgm:spPr/>
      <dgm:t>
        <a:bodyPr/>
        <a:lstStyle/>
        <a:p>
          <a:endParaRPr lang="en-US"/>
        </a:p>
      </dgm:t>
    </dgm:pt>
    <dgm:pt modelId="{4CA106CF-8BE9-4BD4-8AB0-06AEFD8FDD11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Plant Science: </a:t>
          </a:r>
          <a:r>
            <a:rPr lang="en-US" b="0" dirty="0" smtClean="0"/>
            <a:t>Planning a soil health minor and greenhouses are being renovated.</a:t>
          </a:r>
          <a:endParaRPr lang="en-US" b="0" dirty="0"/>
        </a:p>
      </dgm:t>
    </dgm:pt>
    <dgm:pt modelId="{5CCC70EA-19B9-4196-AE83-69B8240209F6}" type="parTrans" cxnId="{103362BB-379E-4173-83AF-CABFB1603F2C}">
      <dgm:prSet/>
      <dgm:spPr/>
      <dgm:t>
        <a:bodyPr/>
        <a:lstStyle/>
        <a:p>
          <a:endParaRPr lang="en-US"/>
        </a:p>
      </dgm:t>
    </dgm:pt>
    <dgm:pt modelId="{6583FE2F-7402-4A50-8C0B-B3B79B0624C1}" type="sibTrans" cxnId="{103362BB-379E-4173-83AF-CABFB1603F2C}">
      <dgm:prSet/>
      <dgm:spPr/>
      <dgm:t>
        <a:bodyPr/>
        <a:lstStyle/>
        <a:p>
          <a:endParaRPr lang="en-US"/>
        </a:p>
      </dgm:t>
    </dgm:pt>
    <dgm:pt modelId="{BCBA132E-2460-425E-A3BC-07640FB08121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Viticulture and Enology:</a:t>
          </a:r>
        </a:p>
        <a:p>
          <a:r>
            <a:rPr lang="en-US" b="0" dirty="0" smtClean="0"/>
            <a:t>Research winery renovations to start on June 15, 2024</a:t>
          </a:r>
          <a:endParaRPr lang="en-US" dirty="0"/>
        </a:p>
      </dgm:t>
    </dgm:pt>
    <dgm:pt modelId="{94A160DB-63E3-4618-AFCB-8BF56CAD645F}" type="parTrans" cxnId="{A24B4042-62D1-487F-925F-8F35701CD661}">
      <dgm:prSet/>
      <dgm:spPr/>
      <dgm:t>
        <a:bodyPr/>
        <a:lstStyle/>
        <a:p>
          <a:endParaRPr lang="en-US"/>
        </a:p>
      </dgm:t>
    </dgm:pt>
    <dgm:pt modelId="{25BCEB19-8366-4651-A64C-C1A1FDADE413}" type="sibTrans" cxnId="{A24B4042-62D1-487F-925F-8F35701CD661}">
      <dgm:prSet/>
      <dgm:spPr/>
      <dgm:t>
        <a:bodyPr/>
        <a:lstStyle/>
        <a:p>
          <a:endParaRPr lang="en-US"/>
        </a:p>
      </dgm:t>
    </dgm:pt>
    <dgm:pt modelId="{DA943995-489A-4794-B6C2-EA239AB1C642}" type="pres">
      <dgm:prSet presAssocID="{CB007B71-A78A-4DFD-B890-EE081B9EF7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659A0-6EAF-42BC-8298-519F2947141D}" type="pres">
      <dgm:prSet presAssocID="{123D3E5B-4A2D-4AA4-8B6F-15CEDE9328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29804-3FC3-40B0-A176-AAF7DFCBDB21}" type="pres">
      <dgm:prSet presAssocID="{087BD8B5-67BE-483E-AC0D-897771179641}" presName="sibTrans" presStyleCnt="0"/>
      <dgm:spPr/>
    </dgm:pt>
    <dgm:pt modelId="{86D76436-421E-4E1C-B323-8CA69C950D0A}" type="pres">
      <dgm:prSet presAssocID="{03BDB906-6646-4AA4-8480-88627B22D0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EDEC6-D85C-4094-B86A-705BA68A679E}" type="pres">
      <dgm:prSet presAssocID="{A5E1DA17-7704-4EAC-9D7D-768BD7C867D4}" presName="sibTrans" presStyleCnt="0"/>
      <dgm:spPr/>
    </dgm:pt>
    <dgm:pt modelId="{D819DCFF-E146-4674-AD24-DEACD61E92BC}" type="pres">
      <dgm:prSet presAssocID="{1CC55E93-D5AE-4BAC-904E-FA3344215A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D5DA-8D8A-4319-8F75-E03684881FF3}" type="pres">
      <dgm:prSet presAssocID="{1DFF7A44-7B83-41D6-B8D8-F8A7E07D091C}" presName="sibTrans" presStyleCnt="0"/>
      <dgm:spPr/>
    </dgm:pt>
    <dgm:pt modelId="{ABF6938F-4609-4DC9-BD78-A1D0AEE0E06C}" type="pres">
      <dgm:prSet presAssocID="{9B7A52B8-0496-4E52-A545-D27B44DDA9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63D46-B247-4DA9-9E25-E8249C7607DF}" type="pres">
      <dgm:prSet presAssocID="{07E8F193-1485-47FD-B23E-536FFF4990C8}" presName="sibTrans" presStyleCnt="0"/>
      <dgm:spPr/>
    </dgm:pt>
    <dgm:pt modelId="{FF62ED0A-DD11-48D0-BAF4-2BC79E205483}" type="pres">
      <dgm:prSet presAssocID="{4CA106CF-8BE9-4BD4-8AB0-06AEFD8FDD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C187-4501-4782-95C1-2B1406E3DF2D}" type="pres">
      <dgm:prSet presAssocID="{6583FE2F-7402-4A50-8C0B-B3B79B0624C1}" presName="sibTrans" presStyleCnt="0"/>
      <dgm:spPr/>
    </dgm:pt>
    <dgm:pt modelId="{A18B7374-FE07-4CA5-B894-04B1E3120BD8}" type="pres">
      <dgm:prSet presAssocID="{BCBA132E-2460-425E-A3BC-07640FB081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B6696-3509-42C1-874A-EC9F213DEEA9}" type="presOf" srcId="{1CC55E93-D5AE-4BAC-904E-FA3344215AF8}" destId="{D819DCFF-E146-4674-AD24-DEACD61E92BC}" srcOrd="0" destOrd="0" presId="urn:microsoft.com/office/officeart/2005/8/layout/default"/>
    <dgm:cxn modelId="{2C90D21D-3B0E-44E4-9108-6707287508CD}" type="presOf" srcId="{03BDB906-6646-4AA4-8480-88627B22D063}" destId="{86D76436-421E-4E1C-B323-8CA69C950D0A}" srcOrd="0" destOrd="0" presId="urn:microsoft.com/office/officeart/2005/8/layout/default"/>
    <dgm:cxn modelId="{B908BA16-AB5D-4F3F-8265-DACDBEE5593A}" srcId="{CB007B71-A78A-4DFD-B890-EE081B9EF7CE}" destId="{9B7A52B8-0496-4E52-A545-D27B44DDA90B}" srcOrd="3" destOrd="0" parTransId="{DEC75DFD-8B6B-43B9-8678-B7533C513B72}" sibTransId="{07E8F193-1485-47FD-B23E-536FFF4990C8}"/>
    <dgm:cxn modelId="{0D73DDDF-076F-4B99-92D5-008FF87C7D27}" type="presOf" srcId="{9B7A52B8-0496-4E52-A545-D27B44DDA90B}" destId="{ABF6938F-4609-4DC9-BD78-A1D0AEE0E06C}" srcOrd="0" destOrd="0" presId="urn:microsoft.com/office/officeart/2005/8/layout/default"/>
    <dgm:cxn modelId="{A98FA27C-5F12-4108-BA7B-CF06A0F484A0}" srcId="{CB007B71-A78A-4DFD-B890-EE081B9EF7CE}" destId="{1CC55E93-D5AE-4BAC-904E-FA3344215AF8}" srcOrd="2" destOrd="0" parTransId="{D399E1F2-98CD-435F-AB6F-116D78AA6621}" sibTransId="{1DFF7A44-7B83-41D6-B8D8-F8A7E07D091C}"/>
    <dgm:cxn modelId="{AEE1FD68-07C2-4D9C-AF7E-CB296B6102D7}" type="presOf" srcId="{BCBA132E-2460-425E-A3BC-07640FB08121}" destId="{A18B7374-FE07-4CA5-B894-04B1E3120BD8}" srcOrd="0" destOrd="0" presId="urn:microsoft.com/office/officeart/2005/8/layout/default"/>
    <dgm:cxn modelId="{F82C4495-8F7A-4157-9A70-1AB4484228B1}" type="presOf" srcId="{CB007B71-A78A-4DFD-B890-EE081B9EF7CE}" destId="{DA943995-489A-4794-B6C2-EA239AB1C642}" srcOrd="0" destOrd="0" presId="urn:microsoft.com/office/officeart/2005/8/layout/default"/>
    <dgm:cxn modelId="{0819FF0E-A261-45E6-88FE-6C8021B6C51A}" type="presOf" srcId="{123D3E5B-4A2D-4AA4-8B6F-15CEDE9328BC}" destId="{053659A0-6EAF-42BC-8298-519F2947141D}" srcOrd="0" destOrd="0" presId="urn:microsoft.com/office/officeart/2005/8/layout/default"/>
    <dgm:cxn modelId="{83919E9B-8C61-405F-823B-558415646D0B}" type="presOf" srcId="{4CA106CF-8BE9-4BD4-8AB0-06AEFD8FDD11}" destId="{FF62ED0A-DD11-48D0-BAF4-2BC79E205483}" srcOrd="0" destOrd="0" presId="urn:microsoft.com/office/officeart/2005/8/layout/default"/>
    <dgm:cxn modelId="{A24B4042-62D1-487F-925F-8F35701CD661}" srcId="{CB007B71-A78A-4DFD-B890-EE081B9EF7CE}" destId="{BCBA132E-2460-425E-A3BC-07640FB08121}" srcOrd="5" destOrd="0" parTransId="{94A160DB-63E3-4618-AFCB-8BF56CAD645F}" sibTransId="{25BCEB19-8366-4651-A64C-C1A1FDADE413}"/>
    <dgm:cxn modelId="{D746937C-BA75-4071-90B9-FF9D3342FF41}" srcId="{CB007B71-A78A-4DFD-B890-EE081B9EF7CE}" destId="{03BDB906-6646-4AA4-8480-88627B22D063}" srcOrd="1" destOrd="0" parTransId="{963110C7-C1DF-4BF4-8626-AC4EC6822AFD}" sibTransId="{A5E1DA17-7704-4EAC-9D7D-768BD7C867D4}"/>
    <dgm:cxn modelId="{103362BB-379E-4173-83AF-CABFB1603F2C}" srcId="{CB007B71-A78A-4DFD-B890-EE081B9EF7CE}" destId="{4CA106CF-8BE9-4BD4-8AB0-06AEFD8FDD11}" srcOrd="4" destOrd="0" parTransId="{5CCC70EA-19B9-4196-AE83-69B8240209F6}" sibTransId="{6583FE2F-7402-4A50-8C0B-B3B79B0624C1}"/>
    <dgm:cxn modelId="{A88FA60D-B34C-4CC1-A028-854BF5FB7D3F}" srcId="{CB007B71-A78A-4DFD-B890-EE081B9EF7CE}" destId="{123D3E5B-4A2D-4AA4-8B6F-15CEDE9328BC}" srcOrd="0" destOrd="0" parTransId="{5A21FE32-E5A9-4E52-89F1-B15AD771D731}" sibTransId="{087BD8B5-67BE-483E-AC0D-897771179641}"/>
    <dgm:cxn modelId="{5C1F8E39-3AFB-4F20-A9B6-6478CA62680E}" type="presParOf" srcId="{DA943995-489A-4794-B6C2-EA239AB1C642}" destId="{053659A0-6EAF-42BC-8298-519F2947141D}" srcOrd="0" destOrd="0" presId="urn:microsoft.com/office/officeart/2005/8/layout/default"/>
    <dgm:cxn modelId="{CAED3051-3CD2-4E3B-8104-9000B229DE97}" type="presParOf" srcId="{DA943995-489A-4794-B6C2-EA239AB1C642}" destId="{EA529804-3FC3-40B0-A176-AAF7DFCBDB21}" srcOrd="1" destOrd="0" presId="urn:microsoft.com/office/officeart/2005/8/layout/default"/>
    <dgm:cxn modelId="{09B4A1E5-379A-4F0A-ADE8-0ED48D462C23}" type="presParOf" srcId="{DA943995-489A-4794-B6C2-EA239AB1C642}" destId="{86D76436-421E-4E1C-B323-8CA69C950D0A}" srcOrd="2" destOrd="0" presId="urn:microsoft.com/office/officeart/2005/8/layout/default"/>
    <dgm:cxn modelId="{466B440D-8478-44C8-BA56-FB42E9955D27}" type="presParOf" srcId="{DA943995-489A-4794-B6C2-EA239AB1C642}" destId="{CE5EDEC6-D85C-4094-B86A-705BA68A679E}" srcOrd="3" destOrd="0" presId="urn:microsoft.com/office/officeart/2005/8/layout/default"/>
    <dgm:cxn modelId="{DC87313C-E667-4AAC-BA9C-5F3B431E29F4}" type="presParOf" srcId="{DA943995-489A-4794-B6C2-EA239AB1C642}" destId="{D819DCFF-E146-4674-AD24-DEACD61E92BC}" srcOrd="4" destOrd="0" presId="urn:microsoft.com/office/officeart/2005/8/layout/default"/>
    <dgm:cxn modelId="{8F57A79C-29E7-46A7-A837-8F43C6A7ED43}" type="presParOf" srcId="{DA943995-489A-4794-B6C2-EA239AB1C642}" destId="{7343D5DA-8D8A-4319-8F75-E03684881FF3}" srcOrd="5" destOrd="0" presId="urn:microsoft.com/office/officeart/2005/8/layout/default"/>
    <dgm:cxn modelId="{E54BFCC3-CE9A-4AAB-B8B5-30B760615225}" type="presParOf" srcId="{DA943995-489A-4794-B6C2-EA239AB1C642}" destId="{ABF6938F-4609-4DC9-BD78-A1D0AEE0E06C}" srcOrd="6" destOrd="0" presId="urn:microsoft.com/office/officeart/2005/8/layout/default"/>
    <dgm:cxn modelId="{470114BE-4233-4BA9-AC5F-9F6B1A360C9E}" type="presParOf" srcId="{DA943995-489A-4794-B6C2-EA239AB1C642}" destId="{C6463D46-B247-4DA9-9E25-E8249C7607DF}" srcOrd="7" destOrd="0" presId="urn:microsoft.com/office/officeart/2005/8/layout/default"/>
    <dgm:cxn modelId="{15411724-ABEE-49D0-9F7C-0367FF067545}" type="presParOf" srcId="{DA943995-489A-4794-B6C2-EA239AB1C642}" destId="{FF62ED0A-DD11-48D0-BAF4-2BC79E205483}" srcOrd="8" destOrd="0" presId="urn:microsoft.com/office/officeart/2005/8/layout/default"/>
    <dgm:cxn modelId="{0B143097-0BC1-4505-80EE-C812F537F319}" type="presParOf" srcId="{DA943995-489A-4794-B6C2-EA239AB1C642}" destId="{3119C187-4501-4782-95C1-2B1406E3DF2D}" srcOrd="9" destOrd="0" presId="urn:microsoft.com/office/officeart/2005/8/layout/default"/>
    <dgm:cxn modelId="{37BA3820-0CF3-4C7F-8FAD-B41AD394267D}" type="presParOf" srcId="{DA943995-489A-4794-B6C2-EA239AB1C642}" destId="{A18B7374-FE07-4CA5-B894-04B1E3120BD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07B71-A78A-4DFD-B890-EE081B9EF7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D3E5B-4A2D-4AA4-8B6F-15CEDE9328BC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Center for the Optimization of Poultry (COOP): </a:t>
          </a:r>
          <a:r>
            <a:rPr lang="en-US" b="0" dirty="0" smtClean="0"/>
            <a:t>Is a USDA-funded Center of Excellence in poultry education.</a:t>
          </a:r>
          <a:endParaRPr lang="en-US" b="0" dirty="0"/>
        </a:p>
      </dgm:t>
    </dgm:pt>
    <dgm:pt modelId="{5A21FE32-E5A9-4E52-89F1-B15AD771D731}" type="parTrans" cxnId="{A88FA60D-B34C-4CC1-A028-854BF5FB7D3F}">
      <dgm:prSet/>
      <dgm:spPr/>
      <dgm:t>
        <a:bodyPr/>
        <a:lstStyle/>
        <a:p>
          <a:endParaRPr lang="en-US"/>
        </a:p>
      </dgm:t>
    </dgm:pt>
    <dgm:pt modelId="{087BD8B5-67BE-483E-AC0D-897771179641}" type="sibTrans" cxnId="{A88FA60D-B34C-4CC1-A028-854BF5FB7D3F}">
      <dgm:prSet/>
      <dgm:spPr/>
      <dgm:t>
        <a:bodyPr/>
        <a:lstStyle/>
        <a:p>
          <a:endParaRPr lang="en-US"/>
        </a:p>
      </dgm:t>
    </dgm:pt>
    <dgm:pt modelId="{03BDB906-6646-4AA4-8480-88627B22D063}">
      <dgm:prSet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Center for Irrigation Technology (CIT)/Water, Energy, and Technology Center (WET) </a:t>
          </a:r>
          <a:r>
            <a:rPr lang="en-US" b="1" dirty="0"/>
            <a:t>Center: </a:t>
          </a:r>
          <a:r>
            <a:rPr lang="en-US" dirty="0"/>
            <a:t>Received $5M to help build the Central Valley’s energy innovation ecosystem.</a:t>
          </a:r>
        </a:p>
      </dgm:t>
    </dgm:pt>
    <dgm:pt modelId="{963110C7-C1DF-4BF4-8626-AC4EC6822AFD}" type="parTrans" cxnId="{D746937C-BA75-4071-90B9-FF9D3342FF41}">
      <dgm:prSet/>
      <dgm:spPr/>
      <dgm:t>
        <a:bodyPr/>
        <a:lstStyle/>
        <a:p>
          <a:endParaRPr lang="en-US"/>
        </a:p>
      </dgm:t>
    </dgm:pt>
    <dgm:pt modelId="{A5E1DA17-7704-4EAC-9D7D-768BD7C867D4}" type="sibTrans" cxnId="{D746937C-BA75-4071-90B9-FF9D3342FF41}">
      <dgm:prSet/>
      <dgm:spPr/>
      <dgm:t>
        <a:bodyPr/>
        <a:lstStyle/>
        <a:p>
          <a:endParaRPr lang="en-US"/>
        </a:p>
      </dgm:t>
    </dgm:pt>
    <dgm:pt modelId="{1CC55E93-D5AE-4BAC-904E-FA3344215AF8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Ag One: </a:t>
          </a:r>
          <a:r>
            <a:rPr lang="en-US" dirty="0"/>
            <a:t>Raised $10M in funding making Jordan College the top fundraising unit at Fresno State.</a:t>
          </a:r>
        </a:p>
      </dgm:t>
    </dgm:pt>
    <dgm:pt modelId="{D399E1F2-98CD-435F-AB6F-116D78AA6621}" type="parTrans" cxnId="{A98FA27C-5F12-4108-BA7B-CF06A0F484A0}">
      <dgm:prSet/>
      <dgm:spPr/>
      <dgm:t>
        <a:bodyPr/>
        <a:lstStyle/>
        <a:p>
          <a:endParaRPr lang="en-US"/>
        </a:p>
      </dgm:t>
    </dgm:pt>
    <dgm:pt modelId="{1DFF7A44-7B83-41D6-B8D8-F8A7E07D091C}" type="sibTrans" cxnId="{A98FA27C-5F12-4108-BA7B-CF06A0F484A0}">
      <dgm:prSet/>
      <dgm:spPr/>
      <dgm:t>
        <a:bodyPr/>
        <a:lstStyle/>
        <a:p>
          <a:endParaRPr lang="en-US"/>
        </a:p>
      </dgm:t>
    </dgm:pt>
    <dgm:pt modelId="{9B7A52B8-0496-4E52-A545-D27B44DDA90B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Global Agriculture and Food Security </a:t>
          </a:r>
          <a:r>
            <a:rPr lang="en-US" b="1" dirty="0" smtClean="0"/>
            <a:t>Initiative (GAFSI): </a:t>
          </a:r>
          <a:r>
            <a:rPr lang="en-US" dirty="0"/>
            <a:t>Received €348,000 from NATO to study the risk of pollution in the Black Sea as a result of natural or man-made disasters. </a:t>
          </a:r>
        </a:p>
      </dgm:t>
    </dgm:pt>
    <dgm:pt modelId="{DEC75DFD-8B6B-43B9-8678-B7533C513B72}" type="parTrans" cxnId="{B908BA16-AB5D-4F3F-8265-DACDBEE5593A}">
      <dgm:prSet/>
      <dgm:spPr/>
      <dgm:t>
        <a:bodyPr/>
        <a:lstStyle/>
        <a:p>
          <a:endParaRPr lang="en-US"/>
        </a:p>
      </dgm:t>
    </dgm:pt>
    <dgm:pt modelId="{07E8F193-1485-47FD-B23E-536FFF4990C8}" type="sibTrans" cxnId="{B908BA16-AB5D-4F3F-8265-DACDBEE5593A}">
      <dgm:prSet/>
      <dgm:spPr/>
      <dgm:t>
        <a:bodyPr/>
        <a:lstStyle/>
        <a:p>
          <a:endParaRPr lang="en-US"/>
        </a:p>
      </dgm:t>
    </dgm:pt>
    <dgm:pt modelId="{4CA106CF-8BE9-4BD4-8AB0-06AEFD8FDD11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Institute for Food and </a:t>
          </a:r>
          <a:r>
            <a:rPr lang="en-US" b="1" dirty="0" smtClean="0"/>
            <a:t>Agriculture (IFA): </a:t>
          </a:r>
          <a:r>
            <a:rPr lang="en-US" dirty="0"/>
            <a:t>Manages over $26M in grant </a:t>
          </a:r>
          <a:r>
            <a:rPr lang="en-US" dirty="0" smtClean="0"/>
            <a:t>funding and leads the Pacific Coast Coalition</a:t>
          </a:r>
          <a:endParaRPr lang="en-US" dirty="0"/>
        </a:p>
      </dgm:t>
    </dgm:pt>
    <dgm:pt modelId="{5CCC70EA-19B9-4196-AE83-69B8240209F6}" type="parTrans" cxnId="{103362BB-379E-4173-83AF-CABFB1603F2C}">
      <dgm:prSet/>
      <dgm:spPr/>
      <dgm:t>
        <a:bodyPr/>
        <a:lstStyle/>
        <a:p>
          <a:endParaRPr lang="en-US"/>
        </a:p>
      </dgm:t>
    </dgm:pt>
    <dgm:pt modelId="{6583FE2F-7402-4A50-8C0B-B3B79B0624C1}" type="sibTrans" cxnId="{103362BB-379E-4173-83AF-CABFB1603F2C}">
      <dgm:prSet/>
      <dgm:spPr/>
      <dgm:t>
        <a:bodyPr/>
        <a:lstStyle/>
        <a:p>
          <a:endParaRPr lang="en-US"/>
        </a:p>
      </dgm:t>
    </dgm:pt>
    <dgm:pt modelId="{BCBA132E-2460-425E-A3BC-07640FB08121}">
      <dgm:prSet/>
      <dgm:spPr>
        <a:solidFill>
          <a:srgbClr val="C00000"/>
        </a:solidFill>
      </dgm:spPr>
      <dgm:t>
        <a:bodyPr/>
        <a:lstStyle/>
        <a:p>
          <a:r>
            <a:rPr lang="en-US" b="1" dirty="0"/>
            <a:t>Viticulture and Enology </a:t>
          </a:r>
          <a:r>
            <a:rPr lang="en-US" b="1" dirty="0" smtClean="0"/>
            <a:t>Research Center (VERC): </a:t>
          </a:r>
          <a:r>
            <a:rPr lang="en-US" dirty="0"/>
            <a:t>Has 18 affiliated researchers. </a:t>
          </a:r>
        </a:p>
      </dgm:t>
    </dgm:pt>
    <dgm:pt modelId="{94A160DB-63E3-4618-AFCB-8BF56CAD645F}" type="parTrans" cxnId="{A24B4042-62D1-487F-925F-8F35701CD661}">
      <dgm:prSet/>
      <dgm:spPr/>
      <dgm:t>
        <a:bodyPr/>
        <a:lstStyle/>
        <a:p>
          <a:endParaRPr lang="en-US"/>
        </a:p>
      </dgm:t>
    </dgm:pt>
    <dgm:pt modelId="{25BCEB19-8366-4651-A64C-C1A1FDADE413}" type="sibTrans" cxnId="{A24B4042-62D1-487F-925F-8F35701CD661}">
      <dgm:prSet/>
      <dgm:spPr/>
      <dgm:t>
        <a:bodyPr/>
        <a:lstStyle/>
        <a:p>
          <a:endParaRPr lang="en-US"/>
        </a:p>
      </dgm:t>
    </dgm:pt>
    <dgm:pt modelId="{DA943995-489A-4794-B6C2-EA239AB1C642}" type="pres">
      <dgm:prSet presAssocID="{CB007B71-A78A-4DFD-B890-EE081B9EF7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3659A0-6EAF-42BC-8298-519F2947141D}" type="pres">
      <dgm:prSet presAssocID="{123D3E5B-4A2D-4AA4-8B6F-15CEDE9328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29804-3FC3-40B0-A176-AAF7DFCBDB21}" type="pres">
      <dgm:prSet presAssocID="{087BD8B5-67BE-483E-AC0D-897771179641}" presName="sibTrans" presStyleCnt="0"/>
      <dgm:spPr/>
    </dgm:pt>
    <dgm:pt modelId="{86D76436-421E-4E1C-B323-8CA69C950D0A}" type="pres">
      <dgm:prSet presAssocID="{03BDB906-6646-4AA4-8480-88627B22D06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EDEC6-D85C-4094-B86A-705BA68A679E}" type="pres">
      <dgm:prSet presAssocID="{A5E1DA17-7704-4EAC-9D7D-768BD7C867D4}" presName="sibTrans" presStyleCnt="0"/>
      <dgm:spPr/>
    </dgm:pt>
    <dgm:pt modelId="{D819DCFF-E146-4674-AD24-DEACD61E92BC}" type="pres">
      <dgm:prSet presAssocID="{1CC55E93-D5AE-4BAC-904E-FA3344215A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D5DA-8D8A-4319-8F75-E03684881FF3}" type="pres">
      <dgm:prSet presAssocID="{1DFF7A44-7B83-41D6-B8D8-F8A7E07D091C}" presName="sibTrans" presStyleCnt="0"/>
      <dgm:spPr/>
    </dgm:pt>
    <dgm:pt modelId="{ABF6938F-4609-4DC9-BD78-A1D0AEE0E06C}" type="pres">
      <dgm:prSet presAssocID="{9B7A52B8-0496-4E52-A545-D27B44DDA9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63D46-B247-4DA9-9E25-E8249C7607DF}" type="pres">
      <dgm:prSet presAssocID="{07E8F193-1485-47FD-B23E-536FFF4990C8}" presName="sibTrans" presStyleCnt="0"/>
      <dgm:spPr/>
    </dgm:pt>
    <dgm:pt modelId="{FF62ED0A-DD11-48D0-BAF4-2BC79E205483}" type="pres">
      <dgm:prSet presAssocID="{4CA106CF-8BE9-4BD4-8AB0-06AEFD8FDD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C187-4501-4782-95C1-2B1406E3DF2D}" type="pres">
      <dgm:prSet presAssocID="{6583FE2F-7402-4A50-8C0B-B3B79B0624C1}" presName="sibTrans" presStyleCnt="0"/>
      <dgm:spPr/>
    </dgm:pt>
    <dgm:pt modelId="{A18B7374-FE07-4CA5-B894-04B1E3120BD8}" type="pres">
      <dgm:prSet presAssocID="{BCBA132E-2460-425E-A3BC-07640FB081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B6696-3509-42C1-874A-EC9F213DEEA9}" type="presOf" srcId="{1CC55E93-D5AE-4BAC-904E-FA3344215AF8}" destId="{D819DCFF-E146-4674-AD24-DEACD61E92BC}" srcOrd="0" destOrd="0" presId="urn:microsoft.com/office/officeart/2005/8/layout/default"/>
    <dgm:cxn modelId="{2C90D21D-3B0E-44E4-9108-6707287508CD}" type="presOf" srcId="{03BDB906-6646-4AA4-8480-88627B22D063}" destId="{86D76436-421E-4E1C-B323-8CA69C950D0A}" srcOrd="0" destOrd="0" presId="urn:microsoft.com/office/officeart/2005/8/layout/default"/>
    <dgm:cxn modelId="{B908BA16-AB5D-4F3F-8265-DACDBEE5593A}" srcId="{CB007B71-A78A-4DFD-B890-EE081B9EF7CE}" destId="{9B7A52B8-0496-4E52-A545-D27B44DDA90B}" srcOrd="3" destOrd="0" parTransId="{DEC75DFD-8B6B-43B9-8678-B7533C513B72}" sibTransId="{07E8F193-1485-47FD-B23E-536FFF4990C8}"/>
    <dgm:cxn modelId="{0D73DDDF-076F-4B99-92D5-008FF87C7D27}" type="presOf" srcId="{9B7A52B8-0496-4E52-A545-D27B44DDA90B}" destId="{ABF6938F-4609-4DC9-BD78-A1D0AEE0E06C}" srcOrd="0" destOrd="0" presId="urn:microsoft.com/office/officeart/2005/8/layout/default"/>
    <dgm:cxn modelId="{A98FA27C-5F12-4108-BA7B-CF06A0F484A0}" srcId="{CB007B71-A78A-4DFD-B890-EE081B9EF7CE}" destId="{1CC55E93-D5AE-4BAC-904E-FA3344215AF8}" srcOrd="2" destOrd="0" parTransId="{D399E1F2-98CD-435F-AB6F-116D78AA6621}" sibTransId="{1DFF7A44-7B83-41D6-B8D8-F8A7E07D091C}"/>
    <dgm:cxn modelId="{AEE1FD68-07C2-4D9C-AF7E-CB296B6102D7}" type="presOf" srcId="{BCBA132E-2460-425E-A3BC-07640FB08121}" destId="{A18B7374-FE07-4CA5-B894-04B1E3120BD8}" srcOrd="0" destOrd="0" presId="urn:microsoft.com/office/officeart/2005/8/layout/default"/>
    <dgm:cxn modelId="{F82C4495-8F7A-4157-9A70-1AB4484228B1}" type="presOf" srcId="{CB007B71-A78A-4DFD-B890-EE081B9EF7CE}" destId="{DA943995-489A-4794-B6C2-EA239AB1C642}" srcOrd="0" destOrd="0" presId="urn:microsoft.com/office/officeart/2005/8/layout/default"/>
    <dgm:cxn modelId="{0819FF0E-A261-45E6-88FE-6C8021B6C51A}" type="presOf" srcId="{123D3E5B-4A2D-4AA4-8B6F-15CEDE9328BC}" destId="{053659A0-6EAF-42BC-8298-519F2947141D}" srcOrd="0" destOrd="0" presId="urn:microsoft.com/office/officeart/2005/8/layout/default"/>
    <dgm:cxn modelId="{83919E9B-8C61-405F-823B-558415646D0B}" type="presOf" srcId="{4CA106CF-8BE9-4BD4-8AB0-06AEFD8FDD11}" destId="{FF62ED0A-DD11-48D0-BAF4-2BC79E205483}" srcOrd="0" destOrd="0" presId="urn:microsoft.com/office/officeart/2005/8/layout/default"/>
    <dgm:cxn modelId="{A24B4042-62D1-487F-925F-8F35701CD661}" srcId="{CB007B71-A78A-4DFD-B890-EE081B9EF7CE}" destId="{BCBA132E-2460-425E-A3BC-07640FB08121}" srcOrd="5" destOrd="0" parTransId="{94A160DB-63E3-4618-AFCB-8BF56CAD645F}" sibTransId="{25BCEB19-8366-4651-A64C-C1A1FDADE413}"/>
    <dgm:cxn modelId="{D746937C-BA75-4071-90B9-FF9D3342FF41}" srcId="{CB007B71-A78A-4DFD-B890-EE081B9EF7CE}" destId="{03BDB906-6646-4AA4-8480-88627B22D063}" srcOrd="1" destOrd="0" parTransId="{963110C7-C1DF-4BF4-8626-AC4EC6822AFD}" sibTransId="{A5E1DA17-7704-4EAC-9D7D-768BD7C867D4}"/>
    <dgm:cxn modelId="{103362BB-379E-4173-83AF-CABFB1603F2C}" srcId="{CB007B71-A78A-4DFD-B890-EE081B9EF7CE}" destId="{4CA106CF-8BE9-4BD4-8AB0-06AEFD8FDD11}" srcOrd="4" destOrd="0" parTransId="{5CCC70EA-19B9-4196-AE83-69B8240209F6}" sibTransId="{6583FE2F-7402-4A50-8C0B-B3B79B0624C1}"/>
    <dgm:cxn modelId="{A88FA60D-B34C-4CC1-A028-854BF5FB7D3F}" srcId="{CB007B71-A78A-4DFD-B890-EE081B9EF7CE}" destId="{123D3E5B-4A2D-4AA4-8B6F-15CEDE9328BC}" srcOrd="0" destOrd="0" parTransId="{5A21FE32-E5A9-4E52-89F1-B15AD771D731}" sibTransId="{087BD8B5-67BE-483E-AC0D-897771179641}"/>
    <dgm:cxn modelId="{5C1F8E39-3AFB-4F20-A9B6-6478CA62680E}" type="presParOf" srcId="{DA943995-489A-4794-B6C2-EA239AB1C642}" destId="{053659A0-6EAF-42BC-8298-519F2947141D}" srcOrd="0" destOrd="0" presId="urn:microsoft.com/office/officeart/2005/8/layout/default"/>
    <dgm:cxn modelId="{CAED3051-3CD2-4E3B-8104-9000B229DE97}" type="presParOf" srcId="{DA943995-489A-4794-B6C2-EA239AB1C642}" destId="{EA529804-3FC3-40B0-A176-AAF7DFCBDB21}" srcOrd="1" destOrd="0" presId="urn:microsoft.com/office/officeart/2005/8/layout/default"/>
    <dgm:cxn modelId="{09B4A1E5-379A-4F0A-ADE8-0ED48D462C23}" type="presParOf" srcId="{DA943995-489A-4794-B6C2-EA239AB1C642}" destId="{86D76436-421E-4E1C-B323-8CA69C950D0A}" srcOrd="2" destOrd="0" presId="urn:microsoft.com/office/officeart/2005/8/layout/default"/>
    <dgm:cxn modelId="{466B440D-8478-44C8-BA56-FB42E9955D27}" type="presParOf" srcId="{DA943995-489A-4794-B6C2-EA239AB1C642}" destId="{CE5EDEC6-D85C-4094-B86A-705BA68A679E}" srcOrd="3" destOrd="0" presId="urn:microsoft.com/office/officeart/2005/8/layout/default"/>
    <dgm:cxn modelId="{DC87313C-E667-4AAC-BA9C-5F3B431E29F4}" type="presParOf" srcId="{DA943995-489A-4794-B6C2-EA239AB1C642}" destId="{D819DCFF-E146-4674-AD24-DEACD61E92BC}" srcOrd="4" destOrd="0" presId="urn:microsoft.com/office/officeart/2005/8/layout/default"/>
    <dgm:cxn modelId="{8F57A79C-29E7-46A7-A837-8F43C6A7ED43}" type="presParOf" srcId="{DA943995-489A-4794-B6C2-EA239AB1C642}" destId="{7343D5DA-8D8A-4319-8F75-E03684881FF3}" srcOrd="5" destOrd="0" presId="urn:microsoft.com/office/officeart/2005/8/layout/default"/>
    <dgm:cxn modelId="{E54BFCC3-CE9A-4AAB-B8B5-30B760615225}" type="presParOf" srcId="{DA943995-489A-4794-B6C2-EA239AB1C642}" destId="{ABF6938F-4609-4DC9-BD78-A1D0AEE0E06C}" srcOrd="6" destOrd="0" presId="urn:microsoft.com/office/officeart/2005/8/layout/default"/>
    <dgm:cxn modelId="{470114BE-4233-4BA9-AC5F-9F6B1A360C9E}" type="presParOf" srcId="{DA943995-489A-4794-B6C2-EA239AB1C642}" destId="{C6463D46-B247-4DA9-9E25-E8249C7607DF}" srcOrd="7" destOrd="0" presId="urn:microsoft.com/office/officeart/2005/8/layout/default"/>
    <dgm:cxn modelId="{15411724-ABEE-49D0-9F7C-0367FF067545}" type="presParOf" srcId="{DA943995-489A-4794-B6C2-EA239AB1C642}" destId="{FF62ED0A-DD11-48D0-BAF4-2BC79E205483}" srcOrd="8" destOrd="0" presId="urn:microsoft.com/office/officeart/2005/8/layout/default"/>
    <dgm:cxn modelId="{0B143097-0BC1-4505-80EE-C812F537F319}" type="presParOf" srcId="{DA943995-489A-4794-B6C2-EA239AB1C642}" destId="{3119C187-4501-4782-95C1-2B1406E3DF2D}" srcOrd="9" destOrd="0" presId="urn:microsoft.com/office/officeart/2005/8/layout/default"/>
    <dgm:cxn modelId="{37BA3820-0CF3-4C7F-8FAD-B41AD394267D}" type="presParOf" srcId="{DA943995-489A-4794-B6C2-EA239AB1C642}" destId="{A18B7374-FE07-4CA5-B894-04B1E3120BD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659A0-6EAF-42BC-8298-519F2947141D}">
      <dsp:nvSpPr>
        <dsp:cNvPr id="0" name=""/>
        <dsp:cNvSpPr/>
      </dsp:nvSpPr>
      <dsp:spPr>
        <a:xfrm>
          <a:off x="59910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Agricultural Business: </a:t>
          </a:r>
          <a:r>
            <a:rPr lang="en-US" sz="1700" b="0" kern="1200" dirty="0"/>
            <a:t>Faculty </a:t>
          </a:r>
          <a:r>
            <a:rPr lang="en-US" sz="1700" b="0" kern="1200" dirty="0" smtClean="0"/>
            <a:t>have formed the core group who are participating in the USDA Southwest Regional Food Business Center.</a:t>
          </a:r>
          <a:endParaRPr lang="en-US" sz="1700" b="0" kern="1200" dirty="0"/>
        </a:p>
      </dsp:txBody>
      <dsp:txXfrm>
        <a:off x="59910" y="1791"/>
        <a:ext cx="2625243" cy="1575146"/>
      </dsp:txXfrm>
    </dsp:sp>
    <dsp:sp modelId="{86D76436-421E-4E1C-B323-8CA69C950D0A}">
      <dsp:nvSpPr>
        <dsp:cNvPr id="0" name=""/>
        <dsp:cNvSpPr/>
      </dsp:nvSpPr>
      <dsp:spPr>
        <a:xfrm>
          <a:off x="2947678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Animal Science and Agricultural Education: </a:t>
          </a:r>
          <a:r>
            <a:rPr lang="en-US" sz="1700" b="0" kern="1200" dirty="0" smtClean="0"/>
            <a:t>Meats processing lab expansion is progressing.</a:t>
          </a:r>
          <a:endParaRPr lang="en-US" sz="1700" kern="1200" dirty="0"/>
        </a:p>
      </dsp:txBody>
      <dsp:txXfrm>
        <a:off x="2947678" y="1791"/>
        <a:ext cx="2625243" cy="1575146"/>
      </dsp:txXfrm>
    </dsp:sp>
    <dsp:sp modelId="{D819DCFF-E146-4674-AD24-DEACD61E92BC}">
      <dsp:nvSpPr>
        <dsp:cNvPr id="0" name=""/>
        <dsp:cNvSpPr/>
      </dsp:nvSpPr>
      <dsp:spPr>
        <a:xfrm>
          <a:off x="5835446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Food Science and Nutrition: </a:t>
          </a:r>
          <a:r>
            <a:rPr lang="en-US" sz="1700" b="0" kern="1200" dirty="0" smtClean="0"/>
            <a:t>Faculty have </a:t>
          </a:r>
          <a:r>
            <a:rPr lang="en-US" sz="1700" kern="1200" dirty="0" smtClean="0"/>
            <a:t>established a new nutritional sciences lab and secured equipment for Human Nutrition Assessment Lab.</a:t>
          </a:r>
          <a:endParaRPr lang="en-US" sz="1700" kern="1200" dirty="0"/>
        </a:p>
      </dsp:txBody>
      <dsp:txXfrm>
        <a:off x="5835446" y="1791"/>
        <a:ext cx="2625243" cy="1575146"/>
      </dsp:txXfrm>
    </dsp:sp>
    <dsp:sp modelId="{ABF6938F-4609-4DC9-BD78-A1D0AEE0E06C}">
      <dsp:nvSpPr>
        <dsp:cNvPr id="0" name=""/>
        <dsp:cNvSpPr/>
      </dsp:nvSpPr>
      <dsp:spPr>
        <a:xfrm>
          <a:off x="59910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Industrial Technology: </a:t>
          </a:r>
          <a:r>
            <a:rPr lang="en-US" sz="1700" b="0" kern="1200" dirty="0" smtClean="0"/>
            <a:t>Plans are underway for a model manufacturing lab</a:t>
          </a:r>
          <a:endParaRPr lang="en-US" sz="1700" kern="1200" dirty="0"/>
        </a:p>
      </dsp:txBody>
      <dsp:txXfrm>
        <a:off x="59910" y="1839462"/>
        <a:ext cx="2625243" cy="1575146"/>
      </dsp:txXfrm>
    </dsp:sp>
    <dsp:sp modelId="{FF62ED0A-DD11-48D0-BAF4-2BC79E205483}">
      <dsp:nvSpPr>
        <dsp:cNvPr id="0" name=""/>
        <dsp:cNvSpPr/>
      </dsp:nvSpPr>
      <dsp:spPr>
        <a:xfrm>
          <a:off x="2947678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Plant Science: </a:t>
          </a:r>
          <a:r>
            <a:rPr lang="en-US" sz="1700" b="0" kern="1200" dirty="0" smtClean="0"/>
            <a:t>Planning a soil health minor and greenhouses are being renovated.</a:t>
          </a:r>
          <a:endParaRPr lang="en-US" sz="1700" b="0" kern="1200" dirty="0"/>
        </a:p>
      </dsp:txBody>
      <dsp:txXfrm>
        <a:off x="2947678" y="1839462"/>
        <a:ext cx="2625243" cy="1575146"/>
      </dsp:txXfrm>
    </dsp:sp>
    <dsp:sp modelId="{A18B7374-FE07-4CA5-B894-04B1E3120BD8}">
      <dsp:nvSpPr>
        <dsp:cNvPr id="0" name=""/>
        <dsp:cNvSpPr/>
      </dsp:nvSpPr>
      <dsp:spPr>
        <a:xfrm>
          <a:off x="5835446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Viticulture and Enology: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Research winery renovations to start on June 15, 2024</a:t>
          </a:r>
          <a:endParaRPr lang="en-US" sz="1700" kern="1200" dirty="0"/>
        </a:p>
      </dsp:txBody>
      <dsp:txXfrm>
        <a:off x="5835446" y="1839462"/>
        <a:ext cx="2625243" cy="1575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659A0-6EAF-42BC-8298-519F2947141D}">
      <dsp:nvSpPr>
        <dsp:cNvPr id="0" name=""/>
        <dsp:cNvSpPr/>
      </dsp:nvSpPr>
      <dsp:spPr>
        <a:xfrm>
          <a:off x="59910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Center for the Optimization of Poultry (COOP): </a:t>
          </a:r>
          <a:r>
            <a:rPr lang="en-US" sz="1500" b="0" kern="1200" dirty="0" smtClean="0"/>
            <a:t>Is a USDA-funded Center of Excellence in poultry education.</a:t>
          </a:r>
          <a:endParaRPr lang="en-US" sz="1500" b="0" kern="1200" dirty="0"/>
        </a:p>
      </dsp:txBody>
      <dsp:txXfrm>
        <a:off x="59910" y="1791"/>
        <a:ext cx="2625243" cy="1575146"/>
      </dsp:txXfrm>
    </dsp:sp>
    <dsp:sp modelId="{86D76436-421E-4E1C-B323-8CA69C950D0A}">
      <dsp:nvSpPr>
        <dsp:cNvPr id="0" name=""/>
        <dsp:cNvSpPr/>
      </dsp:nvSpPr>
      <dsp:spPr>
        <a:xfrm>
          <a:off x="2947678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Center for Irrigation Technology (CIT)/Water, Energy, and Technology Center (WET) </a:t>
          </a:r>
          <a:r>
            <a:rPr lang="en-US" sz="1500" b="1" kern="1200" dirty="0"/>
            <a:t>Center: </a:t>
          </a:r>
          <a:r>
            <a:rPr lang="en-US" sz="1500" kern="1200" dirty="0"/>
            <a:t>Received $5M to help build the Central Valley’s energy innovation ecosystem.</a:t>
          </a:r>
        </a:p>
      </dsp:txBody>
      <dsp:txXfrm>
        <a:off x="2947678" y="1791"/>
        <a:ext cx="2625243" cy="1575146"/>
      </dsp:txXfrm>
    </dsp:sp>
    <dsp:sp modelId="{D819DCFF-E146-4674-AD24-DEACD61E92BC}">
      <dsp:nvSpPr>
        <dsp:cNvPr id="0" name=""/>
        <dsp:cNvSpPr/>
      </dsp:nvSpPr>
      <dsp:spPr>
        <a:xfrm>
          <a:off x="5835446" y="1791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Ag One: </a:t>
          </a:r>
          <a:r>
            <a:rPr lang="en-US" sz="1500" kern="1200" dirty="0"/>
            <a:t>Raised $10M in funding making Jordan College the top fundraising unit at Fresno State.</a:t>
          </a:r>
        </a:p>
      </dsp:txBody>
      <dsp:txXfrm>
        <a:off x="5835446" y="1791"/>
        <a:ext cx="2625243" cy="1575146"/>
      </dsp:txXfrm>
    </dsp:sp>
    <dsp:sp modelId="{ABF6938F-4609-4DC9-BD78-A1D0AEE0E06C}">
      <dsp:nvSpPr>
        <dsp:cNvPr id="0" name=""/>
        <dsp:cNvSpPr/>
      </dsp:nvSpPr>
      <dsp:spPr>
        <a:xfrm>
          <a:off x="59910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Global Agriculture and Food Security </a:t>
          </a:r>
          <a:r>
            <a:rPr lang="en-US" sz="1500" b="1" kern="1200" dirty="0" smtClean="0"/>
            <a:t>Initiative (GAFSI): </a:t>
          </a:r>
          <a:r>
            <a:rPr lang="en-US" sz="1500" kern="1200" dirty="0"/>
            <a:t>Received €348,000 from NATO to study the risk of pollution in the Black Sea as a result of natural or man-made disasters. </a:t>
          </a:r>
        </a:p>
      </dsp:txBody>
      <dsp:txXfrm>
        <a:off x="59910" y="1839462"/>
        <a:ext cx="2625243" cy="1575146"/>
      </dsp:txXfrm>
    </dsp:sp>
    <dsp:sp modelId="{FF62ED0A-DD11-48D0-BAF4-2BC79E205483}">
      <dsp:nvSpPr>
        <dsp:cNvPr id="0" name=""/>
        <dsp:cNvSpPr/>
      </dsp:nvSpPr>
      <dsp:spPr>
        <a:xfrm>
          <a:off x="2947678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Institute for Food and </a:t>
          </a:r>
          <a:r>
            <a:rPr lang="en-US" sz="1500" b="1" kern="1200" dirty="0" smtClean="0"/>
            <a:t>Agriculture (IFA): </a:t>
          </a:r>
          <a:r>
            <a:rPr lang="en-US" sz="1500" kern="1200" dirty="0"/>
            <a:t>Manages over $26M in grant </a:t>
          </a:r>
          <a:r>
            <a:rPr lang="en-US" sz="1500" kern="1200" dirty="0" smtClean="0"/>
            <a:t>funding and leads the Pacific Coast Coalition</a:t>
          </a:r>
          <a:endParaRPr lang="en-US" sz="1500" kern="1200" dirty="0"/>
        </a:p>
      </dsp:txBody>
      <dsp:txXfrm>
        <a:off x="2947678" y="1839462"/>
        <a:ext cx="2625243" cy="1575146"/>
      </dsp:txXfrm>
    </dsp:sp>
    <dsp:sp modelId="{A18B7374-FE07-4CA5-B894-04B1E3120BD8}">
      <dsp:nvSpPr>
        <dsp:cNvPr id="0" name=""/>
        <dsp:cNvSpPr/>
      </dsp:nvSpPr>
      <dsp:spPr>
        <a:xfrm>
          <a:off x="5835446" y="1839462"/>
          <a:ext cx="2625243" cy="157514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Viticulture and Enology </a:t>
          </a:r>
          <a:r>
            <a:rPr lang="en-US" sz="1500" b="1" kern="1200" dirty="0" smtClean="0"/>
            <a:t>Research Center (VERC): </a:t>
          </a:r>
          <a:r>
            <a:rPr lang="en-US" sz="1500" kern="1200" dirty="0"/>
            <a:t>Has 18 affiliated researchers. </a:t>
          </a:r>
        </a:p>
      </dsp:txBody>
      <dsp:txXfrm>
        <a:off x="5835446" y="1839462"/>
        <a:ext cx="2625243" cy="157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C961142-EEF6-45CC-A4CC-72F0A7FD5B09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65EDE0-31F6-47FD-914C-53091E91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</p:spPr>
        <p:txBody>
          <a:bodyPr spcFirstLastPara="1" wrap="square" lIns="93527" tIns="93527" rIns="93527" bIns="9352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70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6" name="Google Shape;7866;g23ea0deb19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7" name="Google Shape;7867;g23ea0deb192_0_2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2319538" y="1601112"/>
            <a:ext cx="6204300" cy="21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329938" y="3835487"/>
            <a:ext cx="51939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434699" y="-972068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 hasCustomPrompt="1"/>
          </p:nvPr>
        </p:nvSpPr>
        <p:spPr>
          <a:xfrm>
            <a:off x="4231600" y="62342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 idx="2" hasCustomPrompt="1"/>
          </p:nvPr>
        </p:nvSpPr>
        <p:spPr>
          <a:xfrm>
            <a:off x="4231600" y="1656185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3" hasCustomPrompt="1"/>
          </p:nvPr>
        </p:nvSpPr>
        <p:spPr>
          <a:xfrm>
            <a:off x="4231600" y="2689257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4" hasCustomPrompt="1"/>
          </p:nvPr>
        </p:nvSpPr>
        <p:spPr>
          <a:xfrm>
            <a:off x="4231600" y="3730761"/>
            <a:ext cx="9000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5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1"/>
          </p:nvPr>
        </p:nvSpPr>
        <p:spPr>
          <a:xfrm>
            <a:off x="5177225" y="758875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5"/>
          </p:nvPr>
        </p:nvSpPr>
        <p:spPr>
          <a:xfrm>
            <a:off x="5177225" y="1043600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6"/>
          </p:nvPr>
        </p:nvSpPr>
        <p:spPr>
          <a:xfrm>
            <a:off x="5177225" y="1787517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7"/>
          </p:nvPr>
        </p:nvSpPr>
        <p:spPr>
          <a:xfrm>
            <a:off x="5177225" y="2072243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8"/>
          </p:nvPr>
        </p:nvSpPr>
        <p:spPr>
          <a:xfrm>
            <a:off x="5177225" y="2821536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9"/>
          </p:nvPr>
        </p:nvSpPr>
        <p:spPr>
          <a:xfrm>
            <a:off x="5177225" y="3106262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3"/>
          </p:nvPr>
        </p:nvSpPr>
        <p:spPr>
          <a:xfrm>
            <a:off x="5177225" y="3865592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4"/>
          </p:nvPr>
        </p:nvSpPr>
        <p:spPr>
          <a:xfrm>
            <a:off x="5177225" y="4150318"/>
            <a:ext cx="3046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 idx="15"/>
          </p:nvPr>
        </p:nvSpPr>
        <p:spPr>
          <a:xfrm>
            <a:off x="580225" y="1994250"/>
            <a:ext cx="2687100" cy="11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0" y="0"/>
            <a:ext cx="2704870" cy="648066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236200" y="648075"/>
            <a:ext cx="66900" cy="6765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/>
          <p:nvPr/>
        </p:nvSpPr>
        <p:spPr>
          <a:xfrm rot="-3600024" flipH="1">
            <a:off x="7775832" y="4404962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252925" y="801575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8541800" y="3243925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APTION_ONLY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-928001" y="-505343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/>
          <p:nvPr/>
        </p:nvSpPr>
        <p:spPr>
          <a:xfrm rot="10800000">
            <a:off x="-297734" y="-114863"/>
            <a:ext cx="1671684" cy="918013"/>
          </a:xfrm>
          <a:custGeom>
            <a:avLst/>
            <a:gdLst/>
            <a:ahLst/>
            <a:cxnLst/>
            <a:rect l="l" t="t" r="r" b="b"/>
            <a:pathLst>
              <a:path w="51643" h="28360" extrusionOk="0">
                <a:moveTo>
                  <a:pt x="882" y="25168"/>
                </a:moveTo>
                <a:cubicBezTo>
                  <a:pt x="1459" y="24317"/>
                  <a:pt x="2280" y="23709"/>
                  <a:pt x="3131" y="23192"/>
                </a:cubicBezTo>
                <a:cubicBezTo>
                  <a:pt x="5532" y="21703"/>
                  <a:pt x="8268" y="20761"/>
                  <a:pt x="11095" y="20518"/>
                </a:cubicBezTo>
                <a:cubicBezTo>
                  <a:pt x="13861" y="20274"/>
                  <a:pt x="16627" y="20639"/>
                  <a:pt x="19393" y="20670"/>
                </a:cubicBezTo>
                <a:cubicBezTo>
                  <a:pt x="21155" y="20700"/>
                  <a:pt x="23010" y="20578"/>
                  <a:pt x="24590" y="19788"/>
                </a:cubicBezTo>
                <a:cubicBezTo>
                  <a:pt x="26870" y="18633"/>
                  <a:pt x="28298" y="16262"/>
                  <a:pt x="29241" y="13891"/>
                </a:cubicBezTo>
                <a:cubicBezTo>
                  <a:pt x="30183" y="11520"/>
                  <a:pt x="30761" y="8998"/>
                  <a:pt x="31976" y="6748"/>
                </a:cubicBezTo>
                <a:cubicBezTo>
                  <a:pt x="33375" y="4165"/>
                  <a:pt x="35654" y="2007"/>
                  <a:pt x="38451" y="1004"/>
                </a:cubicBezTo>
                <a:cubicBezTo>
                  <a:pt x="41217" y="1"/>
                  <a:pt x="44469" y="244"/>
                  <a:pt x="46931" y="1885"/>
                </a:cubicBezTo>
                <a:cubicBezTo>
                  <a:pt x="49180" y="3374"/>
                  <a:pt x="50609" y="5897"/>
                  <a:pt x="51126" y="8542"/>
                </a:cubicBezTo>
                <a:cubicBezTo>
                  <a:pt x="51642" y="11186"/>
                  <a:pt x="51308" y="13952"/>
                  <a:pt x="50518" y="16505"/>
                </a:cubicBezTo>
                <a:cubicBezTo>
                  <a:pt x="48937" y="21642"/>
                  <a:pt x="45168" y="26475"/>
                  <a:pt x="39910" y="27661"/>
                </a:cubicBezTo>
                <a:cubicBezTo>
                  <a:pt x="36718" y="28360"/>
                  <a:pt x="33405" y="27691"/>
                  <a:pt x="30183" y="27174"/>
                </a:cubicBezTo>
                <a:cubicBezTo>
                  <a:pt x="21915" y="25867"/>
                  <a:pt x="13435" y="25806"/>
                  <a:pt x="5137" y="26961"/>
                </a:cubicBezTo>
                <a:cubicBezTo>
                  <a:pt x="4012" y="27113"/>
                  <a:pt x="2888" y="27296"/>
                  <a:pt x="1824" y="27630"/>
                </a:cubicBezTo>
                <a:cubicBezTo>
                  <a:pt x="1186" y="27843"/>
                  <a:pt x="547" y="28299"/>
                  <a:pt x="243" y="27509"/>
                </a:cubicBezTo>
                <a:cubicBezTo>
                  <a:pt x="0" y="26809"/>
                  <a:pt x="517" y="25715"/>
                  <a:pt x="882" y="25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 rot="7200014">
            <a:off x="8207285" y="4148923"/>
            <a:ext cx="1601609" cy="1175554"/>
          </a:xfrm>
          <a:custGeom>
            <a:avLst/>
            <a:gdLst/>
            <a:ahLst/>
            <a:cxnLst/>
            <a:rect l="l" t="t" r="r" b="b"/>
            <a:pathLst>
              <a:path w="42159" h="30944" extrusionOk="0">
                <a:moveTo>
                  <a:pt x="5988" y="9819"/>
                </a:moveTo>
                <a:cubicBezTo>
                  <a:pt x="5988" y="9819"/>
                  <a:pt x="12402" y="1"/>
                  <a:pt x="24195" y="1217"/>
                </a:cubicBezTo>
                <a:cubicBezTo>
                  <a:pt x="37387" y="2554"/>
                  <a:pt x="42159" y="19454"/>
                  <a:pt x="38451" y="24804"/>
                </a:cubicBezTo>
                <a:cubicBezTo>
                  <a:pt x="34195" y="30944"/>
                  <a:pt x="27569" y="20305"/>
                  <a:pt x="22037" y="23953"/>
                </a:cubicBezTo>
                <a:cubicBezTo>
                  <a:pt x="16596" y="27539"/>
                  <a:pt x="9727" y="28329"/>
                  <a:pt x="6900" y="25533"/>
                </a:cubicBezTo>
                <a:cubicBezTo>
                  <a:pt x="0" y="18724"/>
                  <a:pt x="5988" y="9819"/>
                  <a:pt x="5988" y="9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8806938" y="3138475"/>
            <a:ext cx="674119" cy="670504"/>
          </a:xfrm>
          <a:custGeom>
            <a:avLst/>
            <a:gdLst/>
            <a:ahLst/>
            <a:cxnLst/>
            <a:rect l="l" t="t" r="r" b="b"/>
            <a:pathLst>
              <a:path w="5594" h="5564" extrusionOk="0">
                <a:moveTo>
                  <a:pt x="5593" y="2767"/>
                </a:moveTo>
                <a:cubicBezTo>
                  <a:pt x="5593" y="4317"/>
                  <a:pt x="4347" y="5563"/>
                  <a:pt x="2797" y="5563"/>
                </a:cubicBezTo>
                <a:cubicBezTo>
                  <a:pt x="1247" y="5563"/>
                  <a:pt x="0" y="4317"/>
                  <a:pt x="0" y="2767"/>
                </a:cubicBezTo>
                <a:cubicBezTo>
                  <a:pt x="0" y="1247"/>
                  <a:pt x="1247" y="1"/>
                  <a:pt x="2797" y="1"/>
                </a:cubicBezTo>
                <a:cubicBezTo>
                  <a:pt x="4347" y="1"/>
                  <a:pt x="5593" y="1247"/>
                  <a:pt x="5593" y="2767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566175" y="297550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-1640425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APTION_ONLY_1_1_1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0"/>
          <p:cNvSpPr/>
          <p:nvPr/>
        </p:nvSpPr>
        <p:spPr>
          <a:xfrm>
            <a:off x="-1640425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ubTitle" idx="1"/>
          </p:nvPr>
        </p:nvSpPr>
        <p:spPr>
          <a:xfrm>
            <a:off x="1033698" y="3284644"/>
            <a:ext cx="11520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2"/>
          </p:nvPr>
        </p:nvSpPr>
        <p:spPr>
          <a:xfrm>
            <a:off x="893298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ubTitle" idx="3"/>
          </p:nvPr>
        </p:nvSpPr>
        <p:spPr>
          <a:xfrm>
            <a:off x="3004651" y="3284644"/>
            <a:ext cx="11520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4"/>
          </p:nvPr>
        </p:nvSpPr>
        <p:spPr>
          <a:xfrm>
            <a:off x="2864251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5"/>
          </p:nvPr>
        </p:nvSpPr>
        <p:spPr>
          <a:xfrm>
            <a:off x="4976396" y="3284644"/>
            <a:ext cx="11544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6"/>
          </p:nvPr>
        </p:nvSpPr>
        <p:spPr>
          <a:xfrm>
            <a:off x="4837196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7"/>
          </p:nvPr>
        </p:nvSpPr>
        <p:spPr>
          <a:xfrm>
            <a:off x="6947353" y="3284644"/>
            <a:ext cx="11520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8"/>
          </p:nvPr>
        </p:nvSpPr>
        <p:spPr>
          <a:xfrm>
            <a:off x="6806953" y="3655875"/>
            <a:ext cx="1432800" cy="6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2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/>
          <p:nvPr/>
        </p:nvSpPr>
        <p:spPr>
          <a:xfrm rot="10800000" flipH="1">
            <a:off x="-138400" y="-102292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/>
          <p:nvPr/>
        </p:nvSpPr>
        <p:spPr>
          <a:xfrm rot="-5400000" flipH="1">
            <a:off x="7563290" y="3563172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/>
          <p:nvPr/>
        </p:nvSpPr>
        <p:spPr>
          <a:xfrm rot="10800000" flipH="1">
            <a:off x="-956576" y="4300487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/>
          <p:cNvSpPr/>
          <p:nvPr/>
        </p:nvSpPr>
        <p:spPr>
          <a:xfrm rot="10800000" flipH="1">
            <a:off x="8541204" y="-152918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1206674" y="1385744"/>
            <a:ext cx="19032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2"/>
          </p:nvPr>
        </p:nvSpPr>
        <p:spPr>
          <a:xfrm>
            <a:off x="1206674" y="1681000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ubTitle" idx="3"/>
          </p:nvPr>
        </p:nvSpPr>
        <p:spPr>
          <a:xfrm>
            <a:off x="1206674" y="2498632"/>
            <a:ext cx="19032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4"/>
          </p:nvPr>
        </p:nvSpPr>
        <p:spPr>
          <a:xfrm>
            <a:off x="1206674" y="2793882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ubTitle" idx="5"/>
          </p:nvPr>
        </p:nvSpPr>
        <p:spPr>
          <a:xfrm>
            <a:off x="1206674" y="3605581"/>
            <a:ext cx="19032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6"/>
          </p:nvPr>
        </p:nvSpPr>
        <p:spPr>
          <a:xfrm>
            <a:off x="1206674" y="3900826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7"/>
          </p:nvPr>
        </p:nvSpPr>
        <p:spPr>
          <a:xfrm>
            <a:off x="5544526" y="1383225"/>
            <a:ext cx="23928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8"/>
          </p:nvPr>
        </p:nvSpPr>
        <p:spPr>
          <a:xfrm>
            <a:off x="5438926" y="1680985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9"/>
          </p:nvPr>
        </p:nvSpPr>
        <p:spPr>
          <a:xfrm>
            <a:off x="5544526" y="2501133"/>
            <a:ext cx="23928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13"/>
          </p:nvPr>
        </p:nvSpPr>
        <p:spPr>
          <a:xfrm>
            <a:off x="5438926" y="2793874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14"/>
          </p:nvPr>
        </p:nvSpPr>
        <p:spPr>
          <a:xfrm>
            <a:off x="5544526" y="3608083"/>
            <a:ext cx="2392800" cy="3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5"/>
          </p:nvPr>
        </p:nvSpPr>
        <p:spPr>
          <a:xfrm>
            <a:off x="5438926" y="3900824"/>
            <a:ext cx="24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APTION_ONLY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 rot="10800000">
            <a:off x="8693271" y="4148087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/>
          <p:cNvSpPr/>
          <p:nvPr/>
        </p:nvSpPr>
        <p:spPr>
          <a:xfrm rot="10800000">
            <a:off x="-499376" y="-305318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APTION_ONLY_1_1_1_1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3"/>
          <p:cNvSpPr/>
          <p:nvPr/>
        </p:nvSpPr>
        <p:spPr>
          <a:xfrm rot="3600024">
            <a:off x="-567834" y="4404962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/>
          <p:nvPr/>
        </p:nvSpPr>
        <p:spPr>
          <a:xfrm flipH="1">
            <a:off x="6456130" y="0"/>
            <a:ext cx="2704870" cy="648066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3"/>
          <p:cNvSpPr/>
          <p:nvPr/>
        </p:nvSpPr>
        <p:spPr>
          <a:xfrm flipH="1">
            <a:off x="8857900" y="648075"/>
            <a:ext cx="66900" cy="6765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/>
          <p:nvPr/>
        </p:nvSpPr>
        <p:spPr>
          <a:xfrm flipH="1">
            <a:off x="8613975" y="801575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"/>
          <p:cNvSpPr/>
          <p:nvPr/>
        </p:nvSpPr>
        <p:spPr>
          <a:xfrm flipH="1">
            <a:off x="-685800" y="3243925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APTION_ONLY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/>
          <p:nvPr/>
        </p:nvSpPr>
        <p:spPr>
          <a:xfrm rot="10800000">
            <a:off x="7229478" y="4684795"/>
            <a:ext cx="1914522" cy="458705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/>
          <p:nvPr/>
        </p:nvSpPr>
        <p:spPr>
          <a:xfrm rot="10800000">
            <a:off x="-254150" y="-191362"/>
            <a:ext cx="1243225" cy="933175"/>
          </a:xfrm>
          <a:custGeom>
            <a:avLst/>
            <a:gdLst/>
            <a:ahLst/>
            <a:cxnLst/>
            <a:rect l="l" t="t" r="r" b="b"/>
            <a:pathLst>
              <a:path w="49729" h="37327" extrusionOk="0">
                <a:moveTo>
                  <a:pt x="8147" y="25776"/>
                </a:moveTo>
                <a:cubicBezTo>
                  <a:pt x="10457" y="24956"/>
                  <a:pt x="13040" y="24865"/>
                  <a:pt x="15381" y="24105"/>
                </a:cubicBezTo>
                <a:cubicBezTo>
                  <a:pt x="17813" y="23345"/>
                  <a:pt x="19940" y="21855"/>
                  <a:pt x="21308" y="19971"/>
                </a:cubicBezTo>
                <a:cubicBezTo>
                  <a:pt x="22281" y="18633"/>
                  <a:pt x="22889" y="17144"/>
                  <a:pt x="23375" y="15624"/>
                </a:cubicBezTo>
                <a:cubicBezTo>
                  <a:pt x="24469" y="12433"/>
                  <a:pt x="25199" y="9150"/>
                  <a:pt x="26718" y="6080"/>
                </a:cubicBezTo>
                <a:cubicBezTo>
                  <a:pt x="27722" y="4013"/>
                  <a:pt x="29211" y="2007"/>
                  <a:pt x="31551" y="1004"/>
                </a:cubicBezTo>
                <a:cubicBezTo>
                  <a:pt x="32615" y="518"/>
                  <a:pt x="33831" y="305"/>
                  <a:pt x="35047" y="244"/>
                </a:cubicBezTo>
                <a:cubicBezTo>
                  <a:pt x="40214" y="1"/>
                  <a:pt x="45351" y="2737"/>
                  <a:pt x="47631" y="6749"/>
                </a:cubicBezTo>
                <a:cubicBezTo>
                  <a:pt x="49242" y="9515"/>
                  <a:pt x="49546" y="12676"/>
                  <a:pt x="49637" y="15776"/>
                </a:cubicBezTo>
                <a:cubicBezTo>
                  <a:pt x="49728" y="18481"/>
                  <a:pt x="49698" y="21278"/>
                  <a:pt x="48603" y="23831"/>
                </a:cubicBezTo>
                <a:cubicBezTo>
                  <a:pt x="47843" y="25655"/>
                  <a:pt x="46597" y="27266"/>
                  <a:pt x="45351" y="28877"/>
                </a:cubicBezTo>
                <a:cubicBezTo>
                  <a:pt x="43740" y="30913"/>
                  <a:pt x="42038" y="32950"/>
                  <a:pt x="39667" y="34318"/>
                </a:cubicBezTo>
                <a:cubicBezTo>
                  <a:pt x="37418" y="35655"/>
                  <a:pt x="34682" y="36263"/>
                  <a:pt x="31977" y="36597"/>
                </a:cubicBezTo>
                <a:cubicBezTo>
                  <a:pt x="26080" y="37327"/>
                  <a:pt x="20031" y="36810"/>
                  <a:pt x="14135" y="35929"/>
                </a:cubicBezTo>
                <a:cubicBezTo>
                  <a:pt x="11946" y="35594"/>
                  <a:pt x="9758" y="35199"/>
                  <a:pt x="7508" y="35229"/>
                </a:cubicBezTo>
                <a:cubicBezTo>
                  <a:pt x="6505" y="35229"/>
                  <a:pt x="5472" y="35321"/>
                  <a:pt x="4499" y="35564"/>
                </a:cubicBezTo>
                <a:cubicBezTo>
                  <a:pt x="3739" y="35716"/>
                  <a:pt x="2463" y="36506"/>
                  <a:pt x="1672" y="36384"/>
                </a:cubicBezTo>
                <a:cubicBezTo>
                  <a:pt x="1" y="36111"/>
                  <a:pt x="1064" y="33679"/>
                  <a:pt x="1399" y="32707"/>
                </a:cubicBezTo>
                <a:cubicBezTo>
                  <a:pt x="2432" y="29728"/>
                  <a:pt x="4742" y="26992"/>
                  <a:pt x="8147" y="257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8622700" y="4261675"/>
            <a:ext cx="429350" cy="429350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-605050" y="4467225"/>
            <a:ext cx="1318276" cy="1318233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9030025" y="3971325"/>
            <a:ext cx="227942" cy="22794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789200" y="2777991"/>
            <a:ext cx="5565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264700" y="3526850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 hasCustomPrompt="1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-720100" y="-1280800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8577133" y="3119584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APTION_ONLY_1_1_1_1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5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5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0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945120" y="1735725"/>
            <a:ext cx="374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subTitle" idx="1"/>
          </p:nvPr>
        </p:nvSpPr>
        <p:spPr>
          <a:xfrm>
            <a:off x="945108" y="2439868"/>
            <a:ext cx="3325800" cy="9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/>
          <p:nvPr/>
        </p:nvSpPr>
        <p:spPr>
          <a:xfrm rot="7199976" flipH="1">
            <a:off x="-683147" y="-33096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 rot="10800000">
            <a:off x="-801113" y="564018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/>
          <p:nvPr/>
        </p:nvSpPr>
        <p:spPr>
          <a:xfrm flipH="1">
            <a:off x="8520133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6081564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10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1562766" y="1735725"/>
            <a:ext cx="374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ubTitle" idx="1"/>
          </p:nvPr>
        </p:nvSpPr>
        <p:spPr>
          <a:xfrm>
            <a:off x="1562754" y="2439868"/>
            <a:ext cx="3325800" cy="9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7"/>
          <p:cNvSpPr/>
          <p:nvPr/>
        </p:nvSpPr>
        <p:spPr>
          <a:xfrm rot="7199976" flipH="1">
            <a:off x="-683147" y="-33096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 rot="10800000">
            <a:off x="-801113" y="564018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/>
          <p:nvPr/>
        </p:nvSpPr>
        <p:spPr>
          <a:xfrm flipH="1">
            <a:off x="8520133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6081564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10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4572000" y="1757172"/>
            <a:ext cx="403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1"/>
          </p:nvPr>
        </p:nvSpPr>
        <p:spPr>
          <a:xfrm>
            <a:off x="4586400" y="2441450"/>
            <a:ext cx="32316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8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8"/>
          <p:cNvSpPr/>
          <p:nvPr/>
        </p:nvSpPr>
        <p:spPr>
          <a:xfrm rot="10800000" flipH="1">
            <a:off x="-138400" y="-102292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BODY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9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9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9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770594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subTitle" idx="1"/>
          </p:nvPr>
        </p:nvSpPr>
        <p:spPr>
          <a:xfrm>
            <a:off x="770600" y="3566777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2" name="Google Shape;272;p39"/>
          <p:cNvSpPr txBox="1">
            <a:spLocks noGrp="1"/>
          </p:cNvSpPr>
          <p:nvPr>
            <p:ph type="title" idx="2"/>
          </p:nvPr>
        </p:nvSpPr>
        <p:spPr>
          <a:xfrm>
            <a:off x="3442651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3"/>
          </p:nvPr>
        </p:nvSpPr>
        <p:spPr>
          <a:xfrm>
            <a:off x="344265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title" idx="4"/>
          </p:nvPr>
        </p:nvSpPr>
        <p:spPr>
          <a:xfrm>
            <a:off x="6114706" y="3117600"/>
            <a:ext cx="2258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subTitle" idx="5"/>
          </p:nvPr>
        </p:nvSpPr>
        <p:spPr>
          <a:xfrm>
            <a:off x="6114701" y="3566785"/>
            <a:ext cx="2258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APTION_ONLY_1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646000" y="1042024"/>
            <a:ext cx="3202500" cy="19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279" name="Google Shape;279;p40"/>
          <p:cNvSpPr txBox="1">
            <a:spLocks noGrp="1"/>
          </p:cNvSpPr>
          <p:nvPr>
            <p:ph type="subTitle" idx="1"/>
          </p:nvPr>
        </p:nvSpPr>
        <p:spPr>
          <a:xfrm>
            <a:off x="645999" y="2926321"/>
            <a:ext cx="35967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0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0"/>
          <p:cNvSpPr/>
          <p:nvPr/>
        </p:nvSpPr>
        <p:spPr>
          <a:xfrm>
            <a:off x="-928001" y="-505343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0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/>
          <p:nvPr/>
        </p:nvSpPr>
        <p:spPr>
          <a:xfrm>
            <a:off x="2642550" y="3438525"/>
            <a:ext cx="3858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3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subTitle" idx="1"/>
          </p:nvPr>
        </p:nvSpPr>
        <p:spPr>
          <a:xfrm>
            <a:off x="2642550" y="1669883"/>
            <a:ext cx="38589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2642550" y="629275"/>
            <a:ext cx="38589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1"/>
          <p:cNvSpPr/>
          <p:nvPr/>
        </p:nvSpPr>
        <p:spPr>
          <a:xfrm>
            <a:off x="-2125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1"/>
          <p:cNvSpPr/>
          <p:nvPr/>
        </p:nvSpPr>
        <p:spPr>
          <a:xfrm flipH="1">
            <a:off x="8505897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1"/>
          <p:cNvSpPr/>
          <p:nvPr/>
        </p:nvSpPr>
        <p:spPr>
          <a:xfrm flipH="1">
            <a:off x="114278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1"/>
          <p:cNvSpPr/>
          <p:nvPr/>
        </p:nvSpPr>
        <p:spPr>
          <a:xfrm>
            <a:off x="6067329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/>
          <p:nvPr/>
        </p:nvSpPr>
        <p:spPr>
          <a:xfrm>
            <a:off x="0" y="0"/>
            <a:ext cx="2704870" cy="648066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236200" y="648075"/>
            <a:ext cx="66900" cy="6765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/>
          <p:nvPr/>
        </p:nvSpPr>
        <p:spPr>
          <a:xfrm rot="-3600024" flipH="1">
            <a:off x="7775832" y="4404962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252925" y="801575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2"/>
          <p:cNvSpPr/>
          <p:nvPr/>
        </p:nvSpPr>
        <p:spPr>
          <a:xfrm>
            <a:off x="8541800" y="3243925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/>
          <p:nvPr/>
        </p:nvSpPr>
        <p:spPr>
          <a:xfrm>
            <a:off x="-2125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3"/>
          <p:cNvSpPr/>
          <p:nvPr/>
        </p:nvSpPr>
        <p:spPr>
          <a:xfrm flipH="1">
            <a:off x="8505897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3"/>
          <p:cNvSpPr/>
          <p:nvPr/>
        </p:nvSpPr>
        <p:spPr>
          <a:xfrm flipH="1">
            <a:off x="114278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3"/>
          <p:cNvSpPr/>
          <p:nvPr/>
        </p:nvSpPr>
        <p:spPr>
          <a:xfrm>
            <a:off x="6067329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1186188" y="3276200"/>
            <a:ext cx="33015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2"/>
          </p:nvPr>
        </p:nvSpPr>
        <p:spPr>
          <a:xfrm>
            <a:off x="4954512" y="3276211"/>
            <a:ext cx="30033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3"/>
          </p:nvPr>
        </p:nvSpPr>
        <p:spPr>
          <a:xfrm>
            <a:off x="1640825" y="2903683"/>
            <a:ext cx="23856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20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4"/>
          </p:nvPr>
        </p:nvSpPr>
        <p:spPr>
          <a:xfrm>
            <a:off x="5263356" y="2903683"/>
            <a:ext cx="23856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200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/>
          <p:nvPr/>
        </p:nvSpPr>
        <p:spPr>
          <a:xfrm rot="10800000">
            <a:off x="8693271" y="4148087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 rot="10800000">
            <a:off x="-499376" y="-305318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8E75-2963-6467-0ECC-3B252AEF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9D781-7081-8A19-239A-4ECD33876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84BC-F9DE-786E-61D1-EA535C26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C49A-E763-F15C-B419-2C53B80B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A2BA2-AD06-DD80-C09C-F79F6F89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8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5FBB-38E4-25D7-2F7D-10D20A5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1CF7-3FDA-C613-1AAC-05BA6912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4386-8430-FD50-F9C6-62997EAF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C04D9-7263-2947-2FAA-4A05D57D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2CB1-F157-2D50-1CED-88F9FDA4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5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79EF-5BB5-F34C-3B6A-D50C7C7D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F45E3-0150-C640-66FC-5A98FA1B3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5E4CD-BAD6-C11F-7212-828466C0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D6AF-8D97-E8CA-7C99-70AB492D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39D38-D8AF-FCC6-3A1C-B72E91B6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5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FDCE-30E6-8C78-EFF8-FD02096E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D551-6A3D-D115-F3E9-202150B50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7D1DF-5CAA-990C-226E-367EA367E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ED8C4-B128-16C1-421D-A76FD5BB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2CA57-CBC4-777D-3B81-4BB8CAEF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7F3C0-C659-8C5C-9C88-A02C32CF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6795-E03B-F51C-0D80-5A846B40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4FF5-1423-E583-EF68-53635527E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CDE76-2E71-B8B5-CEA7-0C06CECA2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8B6EC-257F-5D57-CB1D-83676227D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F1E25-4EA9-EA7F-9E05-6868AACD2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6AD40-F7A5-8134-4CE7-121CAF78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93C12-C8A4-7EA6-0D04-7AFF503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5843E-2034-599A-6C51-D99CF7C2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5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0A48-2D23-664F-3B2F-62C351FB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DEC81-A673-99B4-B880-63AB7839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C0689-CA12-1F86-EC19-A6D0C456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F8F06-94C0-6E7C-B5C3-776635C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9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72757-B38A-412D-A8BD-01698DEF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F0451-15CE-3B2F-2434-EFAFB68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B63FC-187F-5346-93E1-7ABF3ABC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7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E12B-34FE-829D-FAEE-22A5A679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9AF9-D1C5-C4D7-42BE-BDC34259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16972-5434-39E1-FFBC-0F69825F8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F97FF-8DFA-122E-BB89-FC43C6BB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6744-CFED-7039-02E0-19C701AF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A2F9C-79C2-979C-9927-7DB7E466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2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7B5D-E356-6D80-2E7F-3D38AB57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5C29D-8D8A-0391-0E60-A244B9465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F954D-F4F4-5531-72F6-F9FF2D116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5E162-A053-26FE-E056-1E628D23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F3ECA-B988-A6EF-10D0-CD31346A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F7CA-FB32-0E7E-9640-BD99268C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F4D7-C673-6DEC-710B-A6D3656E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59791-0659-4B63-D21B-4DA5C9436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D2430-3F60-1CE4-AFE3-AA529EC5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9CA9-0D9D-BD82-4F6D-B756BEF6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0B51-723D-6C5C-9E2B-B87EFAAE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138400" y="-102292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 rot="-5400000" flipH="1">
            <a:off x="7563290" y="3563172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 rot="10800000" flipH="1">
            <a:off x="-956576" y="4300487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 flipH="1">
            <a:off x="8541204" y="-152918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31D9F-32B7-8ABD-55DA-CA9D4B3C2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10048-AF07-F04B-E193-E7C0014A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514BA-6EF3-5732-23D2-8BD8832D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2ABE5-A108-0C0C-5E1E-F923156C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52A1-EFF8-876D-A0F7-2B861F0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3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789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383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789200" y="2777991"/>
            <a:ext cx="55656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264700" y="3526850"/>
            <a:ext cx="4614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 hasCustomPrompt="1"/>
          </p:nvPr>
        </p:nvSpPr>
        <p:spPr>
          <a:xfrm>
            <a:off x="2307300" y="1106125"/>
            <a:ext cx="45294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-720100" y="-1280800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8577133" y="3119584"/>
            <a:ext cx="1305000" cy="1305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62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470600" y="1527925"/>
            <a:ext cx="6202800" cy="23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flipH="1">
            <a:off x="6753751" y="0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-1640425" y="2805775"/>
            <a:ext cx="2276400" cy="227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8499150" y="467150"/>
            <a:ext cx="528444" cy="5284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0" y="445500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681200" y="1470409"/>
            <a:ext cx="5781600" cy="22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1"/>
          <p:cNvSpPr/>
          <p:nvPr/>
        </p:nvSpPr>
        <p:spPr>
          <a:xfrm rot="10800000">
            <a:off x="6753751" y="4570793"/>
            <a:ext cx="2390246" cy="572709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 rot="10800000" flipH="1">
            <a:off x="8480100" y="3238509"/>
            <a:ext cx="1171138" cy="1171138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10800000">
            <a:off x="0" y="0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/>
          <p:nvPr/>
        </p:nvSpPr>
        <p:spPr>
          <a:xfrm rot="10800000" flipH="1">
            <a:off x="-878425" y="117001"/>
            <a:ext cx="1383300" cy="13833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710100" y="11695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710100" y="27394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59632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-109825" y="4039800"/>
            <a:ext cx="1987184" cy="1213853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-928001" y="-505343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8569779" y="4346120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 rot="10800000">
            <a:off x="-16852" y="-32604"/>
            <a:ext cx="3074544" cy="688502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 rot="-3600024" flipH="1">
            <a:off x="7811165" y="4280621"/>
            <a:ext cx="1953002" cy="1038942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/>
          <p:nvPr/>
        </p:nvSpPr>
        <p:spPr>
          <a:xfrm rot="10800000">
            <a:off x="8693271" y="4148087"/>
            <a:ext cx="1356217" cy="1356217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/>
          <p:nvPr/>
        </p:nvSpPr>
        <p:spPr>
          <a:xfrm rot="10800000">
            <a:off x="-499376" y="-305318"/>
            <a:ext cx="1051084" cy="958159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2433775" y="3815800"/>
            <a:ext cx="4163400" cy="9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717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1608750" y="3228425"/>
            <a:ext cx="59265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94C50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/>
          <p:nvPr/>
        </p:nvSpPr>
        <p:spPr>
          <a:xfrm rot="10800000">
            <a:off x="-2363" y="14229"/>
            <a:ext cx="3788947" cy="848458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5400000" flipH="1">
            <a:off x="7974582" y="3990689"/>
            <a:ext cx="1981680" cy="352425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800000">
            <a:off x="-535772" y="-43568"/>
            <a:ext cx="1307656" cy="1192006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10800000">
            <a:off x="-871929" y="3861685"/>
            <a:ext cx="2101011" cy="1915180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-5400000">
            <a:off x="7591865" y="51283"/>
            <a:ext cx="1838276" cy="1536906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10504-88EC-3A75-43B7-B8EA66CB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1D07D-44CF-5DB5-41D3-53A648B7C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EF367-CB0C-FB02-B257-D0FDE580B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03D5-6D8D-42AD-9A6A-2A991B15A7D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860D-78DE-CD2C-D783-AA167640B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01660-B417-3622-90D0-0369DBD7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4701-AF78-49E5-98B8-15F04B0B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149" y="650082"/>
            <a:ext cx="6586982" cy="2203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4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1905-14C2-B30E-C693-A7ACBF32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  <a:effectLst/>
              </a:rPr>
              <a:t>Jordan College 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Academic Departments</a:t>
            </a:r>
            <a:endParaRPr lang="en-US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D3830A4-8764-CAFA-F995-4A132DB37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012400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7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1905-14C2-B30E-C693-A7ACBF32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  <a:effectLst/>
              </a:rPr>
              <a:t>Jordan 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College Initiatives and Centers</a:t>
            </a:r>
            <a:endParaRPr lang="en-US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D3830A4-8764-CAFA-F995-4A132DB37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72063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9" name="Google Shape;7869;p7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7650"/>
            <a:ext cx="9214248" cy="54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7870" name="Google Shape;7870;p762"/>
          <p:cNvSpPr/>
          <p:nvPr/>
        </p:nvSpPr>
        <p:spPr>
          <a:xfrm>
            <a:off x="343400" y="3909475"/>
            <a:ext cx="2335800" cy="74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1" name="Google Shape;7871;p762"/>
          <p:cNvSpPr txBox="1"/>
          <p:nvPr/>
        </p:nvSpPr>
        <p:spPr>
          <a:xfrm>
            <a:off x="392450" y="3909475"/>
            <a:ext cx="2256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1,000 acre laboratory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18 enterprise units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2" name="Google Shape;7872;p762"/>
          <p:cNvSpPr txBox="1"/>
          <p:nvPr/>
        </p:nvSpPr>
        <p:spPr>
          <a:xfrm>
            <a:off x="3491000" y="1679625"/>
            <a:ext cx="1371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EFA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CREAMERY</a:t>
            </a:r>
            <a:endParaRPr b="1" dirty="0">
              <a:solidFill>
                <a:srgbClr val="FFFEFA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3" name="Google Shape;7873;p762"/>
          <p:cNvSpPr txBox="1"/>
          <p:nvPr/>
        </p:nvSpPr>
        <p:spPr>
          <a:xfrm>
            <a:off x="5233950" y="1160500"/>
            <a:ext cx="9429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EFA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DAIRY</a:t>
            </a:r>
            <a:endParaRPr b="1">
              <a:solidFill>
                <a:srgbClr val="FFFEFA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74" name="Google Shape;7874;p762"/>
          <p:cNvCxnSpPr/>
          <p:nvPr/>
        </p:nvCxnSpPr>
        <p:spPr>
          <a:xfrm>
            <a:off x="4519575" y="1951125"/>
            <a:ext cx="261900" cy="638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75" name="Google Shape;7875;p762"/>
          <p:cNvCxnSpPr/>
          <p:nvPr/>
        </p:nvCxnSpPr>
        <p:spPr>
          <a:xfrm>
            <a:off x="5857850" y="1422475"/>
            <a:ext cx="261900" cy="638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76" name="Google Shape;7876;p762"/>
          <p:cNvSpPr txBox="1"/>
          <p:nvPr/>
        </p:nvSpPr>
        <p:spPr>
          <a:xfrm>
            <a:off x="4190950" y="1401013"/>
            <a:ext cx="10953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EFA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SENSORY</a:t>
            </a:r>
            <a:endParaRPr b="1" dirty="0">
              <a:solidFill>
                <a:srgbClr val="FFFEFA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77" name="Google Shape;7877;p762"/>
          <p:cNvCxnSpPr/>
          <p:nvPr/>
        </p:nvCxnSpPr>
        <p:spPr>
          <a:xfrm>
            <a:off x="5086325" y="1693950"/>
            <a:ext cx="409500" cy="1038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78" name="Google Shape;7878;p762"/>
          <p:cNvSpPr txBox="1"/>
          <p:nvPr/>
        </p:nvSpPr>
        <p:spPr>
          <a:xfrm>
            <a:off x="5615000" y="2236825"/>
            <a:ext cx="9429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EFA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MARKET</a:t>
            </a:r>
            <a:endParaRPr b="1">
              <a:solidFill>
                <a:srgbClr val="FFFEFA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79" name="Google Shape;7879;p762"/>
          <p:cNvCxnSpPr/>
          <p:nvPr/>
        </p:nvCxnSpPr>
        <p:spPr>
          <a:xfrm>
            <a:off x="6405525" y="2498800"/>
            <a:ext cx="261900" cy="638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7876;p762"/>
          <p:cNvSpPr txBox="1"/>
          <p:nvPr/>
        </p:nvSpPr>
        <p:spPr>
          <a:xfrm>
            <a:off x="2198127" y="1461973"/>
            <a:ext cx="1660534" cy="19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EFA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Raisin &amp; Wine</a:t>
            </a:r>
            <a:endParaRPr b="1" dirty="0">
              <a:solidFill>
                <a:srgbClr val="FFFEFA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" name="Google Shape;7874;p762"/>
          <p:cNvCxnSpPr/>
          <p:nvPr/>
        </p:nvCxnSpPr>
        <p:spPr>
          <a:xfrm>
            <a:off x="3478925" y="1743285"/>
            <a:ext cx="261900" cy="638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905219" y="526304"/>
            <a:ext cx="5879307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Agrivoltaics</a:t>
            </a:r>
            <a:r>
              <a:rPr lang="en-US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72" y="3047430"/>
            <a:ext cx="3686928" cy="2075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88" y="50625"/>
            <a:ext cx="4169912" cy="162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798"/>
            <a:ext cx="5544389" cy="3068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4119" y="1425798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Univ. of Arizona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641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63803"/>
            <a:ext cx="8122445" cy="50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Development Project Proposal by Slidesgo">
  <a:themeElements>
    <a:clrScheme name="Simple Light">
      <a:dk1>
        <a:srgbClr val="1A2263"/>
      </a:dk1>
      <a:lt1>
        <a:srgbClr val="FFF0DE"/>
      </a:lt1>
      <a:dk2>
        <a:srgbClr val="444444"/>
      </a:dk2>
      <a:lt2>
        <a:srgbClr val="DB4646"/>
      </a:lt2>
      <a:accent1>
        <a:srgbClr val="F76868"/>
      </a:accent1>
      <a:accent2>
        <a:srgbClr val="945526"/>
      </a:accent2>
      <a:accent3>
        <a:srgbClr val="EBCAB3"/>
      </a:accent3>
      <a:accent4>
        <a:srgbClr val="DEA23C"/>
      </a:accent4>
      <a:accent5>
        <a:srgbClr val="536E4C"/>
      </a:accent5>
      <a:accent6>
        <a:srgbClr val="3D489C"/>
      </a:accent6>
      <a:hlink>
        <a:srgbClr val="1A22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8AEBE5-CF46-4725-92E1-E4DD17C6A227}"/>
</file>

<file path=customXml/itemProps2.xml><?xml version="1.0" encoding="utf-8"?>
<ds:datastoreItem xmlns:ds="http://schemas.openxmlformats.org/officeDocument/2006/customXml" ds:itemID="{8E9605D7-0D35-4E8C-A60A-ABE164456AE8}"/>
</file>

<file path=customXml/itemProps3.xml><?xml version="1.0" encoding="utf-8"?>
<ds:datastoreItem xmlns:ds="http://schemas.openxmlformats.org/officeDocument/2006/customXml" ds:itemID="{28269C8C-04A3-4EB2-9A80-0E854D650576}"/>
</file>

<file path=customXml/itemProps4.xml><?xml version="1.0" encoding="utf-8"?>
<ds:datastoreItem xmlns:ds="http://schemas.openxmlformats.org/officeDocument/2006/customXml" ds:itemID="{985EF8C2-E866-4139-A530-32382DFDAE74}"/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262</Words>
  <Application>Microsoft Office PowerPoint</Application>
  <PresentationFormat>On-screen Show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 Light</vt:lpstr>
      <vt:lpstr>Lato</vt:lpstr>
      <vt:lpstr>Open Sans</vt:lpstr>
      <vt:lpstr>Arial</vt:lpstr>
      <vt:lpstr>Montserrat Black</vt:lpstr>
      <vt:lpstr>Calibri</vt:lpstr>
      <vt:lpstr>Catamaran</vt:lpstr>
      <vt:lpstr>Open Sans ExtraBold</vt:lpstr>
      <vt:lpstr>Product Development Project Proposal by Slidesgo</vt:lpstr>
      <vt:lpstr>Office Theme</vt:lpstr>
      <vt:lpstr>PowerPoint Presentation</vt:lpstr>
      <vt:lpstr>Jordan College Academic Departments</vt:lpstr>
      <vt:lpstr>Jordan College Initiatives and Centers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Products Innovation Conference</dc:title>
  <dc:creator>Rolston StHilaire</dc:creator>
  <cp:lastModifiedBy>Rolston StHilaire</cp:lastModifiedBy>
  <cp:revision>41</cp:revision>
  <cp:lastPrinted>2024-05-22T18:07:40Z</cp:lastPrinted>
  <dcterms:modified xsi:type="dcterms:W3CDTF">2024-09-26T19:20:29Z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